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2" r:id="rId7"/>
    <p:sldId id="263" r:id="rId8"/>
    <p:sldId id="264" r:id="rId9"/>
    <p:sldId id="265" r:id="rId10"/>
    <p:sldId id="511" r:id="rId11"/>
    <p:sldId id="358" r:id="rId12"/>
    <p:sldId id="508" r:id="rId13"/>
    <p:sldId id="369" r:id="rId14"/>
    <p:sldId id="517" r:id="rId15"/>
    <p:sldId id="518" r:id="rId16"/>
    <p:sldId id="278" r:id="rId17"/>
    <p:sldId id="307" r:id="rId18"/>
    <p:sldId id="361" r:id="rId19"/>
    <p:sldId id="337" r:id="rId20"/>
    <p:sldId id="499" r:id="rId21"/>
    <p:sldId id="516" r:id="rId22"/>
    <p:sldId id="281" r:id="rId23"/>
    <p:sldId id="493" r:id="rId24"/>
    <p:sldId id="495" r:id="rId25"/>
    <p:sldId id="470" r:id="rId26"/>
    <p:sldId id="366" r:id="rId27"/>
    <p:sldId id="498" r:id="rId28"/>
    <p:sldId id="500" r:id="rId29"/>
    <p:sldId id="502" r:id="rId30"/>
    <p:sldId id="501" r:id="rId31"/>
    <p:sldId id="503" r:id="rId32"/>
    <p:sldId id="512" r:id="rId33"/>
    <p:sldId id="513" r:id="rId34"/>
    <p:sldId id="514" r:id="rId35"/>
    <p:sldId id="28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Gill Sans" panose="020B0604020202020204" charset="0"/>
      <p:regular r:id="rId44"/>
      <p:bold r:id="rId45"/>
    </p:embeddedFont>
    <p:embeddedFont>
      <p:font typeface="Montserrat" panose="00000500000000000000" pitchFamily="2" charset="0"/>
      <p:regular r:id="rId46"/>
      <p:bold r:id="rId47"/>
      <p:italic r:id="rId48"/>
      <p:boldItalic r:id="rId49"/>
    </p:embeddedFont>
    <p:embeddedFont>
      <p:font typeface="Nunito Sans" pitchFamily="2" charset="0"/>
      <p:regular r:id="rId50"/>
      <p:bold r:id="rId51"/>
      <p:italic r:id="rId52"/>
      <p:boldItalic r:id="rId53"/>
    </p:embeddedFont>
    <p:embeddedFont>
      <p:font typeface="Ubuntu" panose="020B0504030602030204" pitchFamily="34" charset="0"/>
      <p:regular r:id="rId54"/>
      <p:bold r:id="rId55"/>
      <p:italic r:id="rId56"/>
      <p:boldItalic r:id="rId57"/>
    </p:embeddedFont>
    <p:embeddedFont>
      <p:font typeface="Ubuntu Light" panose="020B0304030602030204" pitchFamily="34" charset="0"/>
      <p:regular r:id="rId58"/>
      <p:italic r:id="rId59"/>
    </p:embeddedFont>
    <p:embeddedFont>
      <p:font typeface="Verdana" panose="020B060403050404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jh3Hk8bnDARPSKtBDlxltC7H6jO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CE YVELINES" initials="FY" lastIdx="1" clrIdx="0">
    <p:extLst>
      <p:ext uri="{19B8F6BF-5375-455C-9EA6-DF929625EA0E}">
        <p15:presenceInfo xmlns:p15="http://schemas.microsoft.com/office/powerpoint/2012/main" userId="6c32b2701879a3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90" autoAdjust="0"/>
  </p:normalViewPr>
  <p:slideViewPr>
    <p:cSldViewPr snapToGrid="0">
      <p:cViewPr varScale="1">
        <p:scale>
          <a:sx n="77" d="100"/>
          <a:sy n="77" d="100"/>
        </p:scale>
        <p:origin x="806" y="6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4.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a:p>
          <a:p>
            <a:pPr marL="0" indent="0">
              <a:buFontTx/>
              <a:buNone/>
            </a:pPr>
            <a:endParaRPr lang="fr-FR" b="0" baseline="0" dirty="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a:t>Séminaire DT78 du 20 octobre 2016</a:t>
            </a:r>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10</a:t>
            </a:fld>
            <a:endParaRPr lang="fr-FR" dirty="0"/>
          </a:p>
        </p:txBody>
      </p:sp>
    </p:spTree>
    <p:extLst>
      <p:ext uri="{BB962C8B-B14F-4D97-AF65-F5344CB8AC3E}">
        <p14:creationId xmlns:p14="http://schemas.microsoft.com/office/powerpoint/2010/main" val="398836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p>
        </p:txBody>
      </p:sp>
    </p:spTree>
    <p:extLst>
      <p:ext uri="{BB962C8B-B14F-4D97-AF65-F5344CB8AC3E}">
        <p14:creationId xmlns:p14="http://schemas.microsoft.com/office/powerpoint/2010/main" val="129255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292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a:p>
          <a:p>
            <a:pPr marL="0" indent="0">
              <a:buFontTx/>
              <a:buNone/>
            </a:pPr>
            <a:endParaRPr lang="fr-FR" b="0" baseline="0" dirty="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a:t>Séminaire DT78 du 20 octobre 2016</a:t>
            </a:r>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22</a:t>
            </a:fld>
            <a:endParaRPr lang="fr-FR" dirty="0"/>
          </a:p>
        </p:txBody>
      </p:sp>
    </p:spTree>
    <p:extLst>
      <p:ext uri="{BB962C8B-B14F-4D97-AF65-F5344CB8AC3E}">
        <p14:creationId xmlns:p14="http://schemas.microsoft.com/office/powerpoint/2010/main" val="119286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No Slide</a:t>
            </a:r>
            <a:r>
              <a:rPr kumimoji="1" lang="en-US" altLang="ja-JP" baseline="0" dirty="0"/>
              <a:t> Master</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8AFB2B19-2213-4B06-9122-430E4115A3D2}" type="slidenum">
              <a:rPr kumimoji="1" lang="ja-JP" altLang="en-US" smtClean="0"/>
              <a:t>24</a:t>
            </a:fld>
            <a:endParaRPr kumimoji="1" lang="ja-JP" altLang="en-US"/>
          </a:p>
        </p:txBody>
      </p:sp>
    </p:spTree>
    <p:extLst>
      <p:ext uri="{BB962C8B-B14F-4D97-AF65-F5344CB8AC3E}">
        <p14:creationId xmlns:p14="http://schemas.microsoft.com/office/powerpoint/2010/main" val="1109578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a:p>
          <a:p>
            <a:pPr marL="0" indent="0">
              <a:buFontTx/>
              <a:buNone/>
            </a:pPr>
            <a:endParaRPr lang="fr-FR" b="0" baseline="0" dirty="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a:t>Séminaire DT78 du 20 octobre 2016</a:t>
            </a:r>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32</a:t>
            </a:fld>
            <a:endParaRPr lang="fr-FR" dirty="0"/>
          </a:p>
        </p:txBody>
      </p:sp>
    </p:spTree>
    <p:extLst>
      <p:ext uri="{BB962C8B-B14F-4D97-AF65-F5344CB8AC3E}">
        <p14:creationId xmlns:p14="http://schemas.microsoft.com/office/powerpoint/2010/main" val="5866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a:p>
          <a:p>
            <a:pPr marL="0" indent="0">
              <a:buFontTx/>
              <a:buNone/>
            </a:pPr>
            <a:endParaRPr lang="fr-FR" b="0" baseline="0" dirty="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a:t>Séminaire DT78 du 20 octobre 2016</a:t>
            </a:r>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33</a:t>
            </a:fld>
            <a:endParaRPr lang="fr-FR" dirty="0"/>
          </a:p>
        </p:txBody>
      </p:sp>
    </p:spTree>
    <p:extLst>
      <p:ext uri="{BB962C8B-B14F-4D97-AF65-F5344CB8AC3E}">
        <p14:creationId xmlns:p14="http://schemas.microsoft.com/office/powerpoint/2010/main" val="253993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a:p>
          <a:p>
            <a:pPr marL="0" indent="0">
              <a:buFontTx/>
              <a:buNone/>
            </a:pPr>
            <a:endParaRPr lang="fr-FR" b="0" baseline="0" dirty="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a:t>Séminaire DT78 du 20 octobre 2016</a:t>
            </a:r>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34</a:t>
            </a:fld>
            <a:endParaRPr lang="fr-FR" dirty="0"/>
          </a:p>
        </p:txBody>
      </p:sp>
    </p:spTree>
    <p:extLst>
      <p:ext uri="{BB962C8B-B14F-4D97-AF65-F5344CB8AC3E}">
        <p14:creationId xmlns:p14="http://schemas.microsoft.com/office/powerpoint/2010/main" val="252105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5</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12" name="Google Shape;2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6" name="Google Shape;3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pic>
        <p:nvPicPr>
          <p:cNvPr id="21" name="Google Shape;21;p1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466850" cy="6858000"/>
          </a:xfrm>
          <a:prstGeom prst="rect">
            <a:avLst/>
          </a:prstGeom>
          <a:noFill/>
          <a:ln>
            <a:noFill/>
          </a:ln>
        </p:spPr>
      </p:pic>
      <p:pic>
        <p:nvPicPr>
          <p:cNvPr id="22" name="Google Shape;22;p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25150" y="0"/>
            <a:ext cx="146685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 name="Google Shape;8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re de section">
  <p:cSld name="1_Titre de section">
    <p:spTree>
      <p:nvGrpSpPr>
        <p:cNvPr id="1" name="Shape 88"/>
        <p:cNvGrpSpPr/>
        <p:nvPr/>
      </p:nvGrpSpPr>
      <p:grpSpPr>
        <a:xfrm>
          <a:off x="0" y="0"/>
          <a:ext cx="0" cy="0"/>
          <a:chOff x="0" y="0"/>
          <a:chExt cx="0" cy="0"/>
        </a:xfrm>
      </p:grpSpPr>
      <p:pic>
        <p:nvPicPr>
          <p:cNvPr id="89" name="Google Shape;89;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25150" y="0"/>
            <a:ext cx="1466850" cy="6858000"/>
          </a:xfrm>
          <a:prstGeom prst="rect">
            <a:avLst/>
          </a:prstGeom>
          <a:noFill/>
          <a:ln>
            <a:noFill/>
          </a:ln>
        </p:spPr>
      </p:pic>
      <p:pic>
        <p:nvPicPr>
          <p:cNvPr id="90" name="Google Shape;90;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5913" y="5603875"/>
            <a:ext cx="1258887" cy="103028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sposition personnalisée">
  <p:cSld name="Disposition personnalisée">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re de section">
  <p:cSld name="2_Titre de section">
    <p:spTree>
      <p:nvGrpSpPr>
        <p:cNvPr id="1" name="Shape 96"/>
        <p:cNvGrpSpPr/>
        <p:nvPr/>
      </p:nvGrpSpPr>
      <p:grpSpPr>
        <a:xfrm>
          <a:off x="0" y="0"/>
          <a:ext cx="0" cy="0"/>
          <a:chOff x="0" y="0"/>
          <a:chExt cx="0" cy="0"/>
        </a:xfrm>
      </p:grpSpPr>
      <p:pic>
        <p:nvPicPr>
          <p:cNvPr id="97" name="Google Shape;97;p2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25150" y="0"/>
            <a:ext cx="1466850" cy="6858000"/>
          </a:xfrm>
          <a:prstGeom prst="rect">
            <a:avLst/>
          </a:prstGeom>
          <a:noFill/>
          <a:ln>
            <a:noFill/>
          </a:ln>
        </p:spPr>
      </p:pic>
      <p:pic>
        <p:nvPicPr>
          <p:cNvPr id="98" name="Google Shape;98;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5913" y="5603875"/>
            <a:ext cx="1258887" cy="103028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Disposition personnalisée">
  <p:cSld name="1_Disposition personnalisée">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2" name="Google Shape;10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3" name="Google Shape;10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14" name="Espace réservé du texte 13"/>
          <p:cNvSpPr>
            <a:spLocks noGrp="1"/>
          </p:cNvSpPr>
          <p:nvPr>
            <p:ph type="body" sz="quarter" idx="11"/>
          </p:nvPr>
        </p:nvSpPr>
        <p:spPr>
          <a:xfrm>
            <a:off x="719667" y="6021388"/>
            <a:ext cx="2592917" cy="360362"/>
          </a:xfrm>
          <a:prstGeom prst="rect">
            <a:avLst/>
          </a:prstGeom>
        </p:spPr>
        <p:txBody>
          <a:bodyPr/>
          <a:lstStyle>
            <a:lvl1pPr marL="0" indent="0">
              <a:buNone/>
              <a:defRPr baseline="0"/>
            </a:lvl1pPr>
          </a:lstStyle>
          <a:p>
            <a:pPr lvl="0"/>
            <a:r>
              <a:rPr lang="fr-FR" dirty="0"/>
              <a:t>Modifiez les styles du texte du masque</a:t>
            </a:r>
          </a:p>
        </p:txBody>
      </p:sp>
      <p:sp>
        <p:nvSpPr>
          <p:cNvPr id="15" name="Espace réservé du texte 13"/>
          <p:cNvSpPr>
            <a:spLocks noGrp="1"/>
          </p:cNvSpPr>
          <p:nvPr>
            <p:ph type="body" sz="quarter" idx="12"/>
          </p:nvPr>
        </p:nvSpPr>
        <p:spPr>
          <a:xfrm>
            <a:off x="9552384" y="6021288"/>
            <a:ext cx="1920213" cy="360362"/>
          </a:xfrm>
          <a:prstGeom prst="rect">
            <a:avLst/>
          </a:prstGeom>
        </p:spPr>
        <p:txBody>
          <a:bodyPr/>
          <a:lstStyle>
            <a:lvl1pPr marL="0" indent="0">
              <a:buNone/>
              <a:defRPr sz="1200" b="0" baseline="0"/>
            </a:lvl1pPr>
          </a:lstStyle>
          <a:p>
            <a:pPr lvl="0"/>
            <a:r>
              <a:rPr lang="fr-FR" dirty="0"/>
              <a:t>Modifiez les styles du texte du masque</a:t>
            </a:r>
          </a:p>
        </p:txBody>
      </p:sp>
      <p:sp>
        <p:nvSpPr>
          <p:cNvPr id="17" name="Espace réservé du texte 16"/>
          <p:cNvSpPr>
            <a:spLocks noGrp="1"/>
          </p:cNvSpPr>
          <p:nvPr>
            <p:ph type="body" sz="quarter" idx="13"/>
          </p:nvPr>
        </p:nvSpPr>
        <p:spPr>
          <a:xfrm>
            <a:off x="623393" y="3500439"/>
            <a:ext cx="10753692" cy="504825"/>
          </a:xfrm>
          <a:prstGeom prst="rect">
            <a:avLst/>
          </a:prstGeom>
        </p:spPr>
        <p:txBody>
          <a:bodyPr/>
          <a:lstStyle>
            <a:lvl1pPr marL="0" indent="0" algn="ctr">
              <a:buNone/>
              <a:defRPr sz="2800" baseline="0"/>
            </a:lvl1pPr>
            <a:lvl2pPr algn="ctr">
              <a:defRPr/>
            </a:lvl2pPr>
            <a:lvl3pPr algn="ctr">
              <a:defRPr/>
            </a:lvl3pPr>
            <a:lvl4pPr algn="ctr">
              <a:defRPr/>
            </a:lvl4pPr>
            <a:lvl5pPr algn="ctr">
              <a:defRPr/>
            </a:lvl5pPr>
          </a:lstStyle>
          <a:p>
            <a:pPr lvl="0"/>
            <a:r>
              <a:rPr lang="fr-FR" dirty="0"/>
              <a:t>Modifiez les styles du texte du masque</a:t>
            </a:r>
          </a:p>
        </p:txBody>
      </p:sp>
    </p:spTree>
    <p:extLst>
      <p:ext uri="{BB962C8B-B14F-4D97-AF65-F5344CB8AC3E}">
        <p14:creationId xmlns:p14="http://schemas.microsoft.com/office/powerpoint/2010/main" val="3242626356"/>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387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218D8B-2A05-96CA-7937-4846D1D06E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BF7DFC5-CD76-98B8-C109-145414379FA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5A041B7-F197-E56E-B4C7-63FD7E3CF0B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1DD309E-9520-C760-FF5F-23920D95A302}"/>
              </a:ext>
            </a:extLst>
          </p:cNvPr>
          <p:cNvSpPr>
            <a:spLocks noGrp="1"/>
          </p:cNvSpPr>
          <p:nvPr>
            <p:ph type="dt" sz="half" idx="10"/>
          </p:nvPr>
        </p:nvSpPr>
        <p:spPr/>
        <p:txBody>
          <a:bodyPr/>
          <a:lstStyle/>
          <a:p>
            <a:fld id="{82FF7C86-983F-4BA0-89EE-992866F13C6B}" type="datetimeFigureOut">
              <a:rPr lang="fr-FR" smtClean="0"/>
              <a:t>27/09/2022</a:t>
            </a:fld>
            <a:endParaRPr lang="fr-FR"/>
          </a:p>
        </p:txBody>
      </p:sp>
      <p:sp>
        <p:nvSpPr>
          <p:cNvPr id="6" name="Espace réservé du pied de page 5">
            <a:extLst>
              <a:ext uri="{FF2B5EF4-FFF2-40B4-BE49-F238E27FC236}">
                <a16:creationId xmlns:a16="http://schemas.microsoft.com/office/drawing/2014/main" id="{E1F13CA3-9BF5-E141-A907-9FEC2252A4D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3E10CC-392B-9B4B-DB09-11B6B5CE2DD2}"/>
              </a:ext>
            </a:extLst>
          </p:cNvPr>
          <p:cNvSpPr>
            <a:spLocks noGrp="1"/>
          </p:cNvSpPr>
          <p:nvPr>
            <p:ph type="sldNum" sz="quarter" idx="12"/>
          </p:nvPr>
        </p:nvSpPr>
        <p:spPr/>
        <p:txBody>
          <a:bodyPr/>
          <a:lstStyle/>
          <a:p>
            <a:fld id="{1F08627D-2555-447D-AAE3-81B280CB960F}" type="slidenum">
              <a:rPr lang="fr-FR" smtClean="0"/>
              <a:t>‹N°›</a:t>
            </a:fld>
            <a:endParaRPr lang="fr-FR"/>
          </a:p>
        </p:txBody>
      </p:sp>
    </p:spTree>
    <p:extLst>
      <p:ext uri="{BB962C8B-B14F-4D97-AF65-F5344CB8AC3E}">
        <p14:creationId xmlns:p14="http://schemas.microsoft.com/office/powerpoint/2010/main" val="3610241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a:xfrm>
            <a:off x="3335454" y="6495949"/>
            <a:ext cx="5521092" cy="365125"/>
          </a:xfrm>
          <a:prstGeom prst="rect">
            <a:avLst/>
          </a:prstGeom>
        </p:spPr>
        <p:txBody>
          <a:bodyPr/>
          <a:lstStyle/>
          <a:p>
            <a:endParaRPr lang="ja-JP" altLang="en-US" dirty="0"/>
          </a:p>
        </p:txBody>
      </p:sp>
      <p:sp>
        <p:nvSpPr>
          <p:cNvPr id="4" name="スライド番号プレースホルダー 3"/>
          <p:cNvSpPr>
            <a:spLocks noGrp="1"/>
          </p:cNvSpPr>
          <p:nvPr>
            <p:ph type="sldNum" sz="quarter" idx="11"/>
          </p:nvPr>
        </p:nvSpPr>
        <p:spPr>
          <a:xfrm>
            <a:off x="9271567" y="6446521"/>
            <a:ext cx="2845047" cy="365125"/>
          </a:xfrm>
          <a:prstGeom prst="rect">
            <a:avLst/>
          </a:prstGeom>
        </p:spPr>
        <p:txBody>
          <a:bodyPr/>
          <a:lstStyle/>
          <a:p>
            <a:fld id="{F95F845C-B07D-424A-A6EA-96D8F4A7E4C5}" type="slidenum">
              <a:rPr lang="ja-JP" altLang="en-US" smtClean="0"/>
              <a:pPr/>
              <a:t>‹N°›</a:t>
            </a:fld>
            <a:endParaRPr lang="ja-JP" altLang="en-US"/>
          </a:p>
        </p:txBody>
      </p:sp>
      <p:sp>
        <p:nvSpPr>
          <p:cNvPr id="6" name="テキスト プレースホルダー 5"/>
          <p:cNvSpPr>
            <a:spLocks noGrp="1"/>
          </p:cNvSpPr>
          <p:nvPr>
            <p:ph type="body" sz="quarter" idx="12" hasCustomPrompt="1"/>
          </p:nvPr>
        </p:nvSpPr>
        <p:spPr>
          <a:xfrm>
            <a:off x="825042" y="1202267"/>
            <a:ext cx="10541915" cy="411984"/>
          </a:xfrm>
        </p:spPr>
        <p:txBody>
          <a:bodyPr anchor="ctr">
            <a:noAutofit/>
          </a:bodyPr>
          <a:lstStyle>
            <a:lvl1pPr algn="ctr">
              <a:spcBef>
                <a:spcPts val="0"/>
              </a:spcBef>
              <a:defRPr sz="2133" i="1" spc="0" baseline="0">
                <a:solidFill>
                  <a:schemeClr val="bg1"/>
                </a:solidFill>
                <a:effectLst/>
              </a:defRPr>
            </a:lvl1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338173790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5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4" presetClass="entr" presetSubtype="10" fill="hold" nodeType="afterEffect">
                  <p:stCondLst>
                    <p:cond delay="0"/>
                  </p:stCondLst>
                  <p:iterate type="lt">
                    <p:tmPct val="5000"/>
                  </p:iterate>
                  <p:childTnLst>
                    <p:set>
                      <p:cBhvr>
                        <p:cTn dur="1" fill="hold">
                          <p:stCondLst>
                            <p:cond delay="0"/>
                          </p:stCondLst>
                        </p:cTn>
                        <p:tgtEl>
                          <p:spTgt spid="6"/>
                        </p:tgtEl>
                        <p:attrNameLst>
                          <p:attrName>style.visibility</p:attrName>
                        </p:attrNameLst>
                      </p:cBhvr>
                      <p:to>
                        <p:strVal val="visible"/>
                      </p:to>
                    </p:set>
                    <p:animEffect transition="in" filter="randombar(horizontal)">
                      <p:cBhvr>
                        <p:cTn dur="5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3"/>
        <p:cNvGrpSpPr/>
        <p:nvPr/>
      </p:nvGrpSpPr>
      <p:grpSpPr>
        <a:xfrm>
          <a:off x="0" y="0"/>
          <a:ext cx="0" cy="0"/>
          <a:chOff x="0" y="0"/>
          <a:chExt cx="0" cy="0"/>
        </a:xfrm>
      </p:grpSpPr>
      <p:sp>
        <p:nvSpPr>
          <p:cNvPr id="24" name="Google Shape;2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dirty="0"/>
          </a:p>
        </p:txBody>
      </p:sp>
      <p:pic>
        <p:nvPicPr>
          <p:cNvPr id="29" name="Google Shape;29;p1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466850" cy="6858000"/>
          </a:xfrm>
          <a:prstGeom prst="rect">
            <a:avLst/>
          </a:prstGeom>
          <a:noFill/>
          <a:ln>
            <a:noFill/>
          </a:ln>
        </p:spPr>
      </p:pic>
      <p:pic>
        <p:nvPicPr>
          <p:cNvPr id="30" name="Google Shape;30;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0063" y="5603875"/>
            <a:ext cx="1260475" cy="103028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8"/>
        <p:cNvGrpSpPr/>
        <p:nvPr/>
      </p:nvGrpSpPr>
      <p:grpSpPr>
        <a:xfrm>
          <a:off x="0" y="0"/>
          <a:ext cx="0" cy="0"/>
          <a:chOff x="0" y="0"/>
          <a:chExt cx="0" cy="0"/>
        </a:xfrm>
      </p:grpSpPr>
      <p:sp>
        <p:nvSpPr>
          <p:cNvPr id="59" name="Google Shape;5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2"/>
        <p:cNvGrpSpPr/>
        <p:nvPr/>
      </p:nvGrpSpPr>
      <p:grpSpPr>
        <a:xfrm>
          <a:off x="0" y="0"/>
          <a:ext cx="0" cy="0"/>
          <a:chOff x="0" y="0"/>
          <a:chExt cx="0" cy="0"/>
        </a:xfrm>
      </p:grpSpPr>
      <p:sp>
        <p:nvSpPr>
          <p:cNvPr id="63" name="Google Shape;63;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0"/>
          <p:cNvSpPr>
            <a:spLocks noGrp="1"/>
          </p:cNvSpPr>
          <p:nvPr>
            <p:ph type="pic" idx="2"/>
          </p:nvPr>
        </p:nvSpPr>
        <p:spPr>
          <a:xfrm>
            <a:off x="5183188" y="987425"/>
            <a:ext cx="6172200" cy="4873625"/>
          </a:xfrm>
          <a:prstGeom prst="rect">
            <a:avLst/>
          </a:prstGeom>
          <a:noFill/>
          <a:ln>
            <a:noFill/>
          </a:ln>
        </p:spPr>
      </p:sp>
      <p:sp>
        <p:nvSpPr>
          <p:cNvPr id="72" name="Google Shape;72;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4" name="Google Shape;7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6.jpg"/><Relationship Id="rId1" Type="http://schemas.openxmlformats.org/officeDocument/2006/relationships/slideLayout" Target="../slideLayouts/slideLayout6.xml"/><Relationship Id="rId6" Type="http://schemas.openxmlformats.org/officeDocument/2006/relationships/image" Target="../media/image152.jpeg"/><Relationship Id="rId5" Type="http://schemas.openxmlformats.org/officeDocument/2006/relationships/hyperlink" Target="http://www.lcmhgroupe.fr/" TargetMode="External"/><Relationship Id="rId4" Type="http://schemas.openxmlformats.org/officeDocument/2006/relationships/image" Target="../media/image151.jpeg"/></Relationships>
</file>

<file path=ppt/slides/_rels/slide2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6.jpg"/><Relationship Id="rId7" Type="http://schemas.openxmlformats.org/officeDocument/2006/relationships/image" Target="../media/image156.sv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54.sv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svg"/></Relationships>
</file>

<file path=ppt/slides/_rels/slide2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3" Type="http://schemas.openxmlformats.org/officeDocument/2006/relationships/image" Target="../media/image161.png"/><Relationship Id="rId7" Type="http://schemas.openxmlformats.org/officeDocument/2006/relationships/image" Target="../media/image164.svg"/><Relationship Id="rId12" Type="http://schemas.openxmlformats.org/officeDocument/2006/relationships/image" Target="../media/image169.png"/><Relationship Id="rId2" Type="http://schemas.openxmlformats.org/officeDocument/2006/relationships/image" Target="../media/image146.jpg"/><Relationship Id="rId1" Type="http://schemas.openxmlformats.org/officeDocument/2006/relationships/slideLayout" Target="../slideLayouts/slideLayout6.xml"/><Relationship Id="rId6" Type="http://schemas.openxmlformats.org/officeDocument/2006/relationships/image" Target="../media/image163.png"/><Relationship Id="rId11" Type="http://schemas.openxmlformats.org/officeDocument/2006/relationships/image" Target="../media/image168.svg"/><Relationship Id="rId5" Type="http://schemas.microsoft.com/office/2007/relationships/hdphoto" Target="../media/hdphoto1.wdp"/><Relationship Id="rId10" Type="http://schemas.openxmlformats.org/officeDocument/2006/relationships/image" Target="../media/image167.png"/><Relationship Id="rId4" Type="http://schemas.openxmlformats.org/officeDocument/2006/relationships/image" Target="../media/image162.png"/><Relationship Id="rId9" Type="http://schemas.openxmlformats.org/officeDocument/2006/relationships/image" Target="../media/image166.svg"/></Relationships>
</file>

<file path=ppt/slides/_rels/slide2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unea.fr/quest-ce-quune-entreprise-adaptee" TargetMode="External"/><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es-78.fr/documents-utiles/"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7.png"/><Relationship Id="rId3" Type="http://schemas.openxmlformats.org/officeDocument/2006/relationships/hyperlink" Target="mailto:fles.contact@gmail.com" TargetMode="External"/><Relationship Id="rId7" Type="http://schemas.openxmlformats.org/officeDocument/2006/relationships/hyperlink" Target="http://www.franceactiveyvelines.org/" TargetMode="External"/><Relationship Id="rId12" Type="http://schemas.openxmlformats.org/officeDocument/2006/relationships/image" Target="../media/image176.png"/><Relationship Id="rId2" Type="http://schemas.openxmlformats.org/officeDocument/2006/relationships/hyperlink" Target="mailto:tbrunet@lcmhgroupe.fr" TargetMode="External"/><Relationship Id="rId1" Type="http://schemas.openxmlformats.org/officeDocument/2006/relationships/slideLayout" Target="../slideLayouts/slideLayout15.xml"/><Relationship Id="rId6" Type="http://schemas.openxmlformats.org/officeDocument/2006/relationships/hyperlink" Target="mailto:baahmed@initiactive9578.fr" TargetMode="External"/><Relationship Id="rId11" Type="http://schemas.openxmlformats.org/officeDocument/2006/relationships/image" Target="../media/image142.png"/><Relationship Id="rId5" Type="http://schemas.openxmlformats.org/officeDocument/2006/relationships/hyperlink" Target="mailto:fx.signerin@valservices.fr" TargetMode="External"/><Relationship Id="rId10" Type="http://schemas.openxmlformats.org/officeDocument/2006/relationships/image" Target="../media/image175.png"/><Relationship Id="rId4" Type="http://schemas.openxmlformats.org/officeDocument/2006/relationships/hyperlink" Target="http://www.fles-78.fr/" TargetMode="External"/><Relationship Id="rId9" Type="http://schemas.openxmlformats.org/officeDocument/2006/relationships/image" Target="../media/image174.png"/><Relationship Id="rId14" Type="http://schemas.openxmlformats.org/officeDocument/2006/relationships/image" Target="../media/image1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6" Type="http://schemas.openxmlformats.org/officeDocument/2006/relationships/image" Target="../media/image45.jpeg"/><Relationship Id="rId117" Type="http://schemas.openxmlformats.org/officeDocument/2006/relationships/image" Target="../media/image133.png"/><Relationship Id="rId21" Type="http://schemas.openxmlformats.org/officeDocument/2006/relationships/image" Target="../media/image40.png"/><Relationship Id="rId42" Type="http://schemas.openxmlformats.org/officeDocument/2006/relationships/image" Target="../media/image61.jpeg"/><Relationship Id="rId47" Type="http://schemas.openxmlformats.org/officeDocument/2006/relationships/image" Target="../media/image66.png"/><Relationship Id="rId63" Type="http://schemas.openxmlformats.org/officeDocument/2006/relationships/image" Target="../media/image81.png"/><Relationship Id="rId68" Type="http://schemas.openxmlformats.org/officeDocument/2006/relationships/image" Target="../media/image86.jpeg"/><Relationship Id="rId84" Type="http://schemas.openxmlformats.org/officeDocument/2006/relationships/image" Target="../media/image101.png"/><Relationship Id="rId89" Type="http://schemas.openxmlformats.org/officeDocument/2006/relationships/image" Target="../media/image106.png"/><Relationship Id="rId112" Type="http://schemas.openxmlformats.org/officeDocument/2006/relationships/image" Target="../media/image128.png"/><Relationship Id="rId16" Type="http://schemas.openxmlformats.org/officeDocument/2006/relationships/package" Target="../embeddings/Microsoft_Word_Document.docx"/><Relationship Id="rId107" Type="http://schemas.openxmlformats.org/officeDocument/2006/relationships/oleObject" Target="../embeddings/oleObject5.bin"/><Relationship Id="rId11" Type="http://schemas.openxmlformats.org/officeDocument/2006/relationships/image" Target="../media/image32.jpeg"/><Relationship Id="rId32" Type="http://schemas.openxmlformats.org/officeDocument/2006/relationships/image" Target="../media/image51.png"/><Relationship Id="rId37" Type="http://schemas.openxmlformats.org/officeDocument/2006/relationships/image" Target="../media/image56.jpeg"/><Relationship Id="rId53" Type="http://schemas.openxmlformats.org/officeDocument/2006/relationships/image" Target="../media/image72.png"/><Relationship Id="rId58" Type="http://schemas.openxmlformats.org/officeDocument/2006/relationships/image" Target="../media/image77.png"/><Relationship Id="rId74" Type="http://schemas.openxmlformats.org/officeDocument/2006/relationships/image" Target="../media/image91.png"/><Relationship Id="rId79" Type="http://schemas.openxmlformats.org/officeDocument/2006/relationships/image" Target="../media/image96.png"/><Relationship Id="rId102" Type="http://schemas.openxmlformats.org/officeDocument/2006/relationships/image" Target="../media/image119.jpeg"/><Relationship Id="rId123" Type="http://schemas.openxmlformats.org/officeDocument/2006/relationships/image" Target="../media/image139.png"/><Relationship Id="rId5" Type="http://schemas.openxmlformats.org/officeDocument/2006/relationships/image" Target="../media/image27.jpeg"/><Relationship Id="rId90" Type="http://schemas.openxmlformats.org/officeDocument/2006/relationships/image" Target="../media/image107.jpeg"/><Relationship Id="rId95" Type="http://schemas.openxmlformats.org/officeDocument/2006/relationships/image" Target="../media/image112.jpeg"/><Relationship Id="rId22" Type="http://schemas.openxmlformats.org/officeDocument/2006/relationships/image" Target="../media/image41.jpeg"/><Relationship Id="rId27" Type="http://schemas.openxmlformats.org/officeDocument/2006/relationships/image" Target="../media/image46.jpeg"/><Relationship Id="rId43" Type="http://schemas.openxmlformats.org/officeDocument/2006/relationships/image" Target="../media/image62.jpeg"/><Relationship Id="rId48" Type="http://schemas.openxmlformats.org/officeDocument/2006/relationships/image" Target="../media/image67.png"/><Relationship Id="rId64" Type="http://schemas.openxmlformats.org/officeDocument/2006/relationships/image" Target="../media/image82.png"/><Relationship Id="rId69" Type="http://schemas.openxmlformats.org/officeDocument/2006/relationships/image" Target="../media/image87.png"/><Relationship Id="rId113" Type="http://schemas.openxmlformats.org/officeDocument/2006/relationships/image" Target="../media/image129.jpeg"/><Relationship Id="rId118" Type="http://schemas.openxmlformats.org/officeDocument/2006/relationships/image" Target="../media/image134.png"/><Relationship Id="rId80" Type="http://schemas.openxmlformats.org/officeDocument/2006/relationships/image" Target="../media/image97.png"/><Relationship Id="rId85" Type="http://schemas.openxmlformats.org/officeDocument/2006/relationships/image" Target="../media/image102.png"/><Relationship Id="rId12" Type="http://schemas.openxmlformats.org/officeDocument/2006/relationships/image" Target="../media/image33.png"/><Relationship Id="rId17" Type="http://schemas.openxmlformats.org/officeDocument/2006/relationships/image" Target="../media/image36.png"/><Relationship Id="rId33" Type="http://schemas.openxmlformats.org/officeDocument/2006/relationships/image" Target="../media/image52.png"/><Relationship Id="rId38" Type="http://schemas.openxmlformats.org/officeDocument/2006/relationships/image" Target="../media/image57.png"/><Relationship Id="rId59" Type="http://schemas.openxmlformats.org/officeDocument/2006/relationships/oleObject" Target="../embeddings/oleObject3.bin"/><Relationship Id="rId103" Type="http://schemas.openxmlformats.org/officeDocument/2006/relationships/image" Target="../media/image120.png"/><Relationship Id="rId108" Type="http://schemas.openxmlformats.org/officeDocument/2006/relationships/image" Target="../media/image124.png"/><Relationship Id="rId124" Type="http://schemas.openxmlformats.org/officeDocument/2006/relationships/image" Target="../media/image140.jpeg"/><Relationship Id="rId54" Type="http://schemas.openxmlformats.org/officeDocument/2006/relationships/image" Target="../media/image73.png"/><Relationship Id="rId70" Type="http://schemas.openxmlformats.org/officeDocument/2006/relationships/image" Target="../media/image88.png"/><Relationship Id="rId75" Type="http://schemas.openxmlformats.org/officeDocument/2006/relationships/image" Target="../media/image92.jpeg"/><Relationship Id="rId91" Type="http://schemas.openxmlformats.org/officeDocument/2006/relationships/image" Target="../media/image108.png"/><Relationship Id="rId96"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28.png"/><Relationship Id="rId23" Type="http://schemas.openxmlformats.org/officeDocument/2006/relationships/image" Target="../media/image42.png"/><Relationship Id="rId28" Type="http://schemas.openxmlformats.org/officeDocument/2006/relationships/image" Target="../media/image47.png"/><Relationship Id="rId49" Type="http://schemas.openxmlformats.org/officeDocument/2006/relationships/image" Target="../media/image68.png"/><Relationship Id="rId114" Type="http://schemas.openxmlformats.org/officeDocument/2006/relationships/image" Target="../media/image130.jpeg"/><Relationship Id="rId119" Type="http://schemas.openxmlformats.org/officeDocument/2006/relationships/image" Target="../media/image135.tiff"/><Relationship Id="rId44" Type="http://schemas.openxmlformats.org/officeDocument/2006/relationships/image" Target="../media/image63.jpeg"/><Relationship Id="rId60" Type="http://schemas.openxmlformats.org/officeDocument/2006/relationships/image" Target="../media/image78.png"/><Relationship Id="rId65" Type="http://schemas.openxmlformats.org/officeDocument/2006/relationships/image" Target="../media/image83.jpeg"/><Relationship Id="rId81" Type="http://schemas.openxmlformats.org/officeDocument/2006/relationships/image" Target="../media/image98.jpeg"/><Relationship Id="rId86" Type="http://schemas.openxmlformats.org/officeDocument/2006/relationships/image" Target="../media/image103.jpeg"/><Relationship Id="rId4" Type="http://schemas.openxmlformats.org/officeDocument/2006/relationships/image" Target="../media/image26.jpeg"/><Relationship Id="rId9" Type="http://schemas.openxmlformats.org/officeDocument/2006/relationships/image" Target="../media/image30.jpeg"/><Relationship Id="rId13" Type="http://schemas.openxmlformats.org/officeDocument/2006/relationships/image" Target="../media/image34.png"/><Relationship Id="rId18" Type="http://schemas.openxmlformats.org/officeDocument/2006/relationships/image" Target="../media/image37.png"/><Relationship Id="rId39" Type="http://schemas.openxmlformats.org/officeDocument/2006/relationships/image" Target="../media/image58.png"/><Relationship Id="rId109" Type="http://schemas.openxmlformats.org/officeDocument/2006/relationships/image" Target="../media/image125.png"/><Relationship Id="rId34" Type="http://schemas.openxmlformats.org/officeDocument/2006/relationships/image" Target="../media/image53.jpeg"/><Relationship Id="rId50" Type="http://schemas.openxmlformats.org/officeDocument/2006/relationships/image" Target="../media/image69.png"/><Relationship Id="rId55" Type="http://schemas.openxmlformats.org/officeDocument/2006/relationships/image" Target="../media/image74.png"/><Relationship Id="rId76" Type="http://schemas.openxmlformats.org/officeDocument/2006/relationships/image" Target="../media/image93.png"/><Relationship Id="rId97" Type="http://schemas.openxmlformats.org/officeDocument/2006/relationships/image" Target="../media/image114.png"/><Relationship Id="rId104" Type="http://schemas.openxmlformats.org/officeDocument/2006/relationships/image" Target="../media/image121.jpeg"/><Relationship Id="rId120" Type="http://schemas.openxmlformats.org/officeDocument/2006/relationships/image" Target="../media/image136.jpeg"/><Relationship Id="rId7" Type="http://schemas.openxmlformats.org/officeDocument/2006/relationships/oleObject" Target="../embeddings/oleObject1.bin"/><Relationship Id="rId71" Type="http://schemas.openxmlformats.org/officeDocument/2006/relationships/oleObject" Target="../embeddings/oleObject4.bin"/><Relationship Id="rId92" Type="http://schemas.openxmlformats.org/officeDocument/2006/relationships/image" Target="../media/image109.jpeg"/><Relationship Id="rId2" Type="http://schemas.openxmlformats.org/officeDocument/2006/relationships/notesSlide" Target="../notesSlides/notesSlide8.xml"/><Relationship Id="rId29" Type="http://schemas.openxmlformats.org/officeDocument/2006/relationships/image" Target="../media/image48.png"/><Relationship Id="rId24" Type="http://schemas.openxmlformats.org/officeDocument/2006/relationships/image" Target="../media/image43.jpeg"/><Relationship Id="rId40" Type="http://schemas.openxmlformats.org/officeDocument/2006/relationships/image" Target="../media/image59.png"/><Relationship Id="rId45" Type="http://schemas.openxmlformats.org/officeDocument/2006/relationships/image" Target="../media/image64.jpeg"/><Relationship Id="rId66" Type="http://schemas.openxmlformats.org/officeDocument/2006/relationships/image" Target="../media/image84.png"/><Relationship Id="rId87" Type="http://schemas.openxmlformats.org/officeDocument/2006/relationships/image" Target="../media/image104.png"/><Relationship Id="rId110" Type="http://schemas.openxmlformats.org/officeDocument/2006/relationships/image" Target="../media/image126.jpeg"/><Relationship Id="rId115" Type="http://schemas.openxmlformats.org/officeDocument/2006/relationships/image" Target="../media/image131.jpeg"/><Relationship Id="rId61" Type="http://schemas.openxmlformats.org/officeDocument/2006/relationships/image" Target="../media/image79.png"/><Relationship Id="rId82" Type="http://schemas.openxmlformats.org/officeDocument/2006/relationships/image" Target="../media/image99.jpeg"/><Relationship Id="rId19" Type="http://schemas.openxmlformats.org/officeDocument/2006/relationships/image" Target="../media/image38.png"/><Relationship Id="rId14" Type="http://schemas.openxmlformats.org/officeDocument/2006/relationships/oleObject" Target="../embeddings/oleObject2.bin"/><Relationship Id="rId30" Type="http://schemas.openxmlformats.org/officeDocument/2006/relationships/image" Target="../media/image49.jpeg"/><Relationship Id="rId35" Type="http://schemas.openxmlformats.org/officeDocument/2006/relationships/image" Target="../media/image54.png"/><Relationship Id="rId56" Type="http://schemas.openxmlformats.org/officeDocument/2006/relationships/image" Target="../media/image75.png"/><Relationship Id="rId77" Type="http://schemas.openxmlformats.org/officeDocument/2006/relationships/image" Target="../media/image94.jpeg"/><Relationship Id="rId100" Type="http://schemas.openxmlformats.org/officeDocument/2006/relationships/image" Target="../media/image117.png"/><Relationship Id="rId105" Type="http://schemas.openxmlformats.org/officeDocument/2006/relationships/image" Target="../media/image122.jpeg"/><Relationship Id="rId8" Type="http://schemas.openxmlformats.org/officeDocument/2006/relationships/image" Target="../media/image29.png"/><Relationship Id="rId51" Type="http://schemas.openxmlformats.org/officeDocument/2006/relationships/image" Target="../media/image70.png"/><Relationship Id="rId72" Type="http://schemas.openxmlformats.org/officeDocument/2006/relationships/image" Target="../media/image89.png"/><Relationship Id="rId93" Type="http://schemas.openxmlformats.org/officeDocument/2006/relationships/image" Target="../media/image110.jpeg"/><Relationship Id="rId98" Type="http://schemas.openxmlformats.org/officeDocument/2006/relationships/image" Target="../media/image115.png"/><Relationship Id="rId121" Type="http://schemas.openxmlformats.org/officeDocument/2006/relationships/image" Target="../media/image137.jpeg"/><Relationship Id="rId3" Type="http://schemas.openxmlformats.org/officeDocument/2006/relationships/image" Target="../media/image25.jpeg"/><Relationship Id="rId25" Type="http://schemas.openxmlformats.org/officeDocument/2006/relationships/image" Target="../media/image44.png"/><Relationship Id="rId46" Type="http://schemas.openxmlformats.org/officeDocument/2006/relationships/image" Target="../media/image65.png"/><Relationship Id="rId67" Type="http://schemas.openxmlformats.org/officeDocument/2006/relationships/image" Target="../media/image85.png"/><Relationship Id="rId116" Type="http://schemas.openxmlformats.org/officeDocument/2006/relationships/image" Target="../media/image132.jpeg"/><Relationship Id="rId20" Type="http://schemas.openxmlformats.org/officeDocument/2006/relationships/image" Target="../media/image39.jpeg"/><Relationship Id="rId41" Type="http://schemas.openxmlformats.org/officeDocument/2006/relationships/image" Target="../media/image60.jpeg"/><Relationship Id="rId62" Type="http://schemas.openxmlformats.org/officeDocument/2006/relationships/image" Target="../media/image80.jpeg"/><Relationship Id="rId83" Type="http://schemas.openxmlformats.org/officeDocument/2006/relationships/image" Target="../media/image100.png"/><Relationship Id="rId88" Type="http://schemas.openxmlformats.org/officeDocument/2006/relationships/image" Target="../media/image105.png"/><Relationship Id="rId111" Type="http://schemas.openxmlformats.org/officeDocument/2006/relationships/image" Target="../media/image127.jpeg"/><Relationship Id="rId15" Type="http://schemas.openxmlformats.org/officeDocument/2006/relationships/image" Target="../media/image35.png"/><Relationship Id="rId36" Type="http://schemas.openxmlformats.org/officeDocument/2006/relationships/image" Target="../media/image55.png"/><Relationship Id="rId57" Type="http://schemas.openxmlformats.org/officeDocument/2006/relationships/image" Target="../media/image76.png"/><Relationship Id="rId106" Type="http://schemas.openxmlformats.org/officeDocument/2006/relationships/image" Target="../media/image123.jpeg"/><Relationship Id="rId10" Type="http://schemas.openxmlformats.org/officeDocument/2006/relationships/image" Target="../media/image31.jpeg"/><Relationship Id="rId31" Type="http://schemas.openxmlformats.org/officeDocument/2006/relationships/image" Target="../media/image50.jpeg"/><Relationship Id="rId52" Type="http://schemas.openxmlformats.org/officeDocument/2006/relationships/image" Target="../media/image71.jpeg"/><Relationship Id="rId73" Type="http://schemas.openxmlformats.org/officeDocument/2006/relationships/image" Target="../media/image90.png"/><Relationship Id="rId78" Type="http://schemas.openxmlformats.org/officeDocument/2006/relationships/image" Target="../media/image95.png"/><Relationship Id="rId94" Type="http://schemas.openxmlformats.org/officeDocument/2006/relationships/image" Target="../media/image111.png"/><Relationship Id="rId99" Type="http://schemas.openxmlformats.org/officeDocument/2006/relationships/image" Target="../media/image116.png"/><Relationship Id="rId101" Type="http://schemas.openxmlformats.org/officeDocument/2006/relationships/image" Target="../media/image118.jpeg"/><Relationship Id="rId122" Type="http://schemas.openxmlformats.org/officeDocument/2006/relationships/image" Target="../media/image138.jpeg"/></Relationships>
</file>

<file path=ppt/slides/_rels/slide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www.lesyvelines-unechance.fr/"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07"/>
        <p:cNvGrpSpPr/>
        <p:nvPr/>
      </p:nvGrpSpPr>
      <p:grpSpPr>
        <a:xfrm>
          <a:off x="0" y="0"/>
          <a:ext cx="0" cy="0"/>
          <a:chOff x="0" y="0"/>
          <a:chExt cx="0" cy="0"/>
        </a:xfrm>
      </p:grpSpPr>
      <p:pic>
        <p:nvPicPr>
          <p:cNvPr id="108" name="Google Shape;108;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88303" y="754376"/>
            <a:ext cx="2759072" cy="555785"/>
          </a:xfrm>
          <a:prstGeom prst="rect">
            <a:avLst/>
          </a:prstGeom>
          <a:noFill/>
          <a:ln>
            <a:noFill/>
          </a:ln>
        </p:spPr>
      </p:pic>
      <p:sp>
        <p:nvSpPr>
          <p:cNvPr id="110" name="Google Shape;110;p1"/>
          <p:cNvSpPr txBox="1"/>
          <p:nvPr/>
        </p:nvSpPr>
        <p:spPr>
          <a:xfrm>
            <a:off x="1343814" y="2305615"/>
            <a:ext cx="9967652" cy="26776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000" b="1" i="1" u="none" strike="noStrike" cap="none" dirty="0">
                <a:solidFill>
                  <a:srgbClr val="302C6B"/>
                </a:solidFill>
                <a:latin typeface="Gill Sans"/>
                <a:ea typeface="Gill Sans"/>
                <a:cs typeface="Gill Sans"/>
                <a:sym typeface="Gill Sans"/>
              </a:rPr>
              <a:t>Les matinales de l’inclusion </a:t>
            </a:r>
          </a:p>
          <a:p>
            <a:pPr marL="0" marR="0" lvl="0" indent="0" algn="ctr" rtl="0">
              <a:spcBef>
                <a:spcPts val="0"/>
              </a:spcBef>
              <a:spcAft>
                <a:spcPts val="0"/>
              </a:spcAft>
              <a:buNone/>
            </a:pPr>
            <a:endParaRPr lang="fr-FR" sz="4000" i="1" dirty="0">
              <a:solidFill>
                <a:srgbClr val="302C6B"/>
              </a:solidFill>
              <a:latin typeface="Gill Sans"/>
              <a:ea typeface="Gill Sans"/>
              <a:cs typeface="Gill Sans"/>
              <a:sym typeface="Gill Sans"/>
            </a:endParaRPr>
          </a:p>
          <a:p>
            <a:pPr marL="0" marR="0" lvl="0" indent="0" algn="ctr" rtl="0">
              <a:spcBef>
                <a:spcPts val="0"/>
              </a:spcBef>
              <a:spcAft>
                <a:spcPts val="0"/>
              </a:spcAft>
              <a:buNone/>
            </a:pPr>
            <a:r>
              <a:rPr lang="fr-FR" sz="4000" b="0" i="1" u="none" strike="noStrike" cap="none" dirty="0">
                <a:solidFill>
                  <a:srgbClr val="757070"/>
                </a:solidFill>
                <a:latin typeface="Gill Sans"/>
                <a:ea typeface="Gill Sans"/>
                <a:cs typeface="Gill Sans"/>
                <a:sym typeface="Gill Sans"/>
              </a:rPr>
              <a:t>Les achats inclusifs</a:t>
            </a:r>
          </a:p>
          <a:p>
            <a:pPr marL="0" marR="0" lvl="0" indent="0" algn="ctr" rtl="0">
              <a:spcBef>
                <a:spcPts val="0"/>
              </a:spcBef>
              <a:spcAft>
                <a:spcPts val="0"/>
              </a:spcAft>
              <a:buNone/>
            </a:pPr>
            <a:endParaRPr sz="2000" b="0" i="1" u="none" strike="noStrike" cap="none" dirty="0">
              <a:solidFill>
                <a:srgbClr val="302C6B"/>
              </a:solidFill>
              <a:latin typeface="Gill Sans"/>
              <a:ea typeface="Gill Sans"/>
              <a:cs typeface="Gill Sans"/>
              <a:sym typeface="Gill Sans"/>
            </a:endParaRPr>
          </a:p>
          <a:p>
            <a:pPr marL="0" marR="0" lvl="0" indent="0" algn="ctr" rtl="0">
              <a:spcBef>
                <a:spcPts val="0"/>
              </a:spcBef>
              <a:spcAft>
                <a:spcPts val="0"/>
              </a:spcAft>
              <a:buNone/>
            </a:pPr>
            <a:r>
              <a:rPr lang="fr-FR" sz="2800" b="0" i="1" u="none" strike="noStrike" cap="none" dirty="0">
                <a:solidFill>
                  <a:srgbClr val="302C6B"/>
                </a:solidFill>
                <a:latin typeface="Gill Sans"/>
                <a:ea typeface="Gill Sans"/>
                <a:cs typeface="Gill Sans"/>
                <a:sym typeface="Gill Sans"/>
              </a:rPr>
              <a:t>27 Septembre 2022</a:t>
            </a:r>
            <a:endParaRPr sz="2800" b="0" i="0" u="none" strike="noStrike" cap="none" dirty="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608846C7-58EF-A24F-8BA9-C33A28059A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49047" y="5714449"/>
            <a:ext cx="2651770" cy="966791"/>
          </a:xfrm>
          <a:prstGeom prst="rect">
            <a:avLst/>
          </a:prstGeom>
        </p:spPr>
      </p:pic>
      <p:sp>
        <p:nvSpPr>
          <p:cNvPr id="7" name="Rectangle 6">
            <a:extLst>
              <a:ext uri="{FF2B5EF4-FFF2-40B4-BE49-F238E27FC236}">
                <a16:creationId xmlns:a16="http://schemas.microsoft.com/office/drawing/2014/main" id="{56BFC4F3-FFAF-2A47-B6FB-9F871F62078A}"/>
              </a:ext>
            </a:extLst>
          </p:cNvPr>
          <p:cNvSpPr/>
          <p:nvPr/>
        </p:nvSpPr>
        <p:spPr>
          <a:xfrm>
            <a:off x="304402" y="296553"/>
            <a:ext cx="2108907" cy="177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DB116737-00C8-784F-B27C-35677B70B5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0070" y="188970"/>
            <a:ext cx="2108907" cy="1686598"/>
          </a:xfrm>
          <a:prstGeom prst="rect">
            <a:avLst/>
          </a:prstGeom>
        </p:spPr>
      </p:pic>
      <p:pic>
        <p:nvPicPr>
          <p:cNvPr id="2" name="Image 1">
            <a:extLst>
              <a:ext uri="{FF2B5EF4-FFF2-40B4-BE49-F238E27FC236}">
                <a16:creationId xmlns:a16="http://schemas.microsoft.com/office/drawing/2014/main" id="{4B65728E-519B-1FEF-0D5D-942765F80D81}"/>
              </a:ext>
            </a:extLst>
          </p:cNvPr>
          <p:cNvPicPr>
            <a:picLocks noChangeAspect="1"/>
          </p:cNvPicPr>
          <p:nvPr/>
        </p:nvPicPr>
        <p:blipFill>
          <a:blip r:embed="rId6"/>
          <a:stretch>
            <a:fillRect/>
          </a:stretch>
        </p:blipFill>
        <p:spPr>
          <a:xfrm>
            <a:off x="7864255" y="5686848"/>
            <a:ext cx="1339380" cy="1021991"/>
          </a:xfrm>
          <a:prstGeom prst="rect">
            <a:avLst/>
          </a:prstGeom>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972766" y="1527243"/>
            <a:ext cx="10243226" cy="367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fr-FR" sz="5400" b="1" i="1" dirty="0">
                <a:solidFill>
                  <a:srgbClr val="302C6B"/>
                </a:solidFill>
                <a:latin typeface="Gill Sans"/>
              </a:rPr>
              <a:t>Les achats inclusifs</a:t>
            </a:r>
          </a:p>
          <a:p>
            <a:pPr algn="ctr"/>
            <a:r>
              <a:rPr lang="fr-FR" sz="4000" i="1" dirty="0">
                <a:solidFill>
                  <a:srgbClr val="302C6B"/>
                </a:solidFill>
                <a:latin typeface="Gill Sans"/>
              </a:rPr>
              <a:t>Farida BAAHMED</a:t>
            </a:r>
          </a:p>
          <a:p>
            <a:pPr algn="ctr"/>
            <a:r>
              <a:rPr lang="fr-FR" sz="4000" i="1" dirty="0">
                <a:solidFill>
                  <a:srgbClr val="302C6B"/>
                </a:solidFill>
                <a:latin typeface="Gill Sans"/>
              </a:rPr>
              <a:t>Cheffe de projet Club </a:t>
            </a:r>
            <a:r>
              <a:rPr lang="fr-FR" sz="4000" i="1" dirty="0" err="1">
                <a:solidFill>
                  <a:srgbClr val="302C6B"/>
                </a:solidFill>
                <a:latin typeface="Gill Sans"/>
              </a:rPr>
              <a:t>Busin’ESS</a:t>
            </a:r>
            <a:r>
              <a:rPr lang="fr-FR" sz="4000" i="1" dirty="0">
                <a:solidFill>
                  <a:srgbClr val="302C6B"/>
                </a:solidFill>
                <a:latin typeface="Gill Sans"/>
              </a:rPr>
              <a:t> </a:t>
            </a:r>
          </a:p>
        </p:txBody>
      </p:sp>
      <p:pic>
        <p:nvPicPr>
          <p:cNvPr id="2" name="Image 1">
            <a:extLst>
              <a:ext uri="{FF2B5EF4-FFF2-40B4-BE49-F238E27FC236}">
                <a16:creationId xmlns:a16="http://schemas.microsoft.com/office/drawing/2014/main" id="{EC6A0880-918A-FCC4-E863-A3E8D09737A8}"/>
              </a:ext>
            </a:extLst>
          </p:cNvPr>
          <p:cNvPicPr>
            <a:picLocks noChangeAspect="1"/>
          </p:cNvPicPr>
          <p:nvPr/>
        </p:nvPicPr>
        <p:blipFill>
          <a:blip r:embed="rId3"/>
          <a:stretch>
            <a:fillRect/>
          </a:stretch>
        </p:blipFill>
        <p:spPr>
          <a:xfrm>
            <a:off x="8447910" y="356878"/>
            <a:ext cx="1975275" cy="1505843"/>
          </a:xfrm>
          <a:prstGeom prst="rect">
            <a:avLst/>
          </a:prstGeom>
        </p:spPr>
      </p:pic>
    </p:spTree>
    <p:extLst>
      <p:ext uri="{BB962C8B-B14F-4D97-AF65-F5344CB8AC3E}">
        <p14:creationId xmlns:p14="http://schemas.microsoft.com/office/powerpoint/2010/main" val="75635071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2465648" y="322531"/>
            <a:ext cx="9624171" cy="974702"/>
          </a:xfrm>
        </p:spPr>
        <p:txBody>
          <a:bodyPr>
            <a:normAutofit/>
          </a:bodyPr>
          <a:lstStyle/>
          <a:p>
            <a:r>
              <a:rPr lang="fr-FR" sz="4000" dirty="0">
                <a:solidFill>
                  <a:srgbClr val="1E4E79"/>
                </a:solidFill>
                <a:latin typeface="Gill Sans"/>
                <a:sym typeface="Arial"/>
              </a:rPr>
              <a:t>Le club </a:t>
            </a:r>
            <a:r>
              <a:rPr lang="fr-FR" sz="4000" dirty="0" err="1">
                <a:solidFill>
                  <a:srgbClr val="1E4E79"/>
                </a:solidFill>
                <a:latin typeface="Gill Sans"/>
                <a:sym typeface="Arial"/>
              </a:rPr>
              <a:t>Busin’ESS</a:t>
            </a:r>
            <a:endParaRPr lang="fr-FR" sz="4000" dirty="0">
              <a:solidFill>
                <a:srgbClr val="1E4E79"/>
              </a:solidFill>
              <a:latin typeface="Gill Sans"/>
              <a:sym typeface="Arial"/>
            </a:endParaRPr>
          </a:p>
        </p:txBody>
      </p:sp>
      <p:sp>
        <p:nvSpPr>
          <p:cNvPr id="7" name="Espace réservé du texte 2"/>
          <p:cNvSpPr>
            <a:spLocks noGrp="1"/>
          </p:cNvSpPr>
          <p:nvPr>
            <p:ph type="body" idx="1"/>
          </p:nvPr>
        </p:nvSpPr>
        <p:spPr>
          <a:xfrm>
            <a:off x="695179" y="1839171"/>
            <a:ext cx="11394640" cy="4010444"/>
          </a:xfrm>
        </p:spPr>
        <p:txBody>
          <a:bodyPr/>
          <a:lstStyle/>
          <a:p>
            <a:pPr marL="6350">
              <a:buClr>
                <a:srgbClr val="D60093"/>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fr-FR" altLang="fr-FR" i="0" dirty="0">
                <a:solidFill>
                  <a:srgbClr val="D60093"/>
                </a:solidFill>
              </a:rPr>
              <a:t>Le club Busin’ESS connecte les entreprises et les collectivités territoriales aux acteurs de l’ESS du département </a:t>
            </a:r>
          </a:p>
          <a:p>
            <a:pPr marL="6350">
              <a:buClr>
                <a:srgbClr val="D60093"/>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fr-FR" altLang="fr-FR" i="0" dirty="0">
                <a:solidFill>
                  <a:srgbClr val="D60093"/>
                </a:solidFill>
              </a:rPr>
              <a:t>Le club Busin’ESS réunit 80 acteurs yvelinois de l’ESS </a:t>
            </a:r>
          </a:p>
          <a:p>
            <a:pPr marL="6350">
              <a:buClr>
                <a:srgbClr val="D60093"/>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fr-FR" altLang="fr-FR" dirty="0">
              <a:solidFill>
                <a:srgbClr val="D60093"/>
              </a:solidFill>
            </a:endParaRPr>
          </a:p>
          <a:p>
            <a:pPr marL="349250" indent="-342900">
              <a:buClr>
                <a:srgbClr val="D60093"/>
              </a:buClr>
              <a:buFont typeface="Wingdings" panose="05000000000000000000"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fr-FR" altLang="fr-FR" dirty="0">
                <a:solidFill>
                  <a:srgbClr val="D60093"/>
                </a:solidFill>
              </a:rPr>
              <a:t>Décloisonner l’ESS</a:t>
            </a:r>
            <a:r>
              <a:rPr lang="fr-FR" altLang="fr-FR" dirty="0">
                <a:solidFill>
                  <a:schemeClr val="tx1">
                    <a:lumMod val="50000"/>
                    <a:lumOff val="50000"/>
                  </a:schemeClr>
                </a:solidFill>
              </a:rPr>
              <a:t>, </a:t>
            </a:r>
            <a:r>
              <a:rPr lang="fr-FR" altLang="fr-FR" dirty="0">
                <a:solidFill>
                  <a:srgbClr val="002060"/>
                </a:solidFill>
              </a:rPr>
              <a:t>la rendre visible et lisible pour les entreprises classiques</a:t>
            </a:r>
          </a:p>
          <a:p>
            <a:pPr marL="349250" indent="-342900">
              <a:buClr>
                <a:srgbClr val="D60093"/>
              </a:buClr>
              <a:buFont typeface="Wingdings" panose="05000000000000000000"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fr-FR" altLang="fr-FR" dirty="0">
                <a:solidFill>
                  <a:srgbClr val="D60093"/>
                </a:solidFill>
              </a:rPr>
              <a:t>Développer les partenariats </a:t>
            </a:r>
            <a:r>
              <a:rPr lang="fr-FR" altLang="fr-FR" dirty="0">
                <a:solidFill>
                  <a:srgbClr val="002060"/>
                </a:solidFill>
              </a:rPr>
              <a:t>entre entreprises et ESS</a:t>
            </a:r>
          </a:p>
          <a:p>
            <a:pPr marL="349250" indent="-342900">
              <a:buClr>
                <a:srgbClr val="D60093"/>
              </a:buClr>
              <a:buFont typeface="Wingdings" panose="05000000000000000000"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fr-FR" altLang="fr-FR" dirty="0">
                <a:solidFill>
                  <a:srgbClr val="002060"/>
                </a:solidFill>
              </a:rPr>
              <a:t>Créer une </a:t>
            </a:r>
            <a:r>
              <a:rPr lang="fr-FR" altLang="fr-FR" dirty="0">
                <a:solidFill>
                  <a:srgbClr val="D60093"/>
                </a:solidFill>
              </a:rPr>
              <a:t>dynamique départementale autour de l’ESS pour développer l’emploi</a:t>
            </a:r>
          </a:p>
          <a:p>
            <a:endParaRPr lang="fr-FR" dirty="0"/>
          </a:p>
        </p:txBody>
      </p:sp>
    </p:spTree>
    <p:extLst>
      <p:ext uri="{BB962C8B-B14F-4D97-AF65-F5344CB8AC3E}">
        <p14:creationId xmlns:p14="http://schemas.microsoft.com/office/powerpoint/2010/main" val="363282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63328" y="1249332"/>
            <a:ext cx="8495547" cy="4359335"/>
          </a:xfrm>
          <a:prstGeom prst="rect">
            <a:avLst/>
          </a:prstGeom>
          <a:solidFill>
            <a:schemeClr val="bg1"/>
          </a:solidFill>
        </p:spPr>
        <p:txBody>
          <a:bodyPr wrap="square" rtlCol="0">
            <a:spAutoFit/>
          </a:bodyPr>
          <a:lst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r-FR" sz="2133" b="1" dirty="0">
                <a:solidFill>
                  <a:srgbClr val="ED943B"/>
                </a:solidFill>
                <a:latin typeface="Cera PRO"/>
                <a:cs typeface="Cera PRO"/>
              </a:rPr>
              <a:t>Lancement du Club </a:t>
            </a:r>
            <a:r>
              <a:rPr lang="fr-FR" sz="2133" b="1" dirty="0" err="1">
                <a:solidFill>
                  <a:srgbClr val="ED943B"/>
                </a:solidFill>
                <a:latin typeface="Cera PRO"/>
                <a:cs typeface="Cera PRO"/>
              </a:rPr>
              <a:t>Busin’ESS</a:t>
            </a:r>
            <a:r>
              <a:rPr lang="fr-FR" sz="2133" b="1" dirty="0">
                <a:solidFill>
                  <a:srgbClr val="ED943B"/>
                </a:solidFill>
                <a:latin typeface="Cera PRO"/>
                <a:cs typeface="Cera PRO"/>
              </a:rPr>
              <a:t> : </a:t>
            </a:r>
          </a:p>
          <a:p>
            <a:r>
              <a:rPr lang="fr-FR" sz="2133" dirty="0">
                <a:solidFill>
                  <a:srgbClr val="1F497D"/>
                </a:solidFill>
                <a:latin typeface="Cera PRO"/>
                <a:cs typeface="Cera PRO"/>
              </a:rPr>
              <a:t>• Le 30 Novembre 2017 et signature de la</a:t>
            </a:r>
          </a:p>
          <a:p>
            <a:r>
              <a:rPr lang="fr-FR" sz="2133" dirty="0">
                <a:solidFill>
                  <a:srgbClr val="1F497D"/>
                </a:solidFill>
                <a:latin typeface="Cera PRO"/>
                <a:cs typeface="Cera PRO"/>
              </a:rPr>
              <a:t>Charte d’adhésion par 61 membres et 92 partenaires</a:t>
            </a:r>
          </a:p>
          <a:p>
            <a:endParaRPr lang="fr-FR" sz="2133" dirty="0">
              <a:solidFill>
                <a:srgbClr val="1F497D"/>
              </a:solidFill>
              <a:latin typeface="Cera PRO"/>
              <a:cs typeface="Cera PRO"/>
            </a:endParaRPr>
          </a:p>
          <a:p>
            <a:r>
              <a:rPr lang="fr-FR" sz="2133" b="1" dirty="0">
                <a:solidFill>
                  <a:srgbClr val="ED943B"/>
                </a:solidFill>
                <a:latin typeface="Cera PRO"/>
                <a:cs typeface="Cera PRO"/>
              </a:rPr>
              <a:t>Sa vocation :</a:t>
            </a:r>
          </a:p>
          <a:p>
            <a:r>
              <a:rPr lang="fr-FR" sz="2133" dirty="0">
                <a:solidFill>
                  <a:srgbClr val="1F497D"/>
                </a:solidFill>
                <a:latin typeface="Cera PRO"/>
                <a:cs typeface="Cera PRO"/>
              </a:rPr>
              <a:t>•</a:t>
            </a:r>
            <a:r>
              <a:rPr lang="fr-FR" sz="2133" b="1" dirty="0">
                <a:solidFill>
                  <a:srgbClr val="ED943B"/>
                </a:solidFill>
                <a:latin typeface="Cera PRO"/>
                <a:cs typeface="Cera PRO"/>
              </a:rPr>
              <a:t> </a:t>
            </a:r>
            <a:r>
              <a:rPr lang="fr-FR" sz="2133" dirty="0">
                <a:solidFill>
                  <a:srgbClr val="1F497D"/>
                </a:solidFill>
                <a:latin typeface="Cera PRO"/>
                <a:cs typeface="Cera PRO"/>
              </a:rPr>
              <a:t>Regrouper des entrepreneurs engagés dans une démarche de</a:t>
            </a:r>
          </a:p>
          <a:p>
            <a:r>
              <a:rPr lang="fr-FR" sz="2133" dirty="0">
                <a:solidFill>
                  <a:srgbClr val="1F497D"/>
                </a:solidFill>
                <a:latin typeface="Cera PRO"/>
                <a:cs typeface="Cera PRO"/>
              </a:rPr>
              <a:t>développement économique, humain, social et environnemental sur le territoire</a:t>
            </a:r>
          </a:p>
          <a:p>
            <a:endParaRPr lang="fr-FR" sz="2133" dirty="0">
              <a:solidFill>
                <a:srgbClr val="1F497D"/>
              </a:solidFill>
              <a:latin typeface="Cera PRO"/>
              <a:cs typeface="Cera PRO"/>
            </a:endParaRPr>
          </a:p>
          <a:p>
            <a:r>
              <a:rPr lang="fr-FR" sz="2133" b="1" dirty="0">
                <a:solidFill>
                  <a:srgbClr val="ED943B"/>
                </a:solidFill>
                <a:latin typeface="Cera PRO"/>
                <a:cs typeface="Cera PRO"/>
              </a:rPr>
              <a:t>Ses axes d’action :</a:t>
            </a:r>
          </a:p>
          <a:p>
            <a:r>
              <a:rPr lang="fr-FR" sz="2133" dirty="0">
                <a:solidFill>
                  <a:srgbClr val="1F497D"/>
                </a:solidFill>
                <a:latin typeface="Cera PRO"/>
                <a:cs typeface="Cera PRO"/>
              </a:rPr>
              <a:t>• Animer la communauté interne du club</a:t>
            </a:r>
          </a:p>
          <a:p>
            <a:r>
              <a:rPr lang="fr-FR" sz="2133" dirty="0">
                <a:solidFill>
                  <a:srgbClr val="1F497D"/>
                </a:solidFill>
                <a:latin typeface="Cera PRO"/>
                <a:cs typeface="Cera PRO"/>
              </a:rPr>
              <a:t>• Sensibiliser les entreprises classiques à l’ESS</a:t>
            </a:r>
          </a:p>
          <a:p>
            <a:r>
              <a:rPr lang="fr-FR" sz="2133" dirty="0">
                <a:solidFill>
                  <a:srgbClr val="1F497D"/>
                </a:solidFill>
                <a:latin typeface="Cera PRO"/>
                <a:cs typeface="Cera PRO"/>
              </a:rPr>
              <a:t>• Faciliter les partenariats entreprises ESS et entreprises classiques</a:t>
            </a:r>
            <a:endParaRPr lang="fr-FR" sz="3200" dirty="0">
              <a:solidFill>
                <a:srgbClr val="ED943B"/>
              </a:solidFill>
              <a:latin typeface="Cera PRO"/>
              <a:cs typeface="Cera PRO"/>
            </a:endParaRPr>
          </a:p>
        </p:txBody>
      </p:sp>
      <p:sp>
        <p:nvSpPr>
          <p:cNvPr id="5" name="ZoneTexte 4"/>
          <p:cNvSpPr txBox="1"/>
          <p:nvPr/>
        </p:nvSpPr>
        <p:spPr>
          <a:xfrm>
            <a:off x="2363328" y="352603"/>
            <a:ext cx="6723923" cy="707886"/>
          </a:xfrm>
          <a:prstGeom prst="rect">
            <a:avLst/>
          </a:prstGeom>
          <a:noFill/>
        </p:spPr>
        <p:txBody>
          <a:bodyPr wrap="square" rtlCol="0">
            <a:spAutoFit/>
          </a:bodyPr>
          <a:lst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r-FR" sz="4000" dirty="0">
                <a:solidFill>
                  <a:srgbClr val="1E4E79"/>
                </a:solidFill>
                <a:latin typeface="Gill Sans"/>
                <a:cs typeface="Calibri"/>
                <a:sym typeface="Calibri"/>
              </a:rPr>
              <a:t>Rappel</a:t>
            </a:r>
            <a:r>
              <a:rPr lang="fr-FR" sz="3600" b="1" dirty="0">
                <a:solidFill>
                  <a:srgbClr val="1F497D"/>
                </a:solidFill>
                <a:latin typeface="Neubau"/>
                <a:cs typeface="Neubau"/>
              </a:rPr>
              <a:t> </a:t>
            </a:r>
          </a:p>
        </p:txBody>
      </p:sp>
    </p:spTree>
    <p:extLst>
      <p:ext uri="{BB962C8B-B14F-4D97-AF65-F5344CB8AC3E}">
        <p14:creationId xmlns:p14="http://schemas.microsoft.com/office/powerpoint/2010/main" val="18850811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2FD9E450-BAD1-4059-8D4F-CADE13076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04" y="1823595"/>
            <a:ext cx="11525250" cy="42100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5DB3B00-7B36-DEF2-8AA1-CE3B14E62629}"/>
              </a:ext>
            </a:extLst>
          </p:cNvPr>
          <p:cNvPicPr>
            <a:picLocks noChangeAspect="1"/>
          </p:cNvPicPr>
          <p:nvPr/>
        </p:nvPicPr>
        <p:blipFill>
          <a:blip r:embed="rId3"/>
          <a:stretch>
            <a:fillRect/>
          </a:stretch>
        </p:blipFill>
        <p:spPr>
          <a:xfrm>
            <a:off x="2036190" y="147344"/>
            <a:ext cx="9516203" cy="1068713"/>
          </a:xfrm>
          <a:prstGeom prst="rect">
            <a:avLst/>
          </a:prstGeom>
        </p:spPr>
      </p:pic>
    </p:spTree>
    <p:extLst>
      <p:ext uri="{BB962C8B-B14F-4D97-AF65-F5344CB8AC3E}">
        <p14:creationId xmlns:p14="http://schemas.microsoft.com/office/powerpoint/2010/main" val="2129201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2465648" y="312591"/>
            <a:ext cx="9624171" cy="974702"/>
          </a:xfrm>
        </p:spPr>
        <p:txBody>
          <a:bodyPr>
            <a:normAutofit/>
          </a:bodyPr>
          <a:lstStyle/>
          <a:p>
            <a:r>
              <a:rPr lang="fr-FR" sz="4000" dirty="0">
                <a:solidFill>
                  <a:srgbClr val="1E4E79"/>
                </a:solidFill>
                <a:latin typeface="Gill Sans"/>
                <a:sym typeface="Arial"/>
              </a:rPr>
              <a:t>Qu’est-ce que l’ESS ?</a:t>
            </a:r>
          </a:p>
        </p:txBody>
      </p:sp>
      <p:sp>
        <p:nvSpPr>
          <p:cNvPr id="7" name="Espace réservé du texte 2"/>
          <p:cNvSpPr>
            <a:spLocks noGrp="1"/>
          </p:cNvSpPr>
          <p:nvPr>
            <p:ph type="body" idx="1"/>
          </p:nvPr>
        </p:nvSpPr>
        <p:spPr>
          <a:xfrm>
            <a:off x="317492" y="1729840"/>
            <a:ext cx="11394640" cy="4010444"/>
          </a:xfrm>
        </p:spPr>
        <p:txBody>
          <a:bodyPr>
            <a:normAutofit/>
          </a:bodyPr>
          <a:lstStyle/>
          <a:p>
            <a:pPr marL="6350">
              <a:buClr>
                <a:srgbClr val="D60093"/>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fr-FR" sz="2400" b="1" i="0" u="none" strike="noStrike" kern="1200" cap="none" spc="0" normalizeH="0" baseline="0" noProof="0" dirty="0">
                <a:ln>
                  <a:noFill/>
                </a:ln>
                <a:solidFill>
                  <a:srgbClr val="434C6D"/>
                </a:solidFill>
                <a:effectLst/>
                <a:uLnTx/>
                <a:uFillTx/>
                <a:latin typeface="Nunito Sans"/>
                <a:ea typeface="+mn-ea"/>
                <a:cs typeface="+mn-cs"/>
              </a:rPr>
              <a:t>Economie Sociale et Solidaire </a:t>
            </a:r>
            <a:r>
              <a:rPr kumimoji="0" lang="fr-FR" sz="2400" b="0" i="0" u="none" strike="noStrike" kern="1200" cap="none" spc="0" normalizeH="0" baseline="0" noProof="0" dirty="0">
                <a:ln>
                  <a:noFill/>
                </a:ln>
                <a:solidFill>
                  <a:srgbClr val="434C6D"/>
                </a:solidFill>
                <a:effectLst/>
                <a:uLnTx/>
                <a:uFillTx/>
                <a:latin typeface="Nunito Sans"/>
                <a:ea typeface="+mn-ea"/>
                <a:cs typeface="+mn-cs"/>
              </a:rPr>
              <a:t>: un ensemble de structures</a:t>
            </a:r>
            <a:r>
              <a:rPr kumimoji="0" lang="fr-FR" sz="2400" b="0" i="0" u="none" strike="noStrike" kern="1200" cap="none" spc="0" normalizeH="0" noProof="0" dirty="0">
                <a:ln>
                  <a:noFill/>
                </a:ln>
                <a:solidFill>
                  <a:srgbClr val="434C6D"/>
                </a:solidFill>
                <a:effectLst/>
                <a:uLnTx/>
                <a:uFillTx/>
                <a:latin typeface="Nunito Sans"/>
                <a:ea typeface="+mn-ea"/>
                <a:cs typeface="+mn-cs"/>
              </a:rPr>
              <a:t> </a:t>
            </a:r>
            <a:r>
              <a:rPr lang="fr-FR" kern="1200" dirty="0">
                <a:solidFill>
                  <a:srgbClr val="434C6D"/>
                </a:solidFill>
                <a:latin typeface="Nunito Sans"/>
                <a:ea typeface="+mn-ea"/>
                <a:cs typeface="+mn-cs"/>
              </a:rPr>
              <a:t>dont le fonctionnement interne et les activités sont fondés sur un principe de solidarité et d'utilité sociale.</a:t>
            </a:r>
          </a:p>
          <a:p>
            <a:pPr marL="6350">
              <a:buClr>
                <a:srgbClr val="D60093"/>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fr-FR" kern="1200" dirty="0">
                <a:solidFill>
                  <a:srgbClr val="434C6D"/>
                </a:solidFill>
                <a:latin typeface="Nunito Sans"/>
                <a:ea typeface="+mn-ea"/>
                <a:cs typeface="+mn-cs"/>
              </a:rPr>
              <a:t>Ce n’est ni un secteur, ni un statut juridique</a:t>
            </a:r>
          </a:p>
          <a:p>
            <a:pPr marL="0" marR="0" lvl="0" indent="0" algn="l" defTabSz="914400" rtl="0" eaLnBrk="1" fontAlgn="auto" latinLnBrk="0" hangingPunct="1">
              <a:lnSpc>
                <a:spcPct val="90000"/>
              </a:lnSpc>
              <a:spcBef>
                <a:spcPts val="1000"/>
              </a:spcBef>
              <a:spcAft>
                <a:spcPts val="0"/>
              </a:spcAft>
              <a:buClrTx/>
              <a:buSzTx/>
              <a:tabLst/>
              <a:defRPr/>
            </a:pPr>
            <a:endParaRPr lang="fr-FR" sz="700" kern="1200" dirty="0">
              <a:solidFill>
                <a:srgbClr val="434C6D"/>
              </a:solidFill>
              <a:latin typeface="Nunito Sans"/>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r>
              <a:rPr lang="fr-FR" kern="1200" dirty="0">
                <a:solidFill>
                  <a:srgbClr val="434C6D"/>
                </a:solidFill>
                <a:latin typeface="Nunito Sans"/>
                <a:ea typeface="+mn-ea"/>
                <a:cs typeface="+mn-cs"/>
              </a:rPr>
              <a:t>C’est une volonté d’entreprendre différemment :</a:t>
            </a:r>
          </a:p>
          <a:p>
            <a:pPr marL="0" lvl="0" indent="0">
              <a:buNone/>
              <a:defRPr/>
            </a:pPr>
            <a:r>
              <a:rPr lang="fr-FR" kern="1200" dirty="0">
                <a:solidFill>
                  <a:srgbClr val="434C6D"/>
                </a:solidFill>
                <a:latin typeface="Nunito Sans"/>
                <a:ea typeface="+mn-ea"/>
                <a:cs typeface="+mn-cs"/>
              </a:rPr>
              <a:t>Elle repose sur </a:t>
            </a:r>
            <a:r>
              <a:rPr lang="fr-FR" b="1" kern="1200" dirty="0">
                <a:solidFill>
                  <a:srgbClr val="434C6D"/>
                </a:solidFill>
                <a:latin typeface="Nunito Sans"/>
                <a:ea typeface="+mn-ea"/>
                <a:cs typeface="+mn-cs"/>
              </a:rPr>
              <a:t>3 principes </a:t>
            </a:r>
            <a:r>
              <a:rPr lang="fr-FR" kern="1200" dirty="0">
                <a:solidFill>
                  <a:srgbClr val="434C6D"/>
                </a:solidFill>
                <a:latin typeface="Nunito Sans"/>
                <a:ea typeface="+mn-ea"/>
                <a:cs typeface="+mn-cs"/>
              </a:rPr>
              <a:t>révélateurs de la philosophe et de la vision du monde qu'il prône : </a:t>
            </a:r>
          </a:p>
          <a:p>
            <a:pPr marL="0" lvl="0" indent="0">
              <a:buNone/>
              <a:defRPr/>
            </a:pPr>
            <a:r>
              <a:rPr lang="fr-FR" b="1" kern="1200" dirty="0">
                <a:solidFill>
                  <a:srgbClr val="434C6D"/>
                </a:solidFill>
                <a:latin typeface="Nunito Sans"/>
                <a:ea typeface="+mn-ea"/>
                <a:cs typeface="+mn-cs"/>
              </a:rPr>
              <a:t>	le volontariat, la démocratie et la primauté de l'homme sur le capital.</a:t>
            </a:r>
            <a:endParaRPr lang="fr-FR" altLang="fr-FR" b="1" kern="1200" dirty="0">
              <a:solidFill>
                <a:srgbClr val="434C6D"/>
              </a:solidFill>
              <a:latin typeface="Nunito Sans"/>
              <a:ea typeface="+mn-ea"/>
              <a:cs typeface="+mn-cs"/>
            </a:endParaRPr>
          </a:p>
        </p:txBody>
      </p:sp>
    </p:spTree>
    <p:extLst>
      <p:ext uri="{BB962C8B-B14F-4D97-AF65-F5344CB8AC3E}">
        <p14:creationId xmlns:p14="http://schemas.microsoft.com/office/powerpoint/2010/main" val="3732318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2465648" y="312591"/>
            <a:ext cx="9624171" cy="974702"/>
          </a:xfrm>
        </p:spPr>
        <p:txBody>
          <a:bodyPr>
            <a:normAutofit/>
          </a:bodyPr>
          <a:lstStyle/>
          <a:p>
            <a:r>
              <a:rPr lang="fr-FR" sz="4000" dirty="0">
                <a:solidFill>
                  <a:srgbClr val="1E4E79"/>
                </a:solidFill>
                <a:latin typeface="Gill Sans"/>
              </a:rPr>
              <a:t>L’ESS un acteur économique de poids</a:t>
            </a:r>
            <a:endParaRPr lang="fr-FR" sz="4000" dirty="0">
              <a:solidFill>
                <a:srgbClr val="1E4E79"/>
              </a:solidFill>
              <a:latin typeface="Gill Sans"/>
              <a:sym typeface="Arial"/>
            </a:endParaRPr>
          </a:p>
        </p:txBody>
      </p:sp>
      <p:sp>
        <p:nvSpPr>
          <p:cNvPr id="7" name="Espace réservé du texte 2"/>
          <p:cNvSpPr>
            <a:spLocks noGrp="1"/>
          </p:cNvSpPr>
          <p:nvPr>
            <p:ph type="body" idx="1"/>
          </p:nvPr>
        </p:nvSpPr>
        <p:spPr>
          <a:xfrm>
            <a:off x="317492" y="1729840"/>
            <a:ext cx="11394640" cy="4010444"/>
          </a:xfrm>
        </p:spPr>
        <p:txBody>
          <a:bodyPr>
            <a:normAutofit/>
          </a:bodyPr>
          <a:lstStyle/>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r>
              <a:rPr kumimoji="0" lang="fr-FR" sz="2000" b="1" i="0" u="none" strike="noStrike" kern="0" cap="none" spc="0" normalizeH="0" baseline="0" noProof="0" dirty="0">
                <a:ln>
                  <a:noFill/>
                </a:ln>
                <a:solidFill>
                  <a:srgbClr val="002060"/>
                </a:solidFill>
                <a:effectLst/>
                <a:uLnTx/>
                <a:uFillTx/>
                <a:latin typeface="Calibri"/>
                <a:cs typeface="Calibri"/>
                <a:sym typeface="Calibri"/>
              </a:rPr>
              <a:t>10 %</a:t>
            </a:r>
            <a:r>
              <a:rPr kumimoji="0" lang="fr-FR" sz="2000" b="0" i="0" u="none" strike="noStrike" kern="0" cap="none" spc="0" normalizeH="0" baseline="0" noProof="0" dirty="0">
                <a:ln>
                  <a:noFill/>
                </a:ln>
                <a:solidFill>
                  <a:srgbClr val="000000"/>
                </a:solidFill>
                <a:effectLst/>
                <a:uLnTx/>
                <a:uFillTx/>
                <a:latin typeface="Calibri"/>
                <a:cs typeface="Calibri"/>
                <a:sym typeface="Calibri"/>
              </a:rPr>
              <a:t> du PIB réalisés par  </a:t>
            </a:r>
            <a:r>
              <a:rPr kumimoji="0" lang="fr-FR" sz="2000" b="1" i="0" u="none" strike="noStrike" kern="0" cap="none" spc="0" normalizeH="0" baseline="0" noProof="0" dirty="0">
                <a:ln>
                  <a:noFill/>
                </a:ln>
                <a:solidFill>
                  <a:srgbClr val="002060"/>
                </a:solidFill>
                <a:effectLst/>
                <a:uLnTx/>
                <a:uFillTx/>
                <a:latin typeface="Calibri"/>
                <a:cs typeface="Calibri"/>
                <a:sym typeface="Calibri"/>
              </a:rPr>
              <a:t>200 000 entreprises</a:t>
            </a:r>
            <a:r>
              <a:rPr kumimoji="0" lang="fr-FR" sz="2000" b="0" i="0" u="none" strike="noStrike" kern="0" cap="none" spc="0" normalizeH="0" baseline="0" noProof="0" dirty="0">
                <a:ln>
                  <a:noFill/>
                </a:ln>
                <a:solidFill>
                  <a:srgbClr val="002060"/>
                </a:solidFill>
                <a:effectLst/>
                <a:uLnTx/>
                <a:uFillTx/>
                <a:latin typeface="Calibri"/>
                <a:cs typeface="Calibri"/>
                <a:sym typeface="Calibri"/>
              </a:rPr>
              <a:t> </a:t>
            </a: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endParaRPr kumimoji="0" lang="fr-FR" sz="2000" b="0" i="0" u="none" strike="noStrike" kern="0" cap="none" spc="0" normalizeH="0" baseline="0" noProof="0" dirty="0">
              <a:ln>
                <a:noFill/>
              </a:ln>
              <a:solidFill>
                <a:srgbClr val="000000"/>
              </a:solidFill>
              <a:effectLst/>
              <a:uLnTx/>
              <a:uFillTx/>
              <a:latin typeface="Calibri"/>
              <a:cs typeface="Calibri"/>
              <a:sym typeface="Calibri"/>
            </a:endParaRP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r>
              <a:rPr kumimoji="0" lang="fr-FR" sz="2000" b="1" i="0" u="none" strike="noStrike" kern="0" cap="none" spc="0" normalizeH="0" baseline="0" noProof="0" dirty="0">
                <a:ln>
                  <a:noFill/>
                </a:ln>
                <a:solidFill>
                  <a:srgbClr val="002060"/>
                </a:solidFill>
                <a:effectLst/>
                <a:uLnTx/>
                <a:uFillTx/>
                <a:latin typeface="Calibri"/>
                <a:cs typeface="Calibri"/>
                <a:sym typeface="Calibri"/>
              </a:rPr>
              <a:t>2 380 000 salariés </a:t>
            </a:r>
            <a:endParaRPr kumimoji="0" lang="fr-FR" sz="2000" b="0" i="0" u="none" strike="noStrike" kern="0" cap="none" spc="0" normalizeH="0" baseline="0" noProof="0" dirty="0">
              <a:ln>
                <a:noFill/>
              </a:ln>
              <a:solidFill>
                <a:srgbClr val="000000"/>
              </a:solidFill>
              <a:effectLst/>
              <a:uLnTx/>
              <a:uFillTx/>
              <a:latin typeface="Calibri"/>
              <a:cs typeface="Calibri"/>
              <a:sym typeface="Calibri"/>
            </a:endParaRP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endParaRPr kumimoji="0" lang="fr-FR" sz="2000" b="1" i="0" u="none" strike="noStrike" kern="0" cap="none" spc="0" normalizeH="0" baseline="0" noProof="0" dirty="0">
              <a:ln>
                <a:noFill/>
              </a:ln>
              <a:solidFill>
                <a:srgbClr val="002060"/>
              </a:solidFill>
              <a:effectLst/>
              <a:uLnTx/>
              <a:uFillTx/>
              <a:latin typeface="Calibri"/>
              <a:cs typeface="Calibri"/>
              <a:sym typeface="Calibri"/>
            </a:endParaRP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r>
              <a:rPr kumimoji="0" lang="fr-FR" sz="2000" b="1" i="0" u="none" strike="noStrike" kern="0" cap="none" spc="0" normalizeH="0" baseline="0" noProof="0" dirty="0">
                <a:ln>
                  <a:noFill/>
                </a:ln>
                <a:solidFill>
                  <a:srgbClr val="002060"/>
                </a:solidFill>
                <a:effectLst/>
                <a:uLnTx/>
                <a:uFillTx/>
                <a:latin typeface="Calibri"/>
                <a:cs typeface="Calibri"/>
                <a:sym typeface="Calibri"/>
              </a:rPr>
              <a:t>12,7 %</a:t>
            </a:r>
            <a:r>
              <a:rPr kumimoji="0" lang="fr-FR" sz="2000" b="0" i="0" u="none" strike="noStrike" kern="0" cap="none" spc="0" normalizeH="0" baseline="0" noProof="0" dirty="0">
                <a:ln>
                  <a:noFill/>
                </a:ln>
                <a:solidFill>
                  <a:srgbClr val="000000"/>
                </a:solidFill>
                <a:effectLst/>
                <a:uLnTx/>
                <a:uFillTx/>
                <a:latin typeface="Calibri"/>
                <a:cs typeface="Calibri"/>
                <a:sym typeface="Calibri"/>
              </a:rPr>
              <a:t> des emplois privés en métropole et en outre-mer </a:t>
            </a: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endParaRPr kumimoji="0" lang="fr-FR" sz="2000" b="0" i="0" u="none" strike="noStrike" kern="0" cap="none" spc="0" normalizeH="0" baseline="0" noProof="0" dirty="0">
              <a:ln>
                <a:noFill/>
              </a:ln>
              <a:solidFill>
                <a:srgbClr val="000000"/>
              </a:solidFill>
              <a:effectLst/>
              <a:uLnTx/>
              <a:uFillTx/>
              <a:latin typeface="Calibri"/>
              <a:cs typeface="Calibri"/>
              <a:sym typeface="Calibri"/>
            </a:endParaRP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r>
              <a:rPr kumimoji="0" lang="fr-FR" sz="2000" b="0" i="0" u="none" strike="noStrike" kern="0" cap="none" spc="0" normalizeH="0" baseline="0" noProof="0" dirty="0">
                <a:ln>
                  <a:noFill/>
                </a:ln>
                <a:solidFill>
                  <a:srgbClr val="000000"/>
                </a:solidFill>
                <a:effectLst/>
                <a:uLnTx/>
                <a:uFillTx/>
                <a:latin typeface="Calibri"/>
                <a:cs typeface="Calibri"/>
                <a:sym typeface="Calibri"/>
              </a:rPr>
              <a:t>Une progression de  </a:t>
            </a:r>
            <a:r>
              <a:rPr kumimoji="0" lang="fr-FR" sz="2000" b="1" i="0" u="none" strike="noStrike" kern="0" cap="none" spc="0" normalizeH="0" baseline="0" noProof="0" dirty="0">
                <a:ln>
                  <a:noFill/>
                </a:ln>
                <a:solidFill>
                  <a:srgbClr val="002060"/>
                </a:solidFill>
                <a:effectLst/>
                <a:uLnTx/>
                <a:uFillTx/>
                <a:latin typeface="Calibri"/>
                <a:cs typeface="Calibri"/>
                <a:sym typeface="Calibri"/>
              </a:rPr>
              <a:t>24 %</a:t>
            </a:r>
            <a:r>
              <a:rPr kumimoji="0" lang="fr-FR" sz="2000" b="0" i="0" u="none" strike="noStrike" kern="0" cap="none" spc="0" normalizeH="0" baseline="0" noProof="0" dirty="0">
                <a:ln>
                  <a:noFill/>
                </a:ln>
                <a:solidFill>
                  <a:srgbClr val="000000"/>
                </a:solidFill>
                <a:effectLst/>
                <a:uLnTx/>
                <a:uFillTx/>
                <a:latin typeface="Calibri"/>
                <a:cs typeface="Calibri"/>
                <a:sym typeface="Calibri"/>
              </a:rPr>
              <a:t> de l’emploi privé depuis 2000 </a:t>
            </a: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endParaRPr kumimoji="0" lang="fr-FR" sz="2000" b="1" i="0" u="none" strike="noStrike" kern="0" cap="none" spc="0" normalizeH="0" baseline="0" noProof="0" dirty="0">
              <a:ln>
                <a:noFill/>
              </a:ln>
              <a:solidFill>
                <a:srgbClr val="002060"/>
              </a:solidFill>
              <a:effectLst/>
              <a:uLnTx/>
              <a:uFillTx/>
              <a:latin typeface="Calibri"/>
              <a:cs typeface="Calibri"/>
              <a:sym typeface="Calibri"/>
            </a:endParaRPr>
          </a:p>
          <a:p>
            <a:pPr marL="1371600" marR="0" lvl="2" indent="-342900" algn="l" defTabSz="914400" rtl="0" eaLnBrk="1" fontAlgn="auto" latinLnBrk="0" hangingPunct="1">
              <a:lnSpc>
                <a:spcPct val="90000"/>
              </a:lnSpc>
              <a:spcBef>
                <a:spcPts val="500"/>
              </a:spcBef>
              <a:spcAft>
                <a:spcPts val="0"/>
              </a:spcAft>
              <a:buClr>
                <a:srgbClr val="D60093"/>
              </a:buClr>
              <a:buSzPts val="1800"/>
              <a:buFont typeface="Arial"/>
              <a:buChar char="•"/>
              <a:tabLst/>
              <a:defRPr/>
            </a:pPr>
            <a:r>
              <a:rPr kumimoji="0" lang="fr-FR" sz="2000" b="1" i="0" u="none" strike="noStrike" kern="0" cap="none" spc="0" normalizeH="0" baseline="0" noProof="0" dirty="0">
                <a:ln>
                  <a:noFill/>
                </a:ln>
                <a:solidFill>
                  <a:srgbClr val="FF0000"/>
                </a:solidFill>
                <a:effectLst/>
                <a:uLnTx/>
                <a:uFillTx/>
                <a:latin typeface="Calibri"/>
                <a:cs typeface="Calibri"/>
                <a:sym typeface="Calibri"/>
              </a:rPr>
              <a:t>600 000 recrutements</a:t>
            </a:r>
            <a:r>
              <a:rPr kumimoji="0" lang="fr-FR" sz="2000" b="0" i="0" u="none" strike="noStrike" kern="0" cap="none" spc="0" normalizeH="0" baseline="0" noProof="0" dirty="0">
                <a:ln>
                  <a:noFill/>
                </a:ln>
                <a:solidFill>
                  <a:srgbClr val="FF0000"/>
                </a:solidFill>
                <a:effectLst/>
                <a:uLnTx/>
                <a:uFillTx/>
                <a:latin typeface="Calibri"/>
                <a:cs typeface="Calibri"/>
                <a:sym typeface="Calibri"/>
              </a:rPr>
              <a:t> d’ici 2020 </a:t>
            </a:r>
            <a:r>
              <a:rPr kumimoji="0" lang="fr-FR" sz="2000" b="0" i="0" u="none" strike="noStrike" kern="0" cap="none" spc="0" normalizeH="0" baseline="0" noProof="0" dirty="0">
                <a:ln>
                  <a:noFill/>
                </a:ln>
                <a:solidFill>
                  <a:srgbClr val="000000"/>
                </a:solidFill>
                <a:effectLst/>
                <a:uLnTx/>
                <a:uFillTx/>
                <a:latin typeface="Calibri"/>
                <a:cs typeface="Calibri"/>
                <a:sym typeface="Calibri"/>
              </a:rPr>
              <a:t>en raison des départs à la retraite</a:t>
            </a:r>
          </a:p>
        </p:txBody>
      </p:sp>
    </p:spTree>
    <p:extLst>
      <p:ext uri="{BB962C8B-B14F-4D97-AF65-F5344CB8AC3E}">
        <p14:creationId xmlns:p14="http://schemas.microsoft.com/office/powerpoint/2010/main" val="73321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D46DC-12A3-15E9-808D-A0ABBC019ED7}"/>
              </a:ext>
            </a:extLst>
          </p:cNvPr>
          <p:cNvSpPr>
            <a:spLocks noGrp="1"/>
          </p:cNvSpPr>
          <p:nvPr>
            <p:ph type="title"/>
          </p:nvPr>
        </p:nvSpPr>
        <p:spPr>
          <a:xfrm>
            <a:off x="2177590" y="330117"/>
            <a:ext cx="9659913" cy="1065050"/>
          </a:xfrm>
        </p:spPr>
        <p:txBody>
          <a:bodyPr>
            <a:normAutofit/>
          </a:bodyPr>
          <a:lstStyle/>
          <a:p>
            <a:r>
              <a:rPr lang="fr-FR" sz="4000" dirty="0">
                <a:solidFill>
                  <a:srgbClr val="1E4E79"/>
                </a:solidFill>
                <a:latin typeface="Gill Sans"/>
              </a:rPr>
              <a:t>Pourquoi développer l’ESS dans les Yvelines ?</a:t>
            </a:r>
          </a:p>
        </p:txBody>
      </p:sp>
      <p:sp>
        <p:nvSpPr>
          <p:cNvPr id="3" name="Espace réservé du texte 2">
            <a:extLst>
              <a:ext uri="{FF2B5EF4-FFF2-40B4-BE49-F238E27FC236}">
                <a16:creationId xmlns:a16="http://schemas.microsoft.com/office/drawing/2014/main" id="{359B2935-4F56-E4AD-8385-3D735C79CE31}"/>
              </a:ext>
            </a:extLst>
          </p:cNvPr>
          <p:cNvSpPr>
            <a:spLocks noGrp="1"/>
          </p:cNvSpPr>
          <p:nvPr>
            <p:ph type="body" idx="1"/>
          </p:nvPr>
        </p:nvSpPr>
        <p:spPr>
          <a:xfrm>
            <a:off x="874643" y="1913642"/>
            <a:ext cx="10324401" cy="3761602"/>
          </a:xfrm>
        </p:spPr>
        <p:txBody>
          <a:bodyPr>
            <a:normAutofit/>
          </a:bodyPr>
          <a:lstStyle/>
          <a:p>
            <a:pPr marL="285750" indent="-285750">
              <a:buClr>
                <a:srgbClr val="D60093"/>
              </a:buClr>
              <a:buFont typeface="Wingdings" panose="05000000000000000000" pitchFamily="2" charset="2"/>
              <a:buChar char="§"/>
            </a:pPr>
            <a:r>
              <a:rPr lang="fr-FR" sz="2400" dirty="0"/>
              <a:t>Un département </a:t>
            </a:r>
            <a:r>
              <a:rPr lang="fr-FR" sz="2400" b="1" dirty="0">
                <a:solidFill>
                  <a:srgbClr val="002060"/>
                </a:solidFill>
              </a:rPr>
              <a:t>locomotive économique</a:t>
            </a:r>
            <a:endParaRPr lang="fr-FR" sz="2400" dirty="0"/>
          </a:p>
          <a:p>
            <a:pPr marL="285750" indent="-285750">
              <a:buClr>
                <a:srgbClr val="D60093"/>
              </a:buClr>
              <a:buFont typeface="Wingdings" panose="05000000000000000000" pitchFamily="2" charset="2"/>
              <a:buChar char="§"/>
            </a:pPr>
            <a:r>
              <a:rPr lang="fr-FR" sz="2400" dirty="0"/>
              <a:t>Un taux de </a:t>
            </a:r>
            <a:r>
              <a:rPr lang="fr-FR" sz="2400" b="1" dirty="0">
                <a:solidFill>
                  <a:srgbClr val="002060"/>
                </a:solidFill>
              </a:rPr>
              <a:t>chômage globalement faible</a:t>
            </a:r>
            <a:r>
              <a:rPr lang="fr-FR" sz="2400" dirty="0">
                <a:solidFill>
                  <a:srgbClr val="002060"/>
                </a:solidFill>
              </a:rPr>
              <a:t>; (6,5 en 2022/ 7,4 France)</a:t>
            </a:r>
            <a:endParaRPr lang="fr-FR" sz="2400" dirty="0"/>
          </a:p>
          <a:p>
            <a:pPr marL="285750" indent="-285750">
              <a:buClr>
                <a:srgbClr val="D60093"/>
              </a:buClr>
              <a:buFont typeface="Wingdings" panose="05000000000000000000" pitchFamily="2" charset="2"/>
              <a:buChar char="§"/>
            </a:pPr>
            <a:r>
              <a:rPr lang="fr-FR" sz="2400" b="1" dirty="0">
                <a:solidFill>
                  <a:srgbClr val="002060"/>
                </a:solidFill>
              </a:rPr>
              <a:t>Des entreprises dans des secteurs économiques de pointe </a:t>
            </a:r>
            <a:r>
              <a:rPr lang="fr-FR" sz="2400" dirty="0"/>
              <a:t>: aéronautique, numérique, pharmacie …</a:t>
            </a:r>
          </a:p>
          <a:p>
            <a:pPr marL="342900" indent="-342900">
              <a:buClr>
                <a:srgbClr val="D60093"/>
              </a:buClr>
              <a:buFont typeface="Wingdings" panose="05000000000000000000" pitchFamily="2" charset="2"/>
              <a:buChar char="§"/>
            </a:pPr>
            <a:r>
              <a:rPr lang="fr-FR" sz="2400" dirty="0"/>
              <a:t>Des poches de pauvreté préoccupantes </a:t>
            </a:r>
          </a:p>
          <a:p>
            <a:pPr marL="342900" indent="-342900">
              <a:buClr>
                <a:srgbClr val="D60093"/>
              </a:buClr>
              <a:buFont typeface="Wingdings" panose="05000000000000000000" pitchFamily="2" charset="2"/>
              <a:buChar char="§"/>
            </a:pPr>
            <a:r>
              <a:rPr lang="fr-FR" sz="2400" dirty="0"/>
              <a:t>Une augmentation très forte des bénéficiaires du RSA</a:t>
            </a:r>
          </a:p>
          <a:p>
            <a:pPr marL="285750" indent="-285750">
              <a:buClr>
                <a:srgbClr val="D60093"/>
              </a:buClr>
              <a:buFont typeface="Wingdings" panose="05000000000000000000" pitchFamily="2" charset="2"/>
              <a:buChar char="Ø"/>
            </a:pPr>
            <a:r>
              <a:rPr lang="fr-FR" sz="2400" b="1" dirty="0">
                <a:solidFill>
                  <a:schemeClr val="bg2"/>
                </a:solidFill>
              </a:rPr>
              <a:t>Une volonté politique de mettre en œuvre des actions concrètes pour le retour à l’emploi des demandeurs d’emploi de longue durée</a:t>
            </a:r>
            <a:endParaRPr lang="fr-FR" dirty="0">
              <a:solidFill>
                <a:srgbClr val="7030A0"/>
              </a:solidFill>
            </a:endParaRPr>
          </a:p>
        </p:txBody>
      </p:sp>
    </p:spTree>
    <p:extLst>
      <p:ext uri="{BB962C8B-B14F-4D97-AF65-F5344CB8AC3E}">
        <p14:creationId xmlns:p14="http://schemas.microsoft.com/office/powerpoint/2010/main" val="1892129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9154" y="251608"/>
            <a:ext cx="7315035" cy="1026330"/>
          </a:xfrm>
        </p:spPr>
        <p:txBody>
          <a:bodyPr>
            <a:normAutofit/>
          </a:bodyPr>
          <a:lstStyle/>
          <a:p>
            <a:r>
              <a:rPr lang="fr-FR" sz="4000" dirty="0">
                <a:solidFill>
                  <a:srgbClr val="1E4E79"/>
                </a:solidFill>
                <a:latin typeface="Gill Sans"/>
              </a:rPr>
              <a:t>Les Acteurs de l’ESS</a:t>
            </a:r>
            <a:endParaRPr lang="fr-FR" sz="2800" dirty="0"/>
          </a:p>
        </p:txBody>
      </p:sp>
      <p:sp>
        <p:nvSpPr>
          <p:cNvPr id="3" name="Espace réservé du contenu 2"/>
          <p:cNvSpPr>
            <a:spLocks noGrp="1"/>
          </p:cNvSpPr>
          <p:nvPr>
            <p:ph sz="half" idx="1"/>
          </p:nvPr>
        </p:nvSpPr>
        <p:spPr>
          <a:xfrm>
            <a:off x="208547" y="1659116"/>
            <a:ext cx="5349760" cy="4879796"/>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marL="0" indent="0">
              <a:buNone/>
            </a:pPr>
            <a:endParaRPr lang="fr-FR" sz="4000" b="1" dirty="0"/>
          </a:p>
          <a:p>
            <a:pPr marL="0" indent="0" algn="ctr">
              <a:buNone/>
            </a:pPr>
            <a:r>
              <a:rPr lang="fr-FR" sz="4000" b="1" dirty="0"/>
              <a:t>Insertion par l’activité économique (IAE)</a:t>
            </a:r>
          </a:p>
          <a:p>
            <a:pPr marL="0" indent="0">
              <a:buNone/>
            </a:pPr>
            <a:r>
              <a:rPr lang="fr-FR" dirty="0">
                <a:solidFill>
                  <a:schemeClr val="tx1"/>
                </a:solidFill>
              </a:rPr>
              <a:t>Environ </a:t>
            </a:r>
            <a:r>
              <a:rPr lang="fr-FR" b="1" dirty="0">
                <a:solidFill>
                  <a:schemeClr val="tx1"/>
                </a:solidFill>
              </a:rPr>
              <a:t>4000 structures </a:t>
            </a:r>
            <a:r>
              <a:rPr lang="fr-FR" dirty="0">
                <a:solidFill>
                  <a:schemeClr val="tx1"/>
                </a:solidFill>
              </a:rPr>
              <a:t>en France / 33 dans le département des  Yvelines</a:t>
            </a:r>
          </a:p>
          <a:p>
            <a:pPr marL="0" indent="0">
              <a:buNone/>
            </a:pPr>
            <a:endParaRPr lang="fr-FR" b="1" dirty="0">
              <a:solidFill>
                <a:schemeClr val="tx1"/>
              </a:solidFill>
            </a:endParaRPr>
          </a:p>
          <a:p>
            <a:pPr marL="0" indent="0">
              <a:buNone/>
            </a:pPr>
            <a:r>
              <a:rPr lang="fr-FR" dirty="0">
                <a:solidFill>
                  <a:schemeClr val="tx1"/>
                </a:solidFill>
              </a:rPr>
              <a:t>- Public : personnes en situation d’exclusion</a:t>
            </a:r>
          </a:p>
          <a:p>
            <a:pPr marL="0" indent="0">
              <a:buNone/>
            </a:pPr>
            <a:endParaRPr lang="fr-FR" dirty="0">
              <a:solidFill>
                <a:schemeClr val="tx1"/>
              </a:solidFill>
            </a:endParaRPr>
          </a:p>
          <a:p>
            <a:pPr>
              <a:buFontTx/>
              <a:buChar char="-"/>
            </a:pPr>
            <a:r>
              <a:rPr lang="fr-FR" dirty="0">
                <a:solidFill>
                  <a:schemeClr val="tx1"/>
                </a:solidFill>
              </a:rPr>
              <a:t>Types de structures :</a:t>
            </a:r>
          </a:p>
          <a:p>
            <a:pPr lvl="1">
              <a:buFontTx/>
              <a:buChar char="-"/>
            </a:pPr>
            <a:r>
              <a:rPr lang="fr-FR" dirty="0">
                <a:solidFill>
                  <a:schemeClr val="tx1"/>
                </a:solidFill>
              </a:rPr>
              <a:t>Entreprises d’insertion (EI)</a:t>
            </a:r>
          </a:p>
          <a:p>
            <a:pPr lvl="1">
              <a:buFontTx/>
              <a:buChar char="-"/>
            </a:pPr>
            <a:r>
              <a:rPr lang="fr-FR" dirty="0">
                <a:solidFill>
                  <a:schemeClr val="tx1"/>
                </a:solidFill>
              </a:rPr>
              <a:t>- Ateliers &amp; chantier d’insertion (ACI)</a:t>
            </a:r>
          </a:p>
          <a:p>
            <a:pPr lvl="1">
              <a:buFontTx/>
              <a:buChar char="-"/>
            </a:pPr>
            <a:r>
              <a:rPr lang="fr-FR" dirty="0">
                <a:solidFill>
                  <a:schemeClr val="tx1"/>
                </a:solidFill>
              </a:rPr>
              <a:t>- Associations intermédiaires (AI)</a:t>
            </a:r>
          </a:p>
          <a:p>
            <a:pPr lvl="1">
              <a:buFontTx/>
              <a:buChar char="-"/>
            </a:pPr>
            <a:r>
              <a:rPr lang="fr-FR" dirty="0">
                <a:solidFill>
                  <a:schemeClr val="tx1"/>
                </a:solidFill>
              </a:rPr>
              <a:t>- Entreprises de travail temporaire d’insertion (ETTI)</a:t>
            </a:r>
          </a:p>
          <a:p>
            <a:pPr lvl="1">
              <a:buFontTx/>
              <a:buChar char="-"/>
            </a:pPr>
            <a:r>
              <a:rPr lang="fr-FR" dirty="0">
                <a:solidFill>
                  <a:schemeClr val="tx1"/>
                </a:solidFill>
              </a:rPr>
              <a:t>- Groupements d’Employeurs pour insertion et la Qualification (GEIQ)</a:t>
            </a:r>
          </a:p>
          <a:p>
            <a:pPr lvl="1">
              <a:buFontTx/>
              <a:buChar char="-"/>
            </a:pPr>
            <a:endParaRPr lang="fr-FR" dirty="0">
              <a:solidFill>
                <a:schemeClr val="tx1"/>
              </a:solidFill>
            </a:endParaRPr>
          </a:p>
          <a:p>
            <a:pPr marL="0" indent="0">
              <a:buNone/>
            </a:pPr>
            <a:r>
              <a:rPr lang="fr-FR" dirty="0">
                <a:solidFill>
                  <a:schemeClr val="tx1"/>
                </a:solidFill>
              </a:rPr>
              <a:t>- Emploi de transition de 6 mois à 2 ans vers l’emploi durable</a:t>
            </a:r>
          </a:p>
        </p:txBody>
      </p:sp>
      <p:sp>
        <p:nvSpPr>
          <p:cNvPr id="4" name="Espace réservé du contenu 3"/>
          <p:cNvSpPr>
            <a:spLocks noGrp="1"/>
          </p:cNvSpPr>
          <p:nvPr>
            <p:ph sz="half" idx="2"/>
          </p:nvPr>
        </p:nvSpPr>
        <p:spPr>
          <a:xfrm>
            <a:off x="6098485" y="1643062"/>
            <a:ext cx="5483915" cy="4713288"/>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marL="0" indent="0">
              <a:buNone/>
            </a:pPr>
            <a:endParaRPr lang="fr-FR" sz="4000" b="1" dirty="0"/>
          </a:p>
          <a:p>
            <a:pPr marL="0" indent="0" algn="ctr">
              <a:buNone/>
            </a:pPr>
            <a:r>
              <a:rPr lang="fr-FR" sz="4000" b="1" dirty="0"/>
              <a:t>Secteur adapté et protégé</a:t>
            </a:r>
          </a:p>
          <a:p>
            <a:pPr marL="0" indent="0">
              <a:buNone/>
            </a:pPr>
            <a:endParaRPr lang="fr-FR" dirty="0">
              <a:solidFill>
                <a:schemeClr val="tx1"/>
              </a:solidFill>
            </a:endParaRPr>
          </a:p>
          <a:p>
            <a:pPr marL="0" indent="0">
              <a:buNone/>
            </a:pPr>
            <a:r>
              <a:rPr lang="fr-FR" dirty="0">
                <a:solidFill>
                  <a:schemeClr val="tx1"/>
                </a:solidFill>
              </a:rPr>
              <a:t>Environ </a:t>
            </a:r>
            <a:r>
              <a:rPr lang="fr-FR" b="1" dirty="0">
                <a:solidFill>
                  <a:schemeClr val="tx1"/>
                </a:solidFill>
              </a:rPr>
              <a:t>2000 structures </a:t>
            </a:r>
            <a:r>
              <a:rPr lang="fr-FR" dirty="0">
                <a:solidFill>
                  <a:schemeClr val="tx1"/>
                </a:solidFill>
              </a:rPr>
              <a:t>en France /30 dans le département des Yvelines</a:t>
            </a:r>
          </a:p>
          <a:p>
            <a:pPr marL="0" indent="0">
              <a:buNone/>
            </a:pPr>
            <a:endParaRPr lang="fr-FR" b="1" dirty="0">
              <a:solidFill>
                <a:schemeClr val="tx1"/>
              </a:solidFill>
            </a:endParaRPr>
          </a:p>
          <a:p>
            <a:pPr>
              <a:buFontTx/>
              <a:buChar char="-"/>
            </a:pPr>
            <a:r>
              <a:rPr lang="fr-FR" dirty="0">
                <a:solidFill>
                  <a:schemeClr val="tx1"/>
                </a:solidFill>
              </a:rPr>
              <a:t>Public : personnes reconnues en situation de handicap</a:t>
            </a:r>
          </a:p>
          <a:p>
            <a:pPr>
              <a:buFontTx/>
              <a:buChar char="-"/>
            </a:pPr>
            <a:endParaRPr lang="fr-FR" dirty="0">
              <a:solidFill>
                <a:schemeClr val="tx1"/>
              </a:solidFill>
            </a:endParaRPr>
          </a:p>
          <a:p>
            <a:pPr marL="0" indent="0">
              <a:buNone/>
            </a:pPr>
            <a:r>
              <a:rPr lang="fr-FR" dirty="0">
                <a:solidFill>
                  <a:schemeClr val="tx1"/>
                </a:solidFill>
              </a:rPr>
              <a:t> - Types de structures</a:t>
            </a:r>
          </a:p>
          <a:p>
            <a:pPr marL="342900" indent="-342900">
              <a:buFontTx/>
              <a:buChar char="-"/>
            </a:pPr>
            <a:r>
              <a:rPr lang="fr-FR" sz="2300" dirty="0">
                <a:solidFill>
                  <a:schemeClr val="tx1"/>
                </a:solidFill>
              </a:rPr>
              <a:t>Entreprises adaptées (EA) </a:t>
            </a:r>
          </a:p>
          <a:p>
            <a:pPr marL="342900" indent="-342900">
              <a:buFontTx/>
              <a:buChar char="-"/>
            </a:pPr>
            <a:r>
              <a:rPr lang="fr-FR" sz="2300" dirty="0">
                <a:solidFill>
                  <a:schemeClr val="tx1"/>
                </a:solidFill>
              </a:rPr>
              <a:t>Entreprise  Adaptée Travail Temporaire (EATT)</a:t>
            </a:r>
            <a:endParaRPr lang="fr-FR" sz="2400" dirty="0">
              <a:solidFill>
                <a:schemeClr val="tx1"/>
              </a:solidFill>
            </a:endParaRPr>
          </a:p>
          <a:p>
            <a:pPr marL="342900" indent="-342900">
              <a:buFontTx/>
              <a:buChar char="-"/>
            </a:pPr>
            <a:r>
              <a:rPr lang="fr-FR" sz="2300" dirty="0">
                <a:solidFill>
                  <a:schemeClr val="tx1"/>
                </a:solidFill>
              </a:rPr>
              <a:t>Etablissements et services d’aide par le travail (ESAT)</a:t>
            </a:r>
          </a:p>
          <a:p>
            <a:pPr marL="0" indent="0">
              <a:buNone/>
            </a:pPr>
            <a:endParaRPr lang="fr-FR" dirty="0">
              <a:solidFill>
                <a:schemeClr val="tx1"/>
              </a:solidFill>
            </a:endParaRPr>
          </a:p>
          <a:p>
            <a:pPr marL="0" indent="0">
              <a:buNone/>
            </a:pPr>
            <a:endParaRPr lang="fr-FR" dirty="0">
              <a:solidFill>
                <a:schemeClr val="tx1"/>
              </a:solidFill>
            </a:endParaRPr>
          </a:p>
          <a:p>
            <a:pPr marL="0" indent="0">
              <a:buNone/>
            </a:pPr>
            <a:endParaRPr lang="fr-FR" dirty="0">
              <a:solidFill>
                <a:schemeClr val="tx1"/>
              </a:solidFill>
            </a:endParaRPr>
          </a:p>
          <a:p>
            <a:pPr marL="0" indent="0">
              <a:buNone/>
            </a:pPr>
            <a:r>
              <a:rPr lang="fr-FR" dirty="0">
                <a:solidFill>
                  <a:schemeClr val="tx1"/>
                </a:solidFill>
              </a:rPr>
              <a:t>- 2% de sorties vers l’emploi en milieu ordinaire</a:t>
            </a:r>
          </a:p>
        </p:txBody>
      </p:sp>
      <p:sp>
        <p:nvSpPr>
          <p:cNvPr id="5" name="Espace réservé du numéro de diapositive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F91CF6-AEA2-4CF5-A6AE-CBA170F25271}" type="slidenum">
              <a:rPr lang="fr-FR" smtClean="0"/>
              <a:pPr/>
              <a:t>17</a:t>
            </a:fld>
            <a:endParaRPr lang="fr-FR"/>
          </a:p>
        </p:txBody>
      </p:sp>
    </p:spTree>
    <p:extLst>
      <p:ext uri="{BB962C8B-B14F-4D97-AF65-F5344CB8AC3E}">
        <p14:creationId xmlns:p14="http://schemas.microsoft.com/office/powerpoint/2010/main" val="725909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093" y="2309835"/>
            <a:ext cx="11044707" cy="1325563"/>
          </a:xfrm>
        </p:spPr>
        <p:txBody>
          <a:bodyPr>
            <a:normAutofit/>
          </a:bodyPr>
          <a:lstStyle/>
          <a:p>
            <a:pPr algn="ctr" eaLnBrk="0" hangingPunct="0">
              <a:lnSpc>
                <a:spcPct val="100000"/>
              </a:lnSpc>
              <a:buClr>
                <a:srgbClr val="000000"/>
              </a:buClr>
              <a:buFont typeface="Arial"/>
            </a:pPr>
            <a:r>
              <a:rPr lang="fr-FR" sz="4000" i="1" dirty="0">
                <a:solidFill>
                  <a:srgbClr val="302C6B"/>
                </a:solidFill>
                <a:latin typeface="Gill Sans"/>
                <a:cs typeface="Arial" pitchFamily="34" charset="0"/>
                <a:sym typeface="Arial"/>
              </a:rPr>
              <a:t>Rapprochement ESS / entreprises, </a:t>
            </a:r>
            <a:br>
              <a:rPr lang="fr-FR" sz="4000" i="1" dirty="0">
                <a:solidFill>
                  <a:srgbClr val="302C6B"/>
                </a:solidFill>
                <a:latin typeface="Gill Sans"/>
                <a:cs typeface="Arial" pitchFamily="34" charset="0"/>
                <a:sym typeface="Arial"/>
              </a:rPr>
            </a:br>
            <a:r>
              <a:rPr lang="fr-FR" sz="4000" i="1" dirty="0">
                <a:solidFill>
                  <a:srgbClr val="302C6B"/>
                </a:solidFill>
                <a:latin typeface="Gill Sans"/>
                <a:cs typeface="Arial" pitchFamily="34" charset="0"/>
                <a:sym typeface="Arial"/>
              </a:rPr>
              <a:t>quels enjeux ?</a:t>
            </a:r>
          </a:p>
        </p:txBody>
      </p:sp>
      <p:sp>
        <p:nvSpPr>
          <p:cNvPr id="5" name="Espace réservé du numéro de diapositive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F91CF6-AEA2-4CF5-A6AE-CBA170F25271}" type="slidenum">
              <a:rPr lang="fr-FR" smtClean="0"/>
              <a:pPr/>
              <a:t>18</a:t>
            </a:fld>
            <a:endParaRPr lang="fr-FR"/>
          </a:p>
        </p:txBody>
      </p:sp>
    </p:spTree>
    <p:extLst>
      <p:ext uri="{BB962C8B-B14F-4D97-AF65-F5344CB8AC3E}">
        <p14:creationId xmlns:p14="http://schemas.microsoft.com/office/powerpoint/2010/main" val="1969930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35579" y="400719"/>
            <a:ext cx="9723297" cy="1460500"/>
          </a:xfrm>
        </p:spPr>
        <p:txBody>
          <a:bodyPr>
            <a:normAutofit fontScale="90000"/>
          </a:bodyPr>
          <a:lstStyle/>
          <a:p>
            <a:r>
              <a:rPr lang="fr-FR" dirty="0"/>
              <a:t>Développer ses achats socialement responsables </a:t>
            </a:r>
            <a:br>
              <a:rPr lang="fr-FR" dirty="0"/>
            </a:br>
            <a:endParaRPr lang="fr-FR" dirty="0"/>
          </a:p>
        </p:txBody>
      </p:sp>
      <p:sp>
        <p:nvSpPr>
          <p:cNvPr id="4" name="Espace réservé du contenu 3"/>
          <p:cNvSpPr>
            <a:spLocks noGrp="1"/>
          </p:cNvSpPr>
          <p:nvPr>
            <p:ph sz="half" idx="2"/>
          </p:nvPr>
        </p:nvSpPr>
        <p:spPr>
          <a:xfrm>
            <a:off x="5422006" y="1825624"/>
            <a:ext cx="6417068" cy="3901407"/>
          </a:xfrm>
        </p:spPr>
        <p:txBody>
          <a:bodyPr>
            <a:normAutofit/>
          </a:bodyPr>
          <a:lstStyle/>
          <a:p>
            <a:pPr marL="0" indent="0">
              <a:buNone/>
            </a:pPr>
            <a:endParaRPr lang="fr-FR" dirty="0"/>
          </a:p>
          <a:p>
            <a:pPr marL="0" indent="0">
              <a:buNone/>
            </a:pPr>
            <a:r>
              <a:rPr lang="fr-FR" dirty="0">
                <a:solidFill>
                  <a:srgbClr val="002060"/>
                </a:solidFill>
              </a:rPr>
              <a:t>Faire des achats directs auprès des acteurs de l’ESS du territoire</a:t>
            </a:r>
          </a:p>
          <a:p>
            <a:pPr marL="0" indent="0">
              <a:buNone/>
            </a:pPr>
            <a:r>
              <a:rPr lang="fr-FR" dirty="0"/>
              <a:t>Une offre insoupçonnées dans les domaines qui vous intéressent</a:t>
            </a:r>
          </a:p>
        </p:txBody>
      </p:sp>
      <p:sp>
        <p:nvSpPr>
          <p:cNvPr id="5" name="Espace réservé du numéro de diapositive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F91CF6-AEA2-4CF5-A6AE-CBA170F25271}" type="slidenum">
              <a:rPr lang="fr-FR" smtClean="0"/>
              <a:pPr/>
              <a:t>19</a:t>
            </a:fld>
            <a:endParaRPr lang="fr-FR"/>
          </a:p>
        </p:txBody>
      </p:sp>
      <p:pic>
        <p:nvPicPr>
          <p:cNvPr id="6"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74722" y="1825624"/>
            <a:ext cx="4665077"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11794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53600" y="273540"/>
            <a:ext cx="2200275" cy="1118089"/>
          </a:xfrm>
          <a:prstGeom prst="rect">
            <a:avLst/>
          </a:prstGeom>
          <a:noFill/>
          <a:ln>
            <a:noFill/>
          </a:ln>
        </p:spPr>
      </p:pic>
      <p:pic>
        <p:nvPicPr>
          <p:cNvPr id="117" name="Google Shape;117;p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78780" y="288526"/>
            <a:ext cx="2909013" cy="1058139"/>
          </a:xfrm>
          <a:prstGeom prst="rect">
            <a:avLst/>
          </a:prstGeom>
          <a:noFill/>
          <a:ln>
            <a:noFill/>
          </a:ln>
        </p:spPr>
      </p:pic>
      <p:sp>
        <p:nvSpPr>
          <p:cNvPr id="118" name="Google Shape;118;p2"/>
          <p:cNvSpPr txBox="1"/>
          <p:nvPr/>
        </p:nvSpPr>
        <p:spPr>
          <a:xfrm>
            <a:off x="406400" y="1919255"/>
            <a:ext cx="11063111"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0" i="1" u="none" strike="noStrike" cap="none" dirty="0">
                <a:solidFill>
                  <a:srgbClr val="DD8D60"/>
                </a:solidFill>
                <a:latin typeface="Arial"/>
                <a:ea typeface="Arial"/>
                <a:cs typeface="Arial"/>
                <a:sym typeface="Arial"/>
              </a:rPr>
              <a:t>Club d’entreprises socialement engagées, localement impliquées</a:t>
            </a:r>
            <a:endParaRPr sz="32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b="0" i="0" u="none" strike="noStrike" cap="none" dirty="0">
                <a:solidFill>
                  <a:schemeClr val="dk1"/>
                </a:solidFill>
                <a:latin typeface="Calibri"/>
                <a:ea typeface="Calibri"/>
                <a:cs typeface="Calibri"/>
                <a:sym typeface="Calibri"/>
              </a:rPr>
              <a:t>3 principaux champs d’actions : </a:t>
            </a:r>
            <a:r>
              <a:rPr lang="fr-FR" sz="2800" b="1" i="0" u="none" strike="noStrike" cap="none" dirty="0">
                <a:solidFill>
                  <a:schemeClr val="dk1"/>
                </a:solidFill>
                <a:latin typeface="Calibri"/>
                <a:ea typeface="Calibri"/>
                <a:cs typeface="Calibri"/>
                <a:sym typeface="Calibri"/>
              </a:rPr>
              <a:t>l’Education, l’Emploi, l’Entreprise</a:t>
            </a:r>
            <a:endParaRPr sz="2800" b="1"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endParaRPr lang="fr-FR" sz="28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b="0" i="0" u="none" strike="noStrike" cap="none" dirty="0">
                <a:solidFill>
                  <a:schemeClr val="dk1"/>
                </a:solidFill>
                <a:latin typeface="Calibri"/>
                <a:ea typeface="Calibri"/>
                <a:cs typeface="Calibri"/>
                <a:sym typeface="Calibri"/>
              </a:rPr>
              <a:t>Près de 250 collaborateurs d’entreprises impliqués/an</a:t>
            </a:r>
          </a:p>
          <a:p>
            <a:pPr marL="457200" marR="0" lvl="1" indent="0" algn="l" rtl="0">
              <a:spcBef>
                <a:spcPts val="0"/>
              </a:spcBef>
              <a:spcAft>
                <a:spcPts val="0"/>
              </a:spcAft>
              <a:buClr>
                <a:srgbClr val="000000"/>
              </a:buClr>
              <a:buSzPts val="2400"/>
              <a:buFont typeface="Arial"/>
              <a:buNone/>
            </a:pPr>
            <a:endParaRPr lang="fr-FR" sz="2800" dirty="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dirty="0">
                <a:solidFill>
                  <a:schemeClr val="dk1"/>
                </a:solidFill>
                <a:latin typeface="Calibri"/>
                <a:ea typeface="Calibri"/>
                <a:cs typeface="Calibri"/>
                <a:sym typeface="Calibri"/>
              </a:rPr>
              <a:t>400 personnes accompagnées vers l’emploi / an</a:t>
            </a:r>
          </a:p>
          <a:p>
            <a:pPr marL="457200" marR="0" lvl="1" indent="0" algn="l" rtl="0">
              <a:spcBef>
                <a:spcPts val="0"/>
              </a:spcBef>
              <a:spcAft>
                <a:spcPts val="0"/>
              </a:spcAft>
              <a:buClr>
                <a:srgbClr val="000000"/>
              </a:buClr>
              <a:buSzPts val="2400"/>
              <a:buFont typeface="Arial"/>
              <a:buNone/>
            </a:pPr>
            <a:endParaRPr lang="fr-FR" sz="28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b="0" i="0" u="none" strike="noStrike" cap="none" dirty="0">
                <a:solidFill>
                  <a:schemeClr val="dk1"/>
                </a:solidFill>
                <a:latin typeface="Calibri"/>
                <a:ea typeface="Calibri"/>
                <a:cs typeface="Calibri"/>
                <a:sym typeface="Calibri"/>
              </a:rPr>
              <a:t>400 jeunes sensibilisés et/ou accompagnés / an</a:t>
            </a:r>
          </a:p>
          <a:p>
            <a:pPr marL="914400" marR="0" lvl="2" indent="0" algn="l" rtl="0">
              <a:spcBef>
                <a:spcPts val="0"/>
              </a:spcBef>
              <a:spcAft>
                <a:spcPts val="0"/>
              </a:spcAft>
              <a:buClr>
                <a:srgbClr val="000000"/>
              </a:buClr>
              <a:buSzPts val="24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5" name="Google Shape;243;p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461166" y="273540"/>
            <a:ext cx="2219061" cy="1088113"/>
          </a:xfrm>
          <a:prstGeom prst="rect">
            <a:avLst/>
          </a:prstGeom>
          <a:noFill/>
          <a:ln>
            <a:noFill/>
          </a:ln>
        </p:spPr>
      </p:pic>
      <p:pic>
        <p:nvPicPr>
          <p:cNvPr id="2" name="Imag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410820">
            <a:off x="2166988" y="276222"/>
            <a:ext cx="2282918" cy="11127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CE6D71C1-DB9A-4E80-936B-EEB10E663858}"/>
              </a:ext>
            </a:extLst>
          </p:cNvPr>
          <p:cNvGrpSpPr/>
          <p:nvPr/>
        </p:nvGrpSpPr>
        <p:grpSpPr>
          <a:xfrm>
            <a:off x="0" y="43638"/>
            <a:ext cx="12192000" cy="913679"/>
            <a:chOff x="-638527" y="259936"/>
            <a:chExt cx="11611973" cy="913679"/>
          </a:xfrm>
        </p:grpSpPr>
        <p:pic>
          <p:nvPicPr>
            <p:cNvPr id="14" name="Image 13">
              <a:extLst>
                <a:ext uri="{FF2B5EF4-FFF2-40B4-BE49-F238E27FC236}">
                  <a16:creationId xmlns:a16="http://schemas.microsoft.com/office/drawing/2014/main" id="{9AD55233-73AD-4C7C-A5D4-CAA456ECEB53}"/>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638527" y="259936"/>
              <a:ext cx="11611973" cy="913679"/>
            </a:xfrm>
            <a:prstGeom prst="rect">
              <a:avLst/>
            </a:prstGeom>
          </p:spPr>
        </p:pic>
        <p:sp>
          <p:nvSpPr>
            <p:cNvPr id="15" name="タイトル 1">
              <a:extLst>
                <a:ext uri="{FF2B5EF4-FFF2-40B4-BE49-F238E27FC236}">
                  <a16:creationId xmlns:a16="http://schemas.microsoft.com/office/drawing/2014/main" id="{1EAAD958-9D5A-426D-A1EE-85925178FE47}"/>
                </a:ext>
              </a:extLst>
            </p:cNvPr>
            <p:cNvSpPr txBox="1">
              <a:spLocks/>
            </p:cNvSpPr>
            <p:nvPr/>
          </p:nvSpPr>
          <p:spPr>
            <a:xfrm>
              <a:off x="-318512" y="446776"/>
              <a:ext cx="8858579" cy="540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fr-FR" altLang="ja-JP" sz="3600" b="1" dirty="0">
                  <a:solidFill>
                    <a:schemeClr val="bg1"/>
                  </a:solidFill>
                  <a:cs typeface="Arial" panose="020B0604020202020204" pitchFamily="34" charset="0"/>
                </a:rPr>
                <a:t>LES ENTREPRISES ADAPTEES</a:t>
              </a:r>
              <a:endParaRPr lang="ja-JP" altLang="en-US" sz="3600" b="1" dirty="0">
                <a:solidFill>
                  <a:schemeClr val="bg1"/>
                </a:solidFill>
                <a:cs typeface="Arial" panose="020B0604020202020204" pitchFamily="34" charset="0"/>
              </a:endParaRPr>
            </a:p>
          </p:txBody>
        </p:sp>
      </p:grpSp>
      <p:sp>
        <p:nvSpPr>
          <p:cNvPr id="2" name="Espace réservé du numéro de diapositive 1">
            <a:extLst>
              <a:ext uri="{FF2B5EF4-FFF2-40B4-BE49-F238E27FC236}">
                <a16:creationId xmlns:a16="http://schemas.microsoft.com/office/drawing/2014/main" id="{F168451D-3107-422B-811C-2E3D8A990D95}"/>
              </a:ext>
            </a:extLst>
          </p:cNvPr>
          <p:cNvSpPr>
            <a:spLocks noGrp="1"/>
          </p:cNvSpPr>
          <p:nvPr>
            <p:ph type="sldNum" sz="quarter" idx="12"/>
          </p:nvPr>
        </p:nvSpPr>
        <p:spPr/>
        <p:txBody>
          <a:bodyPr/>
          <a:lstStyle/>
          <a:p>
            <a:r>
              <a:rPr lang="fr-FR" sz="1200" b="1" dirty="0">
                <a:solidFill>
                  <a:srgbClr val="8C8C8C"/>
                </a:solidFill>
                <a:latin typeface="+mj-lt"/>
              </a:rPr>
              <a:t>(source UNEA) </a:t>
            </a:r>
            <a:fld id="{164736BC-F3C8-4DC4-B1B3-BD782B88A599}" type="slidenum">
              <a:rPr lang="fr-FR" smtClean="0"/>
              <a:t>20</a:t>
            </a:fld>
            <a:endParaRPr lang="fr-FR" dirty="0"/>
          </a:p>
        </p:txBody>
      </p:sp>
      <p:pic>
        <p:nvPicPr>
          <p:cNvPr id="6146" name="Picture 2">
            <a:extLst>
              <a:ext uri="{FF2B5EF4-FFF2-40B4-BE49-F238E27FC236}">
                <a16:creationId xmlns:a16="http://schemas.microsoft.com/office/drawing/2014/main" id="{84F29764-04DE-C967-6E47-12D48D7D2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469" y="1144157"/>
            <a:ext cx="8054999" cy="5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12169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2213668" y="177328"/>
            <a:ext cx="9147540" cy="1459561"/>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302C6B"/>
              </a:buClr>
              <a:buSzPts val="4400"/>
              <a:buFont typeface="Gill Sans"/>
              <a:buNone/>
            </a:pPr>
            <a:r>
              <a:rPr lang="fr-FR" sz="3200" dirty="0">
                <a:solidFill>
                  <a:srgbClr val="1E4E79"/>
                </a:solidFill>
                <a:latin typeface="Gill Sans"/>
              </a:rPr>
              <a:t>CALENDRIER DES ÉVÉNEMENTS</a:t>
            </a:r>
            <a:endParaRPr sz="3200" dirty="0">
              <a:solidFill>
                <a:srgbClr val="1E4E79"/>
              </a:solidFill>
              <a:latin typeface="Gill Sans"/>
            </a:endParaRPr>
          </a:p>
        </p:txBody>
      </p:sp>
      <p:sp>
        <p:nvSpPr>
          <p:cNvPr id="124" name="Google Shape;124;p3"/>
          <p:cNvSpPr txBox="1">
            <a:spLocks noGrp="1"/>
          </p:cNvSpPr>
          <p:nvPr>
            <p:ph type="body" idx="1"/>
          </p:nvPr>
        </p:nvSpPr>
        <p:spPr>
          <a:xfrm>
            <a:off x="353932" y="2123880"/>
            <a:ext cx="11759046" cy="48706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25" name="Google Shape;125;p3"/>
          <p:cNvSpPr txBox="1"/>
          <p:nvPr/>
        </p:nvSpPr>
        <p:spPr>
          <a:xfrm>
            <a:off x="530468" y="1823149"/>
            <a:ext cx="11307600" cy="3657371"/>
          </a:xfrm>
          <a:prstGeom prst="rect">
            <a:avLst/>
          </a:prstGeom>
          <a:noFill/>
          <a:ln>
            <a:noFill/>
          </a:ln>
        </p:spPr>
        <p:txBody>
          <a:bodyPr spcFirstLastPara="1" wrap="square" lIns="91425" tIns="45700" rIns="91425" bIns="45700" anchor="t" anchorCtr="0">
            <a:spAutoFit/>
          </a:bodyPr>
          <a:lstStyle/>
          <a:p>
            <a:pPr marL="136525">
              <a:lnSpc>
                <a:spcPct val="100000"/>
              </a:lnSpc>
              <a:spcBef>
                <a:spcPts val="50"/>
              </a:spcBef>
            </a:pPr>
            <a:r>
              <a:rPr lang="fr-FR" sz="2000" b="1" dirty="0">
                <a:solidFill>
                  <a:schemeClr val="dk1"/>
                </a:solidFill>
                <a:latin typeface="Calibri"/>
                <a:cs typeface="Calibri"/>
              </a:rPr>
              <a:t>RENCONTRES EXPERT</a:t>
            </a:r>
          </a:p>
          <a:p>
            <a:pPr marL="136525">
              <a:spcBef>
                <a:spcPts val="1350"/>
              </a:spcBef>
            </a:pPr>
            <a:r>
              <a:rPr lang="fr-FR" sz="2000" i="1" dirty="0">
                <a:solidFill>
                  <a:schemeClr val="dk1"/>
                </a:solidFill>
                <a:latin typeface="Calibri"/>
                <a:cs typeface="Calibri"/>
              </a:rPr>
              <a:t>Jeudi 29 Septembre 2022 </a:t>
            </a:r>
            <a:r>
              <a:rPr lang="fr-FR" sz="2000" dirty="0">
                <a:solidFill>
                  <a:schemeClr val="dk1"/>
                </a:solidFill>
                <a:latin typeface="Calibri"/>
                <a:cs typeface="Calibri"/>
              </a:rPr>
              <a:t>: Tout savoir sur les appels d’offre et les marchés</a:t>
            </a:r>
          </a:p>
          <a:p>
            <a:pPr marL="136525"/>
            <a:r>
              <a:rPr lang="fr-FR" sz="2000" i="1" dirty="0">
                <a:solidFill>
                  <a:schemeClr val="dk1"/>
                </a:solidFill>
                <a:latin typeface="Calibri"/>
                <a:cs typeface="Calibri"/>
              </a:rPr>
              <a:t>Mardi 11 Octobre 2022</a:t>
            </a:r>
            <a:r>
              <a:rPr lang="fr-FR" sz="2000" dirty="0">
                <a:solidFill>
                  <a:schemeClr val="dk1"/>
                </a:solidFill>
                <a:latin typeface="Calibri"/>
                <a:cs typeface="Calibri"/>
              </a:rPr>
              <a:t> : La communication, un levier de développement majeur pour l’ESS</a:t>
            </a:r>
          </a:p>
          <a:p>
            <a:pPr marL="130175">
              <a:spcBef>
                <a:spcPts val="3"/>
              </a:spcBef>
            </a:pPr>
            <a:r>
              <a:rPr lang="fr-FR" sz="2000" i="1" dirty="0">
                <a:solidFill>
                  <a:schemeClr val="dk1"/>
                </a:solidFill>
                <a:latin typeface="Calibri"/>
                <a:cs typeface="Calibri"/>
              </a:rPr>
              <a:t>Jeudi 17 Novembre 2022 </a:t>
            </a:r>
            <a:r>
              <a:rPr lang="fr-FR" sz="2000" dirty="0">
                <a:solidFill>
                  <a:schemeClr val="dk1"/>
                </a:solidFill>
                <a:latin typeface="Calibri"/>
                <a:cs typeface="Calibri"/>
              </a:rPr>
              <a:t>: Développez vos partenariats avec les entreprises de votre territoire</a:t>
            </a:r>
          </a:p>
          <a:p>
            <a:pPr marL="130175">
              <a:spcBef>
                <a:spcPts val="3"/>
              </a:spcBef>
            </a:pPr>
            <a:r>
              <a:rPr lang="fr-FR" sz="2000" i="1" dirty="0">
                <a:solidFill>
                  <a:schemeClr val="dk1"/>
                </a:solidFill>
                <a:latin typeface="Calibri"/>
                <a:cs typeface="Calibri"/>
              </a:rPr>
              <a:t>Jeudi 1 Décembre 2022 </a:t>
            </a:r>
            <a:r>
              <a:rPr lang="fr-FR" sz="2000" dirty="0">
                <a:solidFill>
                  <a:schemeClr val="dk1"/>
                </a:solidFill>
                <a:latin typeface="Calibri"/>
                <a:cs typeface="Calibri"/>
              </a:rPr>
              <a:t>: Les coopérations innovantes pour favoriser sa croissance</a:t>
            </a:r>
          </a:p>
          <a:p>
            <a:pPr marL="123825">
              <a:lnSpc>
                <a:spcPct val="100000"/>
              </a:lnSpc>
              <a:spcBef>
                <a:spcPts val="15"/>
              </a:spcBef>
            </a:pPr>
            <a:endParaRPr lang="fr-FR" sz="2000" dirty="0">
              <a:solidFill>
                <a:schemeClr val="dk1"/>
              </a:solidFill>
              <a:latin typeface="Calibri"/>
              <a:cs typeface="Calibri"/>
            </a:endParaRPr>
          </a:p>
          <a:p>
            <a:pPr marL="130175">
              <a:lnSpc>
                <a:spcPct val="100000"/>
              </a:lnSpc>
            </a:pPr>
            <a:r>
              <a:rPr lang="fr-FR" sz="2000" b="1" dirty="0">
                <a:solidFill>
                  <a:schemeClr val="dk1"/>
                </a:solidFill>
                <a:latin typeface="Calibri"/>
                <a:cs typeface="Calibri"/>
              </a:rPr>
              <a:t>MEET’UP</a:t>
            </a:r>
          </a:p>
          <a:p>
            <a:pPr marL="136525">
              <a:lnSpc>
                <a:spcPts val="1505"/>
              </a:lnSpc>
              <a:spcBef>
                <a:spcPts val="453"/>
              </a:spcBef>
            </a:pPr>
            <a:r>
              <a:rPr lang="fr-FR" sz="2000" i="1" dirty="0">
                <a:solidFill>
                  <a:schemeClr val="dk1"/>
                </a:solidFill>
                <a:latin typeface="Calibri"/>
                <a:cs typeface="Calibri"/>
              </a:rPr>
              <a:t>Mardi 18 Octobre 2022 </a:t>
            </a:r>
            <a:r>
              <a:rPr lang="fr-FR" sz="2000" dirty="0">
                <a:solidFill>
                  <a:schemeClr val="dk1"/>
                </a:solidFill>
                <a:latin typeface="Calibri"/>
                <a:cs typeface="Calibri"/>
              </a:rPr>
              <a:t>: Comment se valoriser et développer son </a:t>
            </a:r>
            <a:r>
              <a:rPr lang="fr-FR" sz="2000" dirty="0" err="1">
                <a:solidFill>
                  <a:schemeClr val="dk1"/>
                </a:solidFill>
                <a:latin typeface="Calibri"/>
                <a:cs typeface="Calibri"/>
              </a:rPr>
              <a:t>Busin’ESS</a:t>
            </a:r>
            <a:endParaRPr lang="fr-FR" sz="2000" dirty="0">
              <a:solidFill>
                <a:schemeClr val="dk1"/>
              </a:solidFill>
              <a:latin typeface="Calibri"/>
              <a:cs typeface="Calibri"/>
            </a:endParaRPr>
          </a:p>
          <a:p>
            <a:pPr marL="123825">
              <a:lnSpc>
                <a:spcPct val="100000"/>
              </a:lnSpc>
              <a:spcBef>
                <a:spcPts val="3"/>
              </a:spcBef>
            </a:pPr>
            <a:endParaRPr lang="fr-FR" sz="2000" dirty="0">
              <a:solidFill>
                <a:schemeClr val="dk1"/>
              </a:solidFill>
              <a:latin typeface="Calibri"/>
              <a:cs typeface="Calibri"/>
            </a:endParaRPr>
          </a:p>
          <a:p>
            <a:pPr marL="130175">
              <a:lnSpc>
                <a:spcPct val="100000"/>
              </a:lnSpc>
            </a:pPr>
            <a:r>
              <a:rPr lang="fr-FR" sz="2000" b="1" dirty="0">
                <a:solidFill>
                  <a:schemeClr val="dk1"/>
                </a:solidFill>
                <a:latin typeface="Calibri"/>
                <a:cs typeface="Calibri"/>
              </a:rPr>
              <a:t>CONVENTION D’AFFAIRES</a:t>
            </a:r>
          </a:p>
          <a:p>
            <a:pPr marL="136525">
              <a:lnSpc>
                <a:spcPct val="100000"/>
              </a:lnSpc>
              <a:spcBef>
                <a:spcPts val="300"/>
              </a:spcBef>
            </a:pPr>
            <a:r>
              <a:rPr lang="fr-FR" sz="2000" i="1">
                <a:solidFill>
                  <a:schemeClr val="dk1"/>
                </a:solidFill>
                <a:latin typeface="Calibri"/>
                <a:cs typeface="Calibri"/>
              </a:rPr>
              <a:t>Février 2023</a:t>
            </a:r>
            <a:endParaRPr lang="fr-FR" sz="2000" i="1" dirty="0">
              <a:solidFill>
                <a:schemeClr val="dk1"/>
              </a:solidFill>
              <a:latin typeface="Calibri"/>
              <a:cs typeface="Calibri"/>
            </a:endParaRPr>
          </a:p>
        </p:txBody>
      </p:sp>
      <p:pic>
        <p:nvPicPr>
          <p:cNvPr id="2" name="Image 1">
            <a:extLst>
              <a:ext uri="{FF2B5EF4-FFF2-40B4-BE49-F238E27FC236}">
                <a16:creationId xmlns:a16="http://schemas.microsoft.com/office/drawing/2014/main" id="{E936A515-9C28-01F9-2C00-961E57CE9D83}"/>
              </a:ext>
            </a:extLst>
          </p:cNvPr>
          <p:cNvPicPr>
            <a:picLocks noChangeAspect="1"/>
          </p:cNvPicPr>
          <p:nvPr/>
        </p:nvPicPr>
        <p:blipFill>
          <a:blip r:embed="rId3"/>
          <a:stretch>
            <a:fillRect/>
          </a:stretch>
        </p:blipFill>
        <p:spPr>
          <a:xfrm>
            <a:off x="9145536" y="208862"/>
            <a:ext cx="1976351" cy="1506248"/>
          </a:xfrm>
          <a:prstGeom prst="rect">
            <a:avLst/>
          </a:prstGeom>
        </p:spPr>
      </p:pic>
    </p:spTree>
    <p:extLst>
      <p:ext uri="{BB962C8B-B14F-4D97-AF65-F5344CB8AC3E}">
        <p14:creationId xmlns:p14="http://schemas.microsoft.com/office/powerpoint/2010/main" val="60451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974387" y="1593321"/>
            <a:ext cx="10243226" cy="367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fr-FR" sz="4000" b="1" i="1" dirty="0">
              <a:solidFill>
                <a:srgbClr val="302C6B"/>
              </a:solidFill>
              <a:latin typeface="Gill Sans"/>
            </a:endParaRPr>
          </a:p>
          <a:p>
            <a:pPr algn="ctr"/>
            <a:r>
              <a:rPr lang="fr-FR" sz="4000" b="1" i="1" dirty="0">
                <a:solidFill>
                  <a:srgbClr val="302C6B"/>
                </a:solidFill>
                <a:latin typeface="Gill Sans"/>
              </a:rPr>
              <a:t>Thomas BRUNET</a:t>
            </a:r>
            <a:br>
              <a:rPr lang="fr-FR" sz="4000" b="1" i="1" dirty="0">
                <a:solidFill>
                  <a:srgbClr val="302C6B"/>
                </a:solidFill>
                <a:latin typeface="Gill Sans"/>
              </a:rPr>
            </a:br>
            <a:r>
              <a:rPr lang="fr-FR" sz="4000" i="1" dirty="0">
                <a:solidFill>
                  <a:srgbClr val="302C6B"/>
                </a:solidFill>
                <a:latin typeface="Gill Sans"/>
              </a:rPr>
              <a:t>Directeur du développement partenarial</a:t>
            </a:r>
          </a:p>
          <a:p>
            <a:pPr algn="ctr" fontAlgn="base">
              <a:lnSpc>
                <a:spcPct val="90000"/>
              </a:lnSpc>
              <a:buSzPct val="120000"/>
            </a:pPr>
            <a:endParaRPr lang="fr-FR" altLang="fr-FR" sz="3200" dirty="0">
              <a:solidFill>
                <a:srgbClr val="1E4E79"/>
              </a:solidFill>
              <a:latin typeface="Gill Sans"/>
              <a:ea typeface="Gill Sans"/>
              <a:cs typeface="Gill Sans"/>
            </a:endParaRPr>
          </a:p>
        </p:txBody>
      </p:sp>
      <p:pic>
        <p:nvPicPr>
          <p:cNvPr id="2" name="Image 1">
            <a:extLst>
              <a:ext uri="{FF2B5EF4-FFF2-40B4-BE49-F238E27FC236}">
                <a16:creationId xmlns:a16="http://schemas.microsoft.com/office/drawing/2014/main" id="{72F4E923-1A5D-B0B9-F886-4CA3C9ECD9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7477" y="139537"/>
            <a:ext cx="4526675" cy="2716005"/>
          </a:xfrm>
          <a:prstGeom prst="rect">
            <a:avLst/>
          </a:prstGeom>
        </p:spPr>
      </p:pic>
    </p:spTree>
    <p:extLst>
      <p:ext uri="{BB962C8B-B14F-4D97-AF65-F5344CB8AC3E}">
        <p14:creationId xmlns:p14="http://schemas.microsoft.com/office/powerpoint/2010/main" val="304942018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7">
            <a:extLst>
              <a:ext uri="{FF2B5EF4-FFF2-40B4-BE49-F238E27FC236}">
                <a16:creationId xmlns:a16="http://schemas.microsoft.com/office/drawing/2014/main" id="{F89C91A2-D649-4901-909A-9D58802220AE}"/>
              </a:ext>
            </a:extLst>
          </p:cNvPr>
          <p:cNvSpPr txBox="1">
            <a:spLocks/>
          </p:cNvSpPr>
          <p:nvPr/>
        </p:nvSpPr>
        <p:spPr>
          <a:xfrm>
            <a:off x="261334" y="236923"/>
            <a:ext cx="10515600" cy="8333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cs typeface="Arial" panose="020B0604020202020204" pitchFamily="34" charset="0"/>
              </a:rPr>
              <a:t>QUI SOMMES NOUS ? </a:t>
            </a:r>
            <a:endParaRPr lang="fr-FR" sz="3600" b="1" dirty="0">
              <a:solidFill>
                <a:schemeClr val="bg1"/>
              </a:solidFill>
              <a:cs typeface="Arial" panose="020B0604020202020204" pitchFamily="34" charset="0"/>
            </a:endParaRPr>
          </a:p>
        </p:txBody>
      </p:sp>
      <p:grpSp>
        <p:nvGrpSpPr>
          <p:cNvPr id="5" name="Groupe 4">
            <a:extLst>
              <a:ext uri="{FF2B5EF4-FFF2-40B4-BE49-F238E27FC236}">
                <a16:creationId xmlns:a16="http://schemas.microsoft.com/office/drawing/2014/main" id="{B261E1D6-EBE0-42CC-9D14-F36CE23A40CA}"/>
              </a:ext>
            </a:extLst>
          </p:cNvPr>
          <p:cNvGrpSpPr/>
          <p:nvPr/>
        </p:nvGrpSpPr>
        <p:grpSpPr>
          <a:xfrm>
            <a:off x="21390" y="-37436"/>
            <a:ext cx="12192000" cy="1765561"/>
            <a:chOff x="0" y="180943"/>
            <a:chExt cx="12192000" cy="952404"/>
          </a:xfrm>
        </p:grpSpPr>
        <p:pic>
          <p:nvPicPr>
            <p:cNvPr id="18" name="Image 17">
              <a:extLst>
                <a:ext uri="{FF2B5EF4-FFF2-40B4-BE49-F238E27FC236}">
                  <a16:creationId xmlns:a16="http://schemas.microsoft.com/office/drawing/2014/main" id="{380EB428-DAE0-412E-9DFD-FA874ECAD31E}"/>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0" y="219668"/>
              <a:ext cx="12192000" cy="913679"/>
            </a:xfrm>
            <a:prstGeom prst="rect">
              <a:avLst/>
            </a:prstGeom>
          </p:spPr>
        </p:pic>
        <p:sp>
          <p:nvSpPr>
            <p:cNvPr id="19" name="タイトル 1">
              <a:extLst>
                <a:ext uri="{FF2B5EF4-FFF2-40B4-BE49-F238E27FC236}">
                  <a16:creationId xmlns:a16="http://schemas.microsoft.com/office/drawing/2014/main" id="{56386F0B-8176-47F0-8B67-57D2C50E56BF}"/>
                </a:ext>
              </a:extLst>
            </p:cNvPr>
            <p:cNvSpPr txBox="1">
              <a:spLocks/>
            </p:cNvSpPr>
            <p:nvPr/>
          </p:nvSpPr>
          <p:spPr>
            <a:xfrm>
              <a:off x="257544" y="180943"/>
              <a:ext cx="8282524" cy="6691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NOS ENTREPRISES</a:t>
              </a:r>
              <a:endParaRPr lang="ja-JP" altLang="en-US" sz="3600" b="1" dirty="0">
                <a:solidFill>
                  <a:schemeClr val="bg1"/>
                </a:solidFill>
                <a:cs typeface="Arial" panose="020B0604020202020204" pitchFamily="34" charset="0"/>
              </a:endParaRPr>
            </a:p>
          </p:txBody>
        </p:sp>
      </p:grpSp>
      <p:grpSp>
        <p:nvGrpSpPr>
          <p:cNvPr id="50" name="Groupe 49">
            <a:extLst>
              <a:ext uri="{FF2B5EF4-FFF2-40B4-BE49-F238E27FC236}">
                <a16:creationId xmlns:a16="http://schemas.microsoft.com/office/drawing/2014/main" id="{794D2277-452C-48DB-9E18-31E8F50FEB14}"/>
              </a:ext>
            </a:extLst>
          </p:cNvPr>
          <p:cNvGrpSpPr/>
          <p:nvPr/>
        </p:nvGrpSpPr>
        <p:grpSpPr>
          <a:xfrm>
            <a:off x="-22289" y="2513068"/>
            <a:ext cx="1011652" cy="1732423"/>
            <a:chOff x="738259" y="2349000"/>
            <a:chExt cx="1011652" cy="1732423"/>
          </a:xfrm>
          <a:solidFill>
            <a:schemeClr val="accent1">
              <a:lumMod val="60000"/>
              <a:lumOff val="40000"/>
            </a:schemeClr>
          </a:solidFill>
        </p:grpSpPr>
        <p:sp>
          <p:nvSpPr>
            <p:cNvPr id="58" name="Forme libre : forme 57">
              <a:extLst>
                <a:ext uri="{FF2B5EF4-FFF2-40B4-BE49-F238E27FC236}">
                  <a16:creationId xmlns:a16="http://schemas.microsoft.com/office/drawing/2014/main" id="{6EF49A6F-6E87-428A-8593-274FD44782AE}"/>
                </a:ext>
              </a:extLst>
            </p:cNvPr>
            <p:cNvSpPr/>
            <p:nvPr/>
          </p:nvSpPr>
          <p:spPr>
            <a:xfrm>
              <a:off x="1449852" y="2488783"/>
              <a:ext cx="45719" cy="992415"/>
            </a:xfrm>
            <a:custGeom>
              <a:avLst/>
              <a:gdLst>
                <a:gd name="connsiteX0" fmla="*/ 0 w 45719"/>
                <a:gd name="connsiteY0" fmla="*/ 0 h 992415"/>
                <a:gd name="connsiteX1" fmla="*/ 45719 w 45719"/>
                <a:gd name="connsiteY1" fmla="*/ 0 h 992415"/>
                <a:gd name="connsiteX2" fmla="*/ 45719 w 45719"/>
                <a:gd name="connsiteY2" fmla="*/ 992415 h 992415"/>
                <a:gd name="connsiteX3" fmla="*/ 19977 w 45719"/>
                <a:gd name="connsiteY3" fmla="*/ 989820 h 992415"/>
                <a:gd name="connsiteX4" fmla="*/ 0 w 45719"/>
                <a:gd name="connsiteY4" fmla="*/ 991834 h 992415"/>
                <a:gd name="connsiteX5" fmla="*/ 0 w 45719"/>
                <a:gd name="connsiteY5" fmla="*/ 0 h 99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992415">
                  <a:moveTo>
                    <a:pt x="0" y="0"/>
                  </a:moveTo>
                  <a:lnTo>
                    <a:pt x="45719" y="0"/>
                  </a:lnTo>
                  <a:lnTo>
                    <a:pt x="45719" y="992415"/>
                  </a:lnTo>
                  <a:lnTo>
                    <a:pt x="19977" y="989820"/>
                  </a:lnTo>
                  <a:lnTo>
                    <a:pt x="0" y="99183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9" name="Forme libre : forme 58">
              <a:extLst>
                <a:ext uri="{FF2B5EF4-FFF2-40B4-BE49-F238E27FC236}">
                  <a16:creationId xmlns:a16="http://schemas.microsoft.com/office/drawing/2014/main" id="{5919A465-D893-4DEF-A9C7-54B4EC49122A}"/>
                </a:ext>
              </a:extLst>
            </p:cNvPr>
            <p:cNvSpPr/>
            <p:nvPr/>
          </p:nvSpPr>
          <p:spPr>
            <a:xfrm>
              <a:off x="738259" y="3781903"/>
              <a:ext cx="412693" cy="45719"/>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0" name="Forme libre : forme 59">
              <a:extLst>
                <a:ext uri="{FF2B5EF4-FFF2-40B4-BE49-F238E27FC236}">
                  <a16:creationId xmlns:a16="http://schemas.microsoft.com/office/drawing/2014/main" id="{5420D4C3-9068-4C1F-BBA8-759D7EC721A7}"/>
                </a:ext>
              </a:extLst>
            </p:cNvPr>
            <p:cNvSpPr/>
            <p:nvPr/>
          </p:nvSpPr>
          <p:spPr>
            <a:xfrm>
              <a:off x="1101321" y="3430634"/>
              <a:ext cx="648590" cy="650789"/>
            </a:xfrm>
            <a:custGeom>
              <a:avLst/>
              <a:gdLst>
                <a:gd name="connsiteX0" fmla="*/ 354045 w 648590"/>
                <a:gd name="connsiteY0" fmla="*/ 0 h 650789"/>
                <a:gd name="connsiteX1" fmla="*/ 387466 w 648590"/>
                <a:gd name="connsiteY1" fmla="*/ 3369 h 650789"/>
                <a:gd name="connsiteX2" fmla="*/ 648590 w 648590"/>
                <a:gd name="connsiteY2" fmla="*/ 323757 h 650789"/>
                <a:gd name="connsiteX3" fmla="*/ 321558 w 648590"/>
                <a:gd name="connsiteY3" fmla="*/ 650789 h 650789"/>
                <a:gd name="connsiteX4" fmla="*/ 1170 w 648590"/>
                <a:gd name="connsiteY4" fmla="*/ 389665 h 650789"/>
                <a:gd name="connsiteX5" fmla="*/ 0 w 648590"/>
                <a:gd name="connsiteY5" fmla="*/ 378058 h 650789"/>
                <a:gd name="connsiteX6" fmla="*/ 44519 w 648590"/>
                <a:gd name="connsiteY6" fmla="*/ 378058 h 650789"/>
                <a:gd name="connsiteX7" fmla="*/ 44785 w 648590"/>
                <a:gd name="connsiteY7" fmla="*/ 380693 h 650789"/>
                <a:gd name="connsiteX8" fmla="*/ 321558 w 648590"/>
                <a:gd name="connsiteY8" fmla="*/ 606270 h 650789"/>
                <a:gd name="connsiteX9" fmla="*/ 604071 w 648590"/>
                <a:gd name="connsiteY9" fmla="*/ 323757 h 650789"/>
                <a:gd name="connsiteX10" fmla="*/ 378494 w 648590"/>
                <a:gd name="connsiteY10" fmla="*/ 46984 h 650789"/>
                <a:gd name="connsiteX11" fmla="*/ 354045 w 648590"/>
                <a:gd name="connsiteY11" fmla="*/ 44519 h 650789"/>
                <a:gd name="connsiteX12" fmla="*/ 354045 w 648590"/>
                <a:gd name="connsiteY12"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590" h="650789">
                  <a:moveTo>
                    <a:pt x="354045" y="0"/>
                  </a:moveTo>
                  <a:lnTo>
                    <a:pt x="387466" y="3369"/>
                  </a:lnTo>
                  <a:cubicBezTo>
                    <a:pt x="536490" y="33864"/>
                    <a:pt x="648590" y="165719"/>
                    <a:pt x="648590" y="323757"/>
                  </a:cubicBezTo>
                  <a:cubicBezTo>
                    <a:pt x="648590" y="504372"/>
                    <a:pt x="502173" y="650789"/>
                    <a:pt x="321558" y="650789"/>
                  </a:cubicBezTo>
                  <a:cubicBezTo>
                    <a:pt x="163520" y="650789"/>
                    <a:pt x="31665" y="538689"/>
                    <a:pt x="1170" y="389665"/>
                  </a:cubicBezTo>
                  <a:lnTo>
                    <a:pt x="0" y="378058"/>
                  </a:lnTo>
                  <a:lnTo>
                    <a:pt x="44519" y="378058"/>
                  </a:lnTo>
                  <a:lnTo>
                    <a:pt x="44785" y="380693"/>
                  </a:lnTo>
                  <a:cubicBezTo>
                    <a:pt x="71128" y="509430"/>
                    <a:pt x="185034" y="606270"/>
                    <a:pt x="321558" y="606270"/>
                  </a:cubicBezTo>
                  <a:cubicBezTo>
                    <a:pt x="477586" y="606270"/>
                    <a:pt x="604071" y="479785"/>
                    <a:pt x="604071" y="323757"/>
                  </a:cubicBezTo>
                  <a:cubicBezTo>
                    <a:pt x="604071" y="187233"/>
                    <a:pt x="507231" y="73327"/>
                    <a:pt x="378494" y="46984"/>
                  </a:cubicBezTo>
                  <a:lnTo>
                    <a:pt x="354045" y="44519"/>
                  </a:lnTo>
                  <a:lnTo>
                    <a:pt x="3540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1" name="Organigramme : Connecteur 60">
              <a:extLst>
                <a:ext uri="{FF2B5EF4-FFF2-40B4-BE49-F238E27FC236}">
                  <a16:creationId xmlns:a16="http://schemas.microsoft.com/office/drawing/2014/main" id="{99DD7E08-5876-4A64-9E9F-6B6C86F6A4E0}"/>
                </a:ext>
              </a:extLst>
            </p:cNvPr>
            <p:cNvSpPr/>
            <p:nvPr/>
          </p:nvSpPr>
          <p:spPr>
            <a:xfrm>
              <a:off x="1388703" y="2349000"/>
              <a:ext cx="168016" cy="16801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62" name="Groupe 61">
            <a:extLst>
              <a:ext uri="{FF2B5EF4-FFF2-40B4-BE49-F238E27FC236}">
                <a16:creationId xmlns:a16="http://schemas.microsoft.com/office/drawing/2014/main" id="{17D99FFD-ED58-4DA6-A04F-6A6AA3B3E127}"/>
              </a:ext>
            </a:extLst>
          </p:cNvPr>
          <p:cNvGrpSpPr/>
          <p:nvPr/>
        </p:nvGrpSpPr>
        <p:grpSpPr>
          <a:xfrm>
            <a:off x="520772" y="3645266"/>
            <a:ext cx="2053731" cy="1732423"/>
            <a:chOff x="1076245" y="3481198"/>
            <a:chExt cx="2053731" cy="1732423"/>
          </a:xfrm>
        </p:grpSpPr>
        <p:sp>
          <p:nvSpPr>
            <p:cNvPr id="63" name="Organigramme : Connecteur 62">
              <a:extLst>
                <a:ext uri="{FF2B5EF4-FFF2-40B4-BE49-F238E27FC236}">
                  <a16:creationId xmlns:a16="http://schemas.microsoft.com/office/drawing/2014/main" id="{6A9DEC92-2D6D-4BA3-AA56-97E2528F0918}"/>
                </a:ext>
              </a:extLst>
            </p:cNvPr>
            <p:cNvSpPr/>
            <p:nvPr/>
          </p:nvSpPr>
          <p:spPr>
            <a:xfrm>
              <a:off x="1076245" y="3616377"/>
              <a:ext cx="285951" cy="285951"/>
            </a:xfrm>
            <a:prstGeom prst="flowChartConnector">
              <a:avLst/>
            </a:prstGeom>
            <a:solidFill>
              <a:srgbClr val="D14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65" name="Groupe 64">
              <a:extLst>
                <a:ext uri="{FF2B5EF4-FFF2-40B4-BE49-F238E27FC236}">
                  <a16:creationId xmlns:a16="http://schemas.microsoft.com/office/drawing/2014/main" id="{7EB7113B-B331-460C-90F8-2CDC71C80ECB}"/>
                </a:ext>
              </a:extLst>
            </p:cNvPr>
            <p:cNvGrpSpPr/>
            <p:nvPr/>
          </p:nvGrpSpPr>
          <p:grpSpPr>
            <a:xfrm flipV="1">
              <a:off x="1304146" y="3481198"/>
              <a:ext cx="1825830" cy="1732423"/>
              <a:chOff x="-68859" y="2349000"/>
              <a:chExt cx="1825830" cy="1732423"/>
            </a:xfrm>
          </p:grpSpPr>
          <p:sp>
            <p:nvSpPr>
              <p:cNvPr id="66" name="Forme libre : forme 65">
                <a:extLst>
                  <a:ext uri="{FF2B5EF4-FFF2-40B4-BE49-F238E27FC236}">
                    <a16:creationId xmlns:a16="http://schemas.microsoft.com/office/drawing/2014/main" id="{D68DE776-E080-4A05-9488-53365610E05C}"/>
                  </a:ext>
                </a:extLst>
              </p:cNvPr>
              <p:cNvSpPr/>
              <p:nvPr/>
            </p:nvSpPr>
            <p:spPr>
              <a:xfrm>
                <a:off x="1449852" y="2488783"/>
                <a:ext cx="45719" cy="992415"/>
              </a:xfrm>
              <a:custGeom>
                <a:avLst/>
                <a:gdLst>
                  <a:gd name="connsiteX0" fmla="*/ 0 w 45719"/>
                  <a:gd name="connsiteY0" fmla="*/ 0 h 992415"/>
                  <a:gd name="connsiteX1" fmla="*/ 45719 w 45719"/>
                  <a:gd name="connsiteY1" fmla="*/ 0 h 992415"/>
                  <a:gd name="connsiteX2" fmla="*/ 45719 w 45719"/>
                  <a:gd name="connsiteY2" fmla="*/ 992415 h 992415"/>
                  <a:gd name="connsiteX3" fmla="*/ 19977 w 45719"/>
                  <a:gd name="connsiteY3" fmla="*/ 989820 h 992415"/>
                  <a:gd name="connsiteX4" fmla="*/ 0 w 45719"/>
                  <a:gd name="connsiteY4" fmla="*/ 991834 h 992415"/>
                  <a:gd name="connsiteX5" fmla="*/ 0 w 45719"/>
                  <a:gd name="connsiteY5" fmla="*/ 0 h 99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992415">
                    <a:moveTo>
                      <a:pt x="0" y="0"/>
                    </a:moveTo>
                    <a:lnTo>
                      <a:pt x="45719" y="0"/>
                    </a:lnTo>
                    <a:lnTo>
                      <a:pt x="45719" y="992415"/>
                    </a:lnTo>
                    <a:lnTo>
                      <a:pt x="19977" y="989820"/>
                    </a:lnTo>
                    <a:lnTo>
                      <a:pt x="0" y="991834"/>
                    </a:lnTo>
                    <a:lnTo>
                      <a:pt x="0" y="0"/>
                    </a:lnTo>
                    <a:close/>
                  </a:path>
                </a:pathLst>
              </a:custGeom>
              <a:solidFill>
                <a:srgbClr val="D14E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7" name="Forme libre : forme 66">
                <a:extLst>
                  <a:ext uri="{FF2B5EF4-FFF2-40B4-BE49-F238E27FC236}">
                    <a16:creationId xmlns:a16="http://schemas.microsoft.com/office/drawing/2014/main" id="{F1D0492C-2E95-406D-B17D-29699DA53881}"/>
                  </a:ext>
                </a:extLst>
              </p:cNvPr>
              <p:cNvSpPr/>
              <p:nvPr/>
            </p:nvSpPr>
            <p:spPr>
              <a:xfrm>
                <a:off x="1108381" y="3430634"/>
                <a:ext cx="648590" cy="650789"/>
              </a:xfrm>
              <a:custGeom>
                <a:avLst/>
                <a:gdLst>
                  <a:gd name="connsiteX0" fmla="*/ 354045 w 648590"/>
                  <a:gd name="connsiteY0" fmla="*/ 0 h 650789"/>
                  <a:gd name="connsiteX1" fmla="*/ 387466 w 648590"/>
                  <a:gd name="connsiteY1" fmla="*/ 3369 h 650789"/>
                  <a:gd name="connsiteX2" fmla="*/ 648590 w 648590"/>
                  <a:gd name="connsiteY2" fmla="*/ 323757 h 650789"/>
                  <a:gd name="connsiteX3" fmla="*/ 321558 w 648590"/>
                  <a:gd name="connsiteY3" fmla="*/ 650789 h 650789"/>
                  <a:gd name="connsiteX4" fmla="*/ 1170 w 648590"/>
                  <a:gd name="connsiteY4" fmla="*/ 389665 h 650789"/>
                  <a:gd name="connsiteX5" fmla="*/ 0 w 648590"/>
                  <a:gd name="connsiteY5" fmla="*/ 378058 h 650789"/>
                  <a:gd name="connsiteX6" fmla="*/ 44519 w 648590"/>
                  <a:gd name="connsiteY6" fmla="*/ 378058 h 650789"/>
                  <a:gd name="connsiteX7" fmla="*/ 44785 w 648590"/>
                  <a:gd name="connsiteY7" fmla="*/ 380693 h 650789"/>
                  <a:gd name="connsiteX8" fmla="*/ 321558 w 648590"/>
                  <a:gd name="connsiteY8" fmla="*/ 606270 h 650789"/>
                  <a:gd name="connsiteX9" fmla="*/ 604071 w 648590"/>
                  <a:gd name="connsiteY9" fmla="*/ 323757 h 650789"/>
                  <a:gd name="connsiteX10" fmla="*/ 378494 w 648590"/>
                  <a:gd name="connsiteY10" fmla="*/ 46984 h 650789"/>
                  <a:gd name="connsiteX11" fmla="*/ 354045 w 648590"/>
                  <a:gd name="connsiteY11" fmla="*/ 44519 h 650789"/>
                  <a:gd name="connsiteX12" fmla="*/ 354045 w 648590"/>
                  <a:gd name="connsiteY12"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590" h="650789">
                    <a:moveTo>
                      <a:pt x="354045" y="0"/>
                    </a:moveTo>
                    <a:lnTo>
                      <a:pt x="387466" y="3369"/>
                    </a:lnTo>
                    <a:cubicBezTo>
                      <a:pt x="536490" y="33864"/>
                      <a:pt x="648590" y="165719"/>
                      <a:pt x="648590" y="323757"/>
                    </a:cubicBezTo>
                    <a:cubicBezTo>
                      <a:pt x="648590" y="504372"/>
                      <a:pt x="502173" y="650789"/>
                      <a:pt x="321558" y="650789"/>
                    </a:cubicBezTo>
                    <a:cubicBezTo>
                      <a:pt x="163520" y="650789"/>
                      <a:pt x="31665" y="538689"/>
                      <a:pt x="1170" y="389665"/>
                    </a:cubicBezTo>
                    <a:lnTo>
                      <a:pt x="0" y="378058"/>
                    </a:lnTo>
                    <a:lnTo>
                      <a:pt x="44519" y="378058"/>
                    </a:lnTo>
                    <a:lnTo>
                      <a:pt x="44785" y="380693"/>
                    </a:lnTo>
                    <a:cubicBezTo>
                      <a:pt x="71128" y="509430"/>
                      <a:pt x="185034" y="606270"/>
                      <a:pt x="321558" y="606270"/>
                    </a:cubicBezTo>
                    <a:cubicBezTo>
                      <a:pt x="477586" y="606270"/>
                      <a:pt x="604071" y="479785"/>
                      <a:pt x="604071" y="323757"/>
                    </a:cubicBezTo>
                    <a:cubicBezTo>
                      <a:pt x="604071" y="187233"/>
                      <a:pt x="507231" y="73327"/>
                      <a:pt x="378494" y="46984"/>
                    </a:cubicBezTo>
                    <a:lnTo>
                      <a:pt x="354045" y="44519"/>
                    </a:lnTo>
                    <a:lnTo>
                      <a:pt x="354045" y="0"/>
                    </a:lnTo>
                    <a:close/>
                  </a:path>
                </a:pathLst>
              </a:custGeom>
              <a:solidFill>
                <a:srgbClr val="D14E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8" name="Organigramme : Connecteur 67">
                <a:extLst>
                  <a:ext uri="{FF2B5EF4-FFF2-40B4-BE49-F238E27FC236}">
                    <a16:creationId xmlns:a16="http://schemas.microsoft.com/office/drawing/2014/main" id="{CB3D2316-7626-400A-85DB-0075A429D1C8}"/>
                  </a:ext>
                </a:extLst>
              </p:cNvPr>
              <p:cNvSpPr/>
              <p:nvPr/>
            </p:nvSpPr>
            <p:spPr>
              <a:xfrm>
                <a:off x="1388703" y="2349000"/>
                <a:ext cx="168016" cy="168016"/>
              </a:xfrm>
              <a:prstGeom prst="flowChartConnector">
                <a:avLst/>
              </a:prstGeom>
              <a:solidFill>
                <a:srgbClr val="D14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Forme libre : forme 68">
                <a:extLst>
                  <a:ext uri="{FF2B5EF4-FFF2-40B4-BE49-F238E27FC236}">
                    <a16:creationId xmlns:a16="http://schemas.microsoft.com/office/drawing/2014/main" id="{2416B236-42F7-4003-94FE-8BC16762002A}"/>
                  </a:ext>
                </a:extLst>
              </p:cNvPr>
              <p:cNvSpPr/>
              <p:nvPr/>
            </p:nvSpPr>
            <p:spPr>
              <a:xfrm>
                <a:off x="-68859" y="3779661"/>
                <a:ext cx="1218888" cy="45719"/>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solidFill>
                <a:srgbClr val="D14E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grpSp>
        <p:nvGrpSpPr>
          <p:cNvPr id="70" name="Groupe 69">
            <a:extLst>
              <a:ext uri="{FF2B5EF4-FFF2-40B4-BE49-F238E27FC236}">
                <a16:creationId xmlns:a16="http://schemas.microsoft.com/office/drawing/2014/main" id="{CFC92608-404F-42E3-99F2-F86EE8207790}"/>
              </a:ext>
            </a:extLst>
          </p:cNvPr>
          <p:cNvGrpSpPr/>
          <p:nvPr/>
        </p:nvGrpSpPr>
        <p:grpSpPr>
          <a:xfrm flipV="1">
            <a:off x="2098310" y="2489937"/>
            <a:ext cx="2059832" cy="1732423"/>
            <a:chOff x="1070144" y="3481198"/>
            <a:chExt cx="2059832" cy="1732423"/>
          </a:xfrm>
          <a:solidFill>
            <a:srgbClr val="EF8E67"/>
          </a:solidFill>
        </p:grpSpPr>
        <p:sp>
          <p:nvSpPr>
            <p:cNvPr id="71" name="Organigramme : Connecteur 70">
              <a:extLst>
                <a:ext uri="{FF2B5EF4-FFF2-40B4-BE49-F238E27FC236}">
                  <a16:creationId xmlns:a16="http://schemas.microsoft.com/office/drawing/2014/main" id="{D37C38CB-5A62-4456-BC82-BCEA79BEDA05}"/>
                </a:ext>
              </a:extLst>
            </p:cNvPr>
            <p:cNvSpPr/>
            <p:nvPr/>
          </p:nvSpPr>
          <p:spPr>
            <a:xfrm>
              <a:off x="1070144" y="3589788"/>
              <a:ext cx="285951" cy="285951"/>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72" name="Groupe 71">
              <a:extLst>
                <a:ext uri="{FF2B5EF4-FFF2-40B4-BE49-F238E27FC236}">
                  <a16:creationId xmlns:a16="http://schemas.microsoft.com/office/drawing/2014/main" id="{4F216BA0-F3E7-4CA0-BEFE-06FFBF95C029}"/>
                </a:ext>
              </a:extLst>
            </p:cNvPr>
            <p:cNvGrpSpPr/>
            <p:nvPr/>
          </p:nvGrpSpPr>
          <p:grpSpPr>
            <a:xfrm flipV="1">
              <a:off x="1249604" y="3481198"/>
              <a:ext cx="1880372" cy="1732423"/>
              <a:chOff x="-123401" y="2349000"/>
              <a:chExt cx="1880372" cy="1732423"/>
            </a:xfrm>
            <a:grpFill/>
          </p:grpSpPr>
          <p:sp>
            <p:nvSpPr>
              <p:cNvPr id="73" name="Forme libre : forme 72">
                <a:extLst>
                  <a:ext uri="{FF2B5EF4-FFF2-40B4-BE49-F238E27FC236}">
                    <a16:creationId xmlns:a16="http://schemas.microsoft.com/office/drawing/2014/main" id="{2419D12D-F7F4-415E-8990-3331F335819D}"/>
                  </a:ext>
                </a:extLst>
              </p:cNvPr>
              <p:cNvSpPr/>
              <p:nvPr/>
            </p:nvSpPr>
            <p:spPr>
              <a:xfrm>
                <a:off x="1449852" y="2488783"/>
                <a:ext cx="45719" cy="992415"/>
              </a:xfrm>
              <a:custGeom>
                <a:avLst/>
                <a:gdLst>
                  <a:gd name="connsiteX0" fmla="*/ 0 w 45719"/>
                  <a:gd name="connsiteY0" fmla="*/ 0 h 992415"/>
                  <a:gd name="connsiteX1" fmla="*/ 45719 w 45719"/>
                  <a:gd name="connsiteY1" fmla="*/ 0 h 992415"/>
                  <a:gd name="connsiteX2" fmla="*/ 45719 w 45719"/>
                  <a:gd name="connsiteY2" fmla="*/ 992415 h 992415"/>
                  <a:gd name="connsiteX3" fmla="*/ 19977 w 45719"/>
                  <a:gd name="connsiteY3" fmla="*/ 989820 h 992415"/>
                  <a:gd name="connsiteX4" fmla="*/ 0 w 45719"/>
                  <a:gd name="connsiteY4" fmla="*/ 991834 h 992415"/>
                  <a:gd name="connsiteX5" fmla="*/ 0 w 45719"/>
                  <a:gd name="connsiteY5" fmla="*/ 0 h 99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992415">
                    <a:moveTo>
                      <a:pt x="0" y="0"/>
                    </a:moveTo>
                    <a:lnTo>
                      <a:pt x="45719" y="0"/>
                    </a:lnTo>
                    <a:lnTo>
                      <a:pt x="45719" y="992415"/>
                    </a:lnTo>
                    <a:lnTo>
                      <a:pt x="19977" y="989820"/>
                    </a:lnTo>
                    <a:lnTo>
                      <a:pt x="0" y="99183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4" name="Forme libre : forme 73">
                <a:extLst>
                  <a:ext uri="{FF2B5EF4-FFF2-40B4-BE49-F238E27FC236}">
                    <a16:creationId xmlns:a16="http://schemas.microsoft.com/office/drawing/2014/main" id="{5174968E-5CFF-4538-A87F-37DCA57E4581}"/>
                  </a:ext>
                </a:extLst>
              </p:cNvPr>
              <p:cNvSpPr/>
              <p:nvPr/>
            </p:nvSpPr>
            <p:spPr>
              <a:xfrm>
                <a:off x="-123401" y="3801839"/>
                <a:ext cx="1274353" cy="45719"/>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5" name="Forme libre : forme 74">
                <a:extLst>
                  <a:ext uri="{FF2B5EF4-FFF2-40B4-BE49-F238E27FC236}">
                    <a16:creationId xmlns:a16="http://schemas.microsoft.com/office/drawing/2014/main" id="{DEEA8E0D-C4BB-4230-894F-12F361DE846F}"/>
                  </a:ext>
                </a:extLst>
              </p:cNvPr>
              <p:cNvSpPr/>
              <p:nvPr/>
            </p:nvSpPr>
            <p:spPr>
              <a:xfrm>
                <a:off x="1108381" y="3430634"/>
                <a:ext cx="648590" cy="650789"/>
              </a:xfrm>
              <a:custGeom>
                <a:avLst/>
                <a:gdLst>
                  <a:gd name="connsiteX0" fmla="*/ 354045 w 648590"/>
                  <a:gd name="connsiteY0" fmla="*/ 0 h 650789"/>
                  <a:gd name="connsiteX1" fmla="*/ 387466 w 648590"/>
                  <a:gd name="connsiteY1" fmla="*/ 3369 h 650789"/>
                  <a:gd name="connsiteX2" fmla="*/ 648590 w 648590"/>
                  <a:gd name="connsiteY2" fmla="*/ 323757 h 650789"/>
                  <a:gd name="connsiteX3" fmla="*/ 321558 w 648590"/>
                  <a:gd name="connsiteY3" fmla="*/ 650789 h 650789"/>
                  <a:gd name="connsiteX4" fmla="*/ 1170 w 648590"/>
                  <a:gd name="connsiteY4" fmla="*/ 389665 h 650789"/>
                  <a:gd name="connsiteX5" fmla="*/ 0 w 648590"/>
                  <a:gd name="connsiteY5" fmla="*/ 378058 h 650789"/>
                  <a:gd name="connsiteX6" fmla="*/ 44519 w 648590"/>
                  <a:gd name="connsiteY6" fmla="*/ 378058 h 650789"/>
                  <a:gd name="connsiteX7" fmla="*/ 44785 w 648590"/>
                  <a:gd name="connsiteY7" fmla="*/ 380693 h 650789"/>
                  <a:gd name="connsiteX8" fmla="*/ 321558 w 648590"/>
                  <a:gd name="connsiteY8" fmla="*/ 606270 h 650789"/>
                  <a:gd name="connsiteX9" fmla="*/ 604071 w 648590"/>
                  <a:gd name="connsiteY9" fmla="*/ 323757 h 650789"/>
                  <a:gd name="connsiteX10" fmla="*/ 378494 w 648590"/>
                  <a:gd name="connsiteY10" fmla="*/ 46984 h 650789"/>
                  <a:gd name="connsiteX11" fmla="*/ 354045 w 648590"/>
                  <a:gd name="connsiteY11" fmla="*/ 44519 h 650789"/>
                  <a:gd name="connsiteX12" fmla="*/ 354045 w 648590"/>
                  <a:gd name="connsiteY12"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590" h="650789">
                    <a:moveTo>
                      <a:pt x="354045" y="0"/>
                    </a:moveTo>
                    <a:lnTo>
                      <a:pt x="387466" y="3369"/>
                    </a:lnTo>
                    <a:cubicBezTo>
                      <a:pt x="536490" y="33864"/>
                      <a:pt x="648590" y="165719"/>
                      <a:pt x="648590" y="323757"/>
                    </a:cubicBezTo>
                    <a:cubicBezTo>
                      <a:pt x="648590" y="504372"/>
                      <a:pt x="502173" y="650789"/>
                      <a:pt x="321558" y="650789"/>
                    </a:cubicBezTo>
                    <a:cubicBezTo>
                      <a:pt x="163520" y="650789"/>
                      <a:pt x="31665" y="538689"/>
                      <a:pt x="1170" y="389665"/>
                    </a:cubicBezTo>
                    <a:lnTo>
                      <a:pt x="0" y="378058"/>
                    </a:lnTo>
                    <a:lnTo>
                      <a:pt x="44519" y="378058"/>
                    </a:lnTo>
                    <a:lnTo>
                      <a:pt x="44785" y="380693"/>
                    </a:lnTo>
                    <a:cubicBezTo>
                      <a:pt x="71128" y="509430"/>
                      <a:pt x="185034" y="606270"/>
                      <a:pt x="321558" y="606270"/>
                    </a:cubicBezTo>
                    <a:cubicBezTo>
                      <a:pt x="477586" y="606270"/>
                      <a:pt x="604071" y="479785"/>
                      <a:pt x="604071" y="323757"/>
                    </a:cubicBezTo>
                    <a:cubicBezTo>
                      <a:pt x="604071" y="187233"/>
                      <a:pt x="507231" y="73327"/>
                      <a:pt x="378494" y="46984"/>
                    </a:cubicBezTo>
                    <a:lnTo>
                      <a:pt x="354045" y="44519"/>
                    </a:lnTo>
                    <a:lnTo>
                      <a:pt x="3540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76" name="Organigramme : Connecteur 75">
                <a:extLst>
                  <a:ext uri="{FF2B5EF4-FFF2-40B4-BE49-F238E27FC236}">
                    <a16:creationId xmlns:a16="http://schemas.microsoft.com/office/drawing/2014/main" id="{1765175D-5178-418C-8DFC-62B7DC0B6465}"/>
                  </a:ext>
                </a:extLst>
              </p:cNvPr>
              <p:cNvSpPr/>
              <p:nvPr/>
            </p:nvSpPr>
            <p:spPr>
              <a:xfrm>
                <a:off x="1388703" y="2349000"/>
                <a:ext cx="168016" cy="16801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77" name="Groupe 76">
            <a:extLst>
              <a:ext uri="{FF2B5EF4-FFF2-40B4-BE49-F238E27FC236}">
                <a16:creationId xmlns:a16="http://schemas.microsoft.com/office/drawing/2014/main" id="{BCD1CD9F-826B-4DDA-BD43-AF75782A4274}"/>
              </a:ext>
            </a:extLst>
          </p:cNvPr>
          <p:cNvGrpSpPr/>
          <p:nvPr/>
        </p:nvGrpSpPr>
        <p:grpSpPr>
          <a:xfrm flipV="1">
            <a:off x="5254873" y="2506577"/>
            <a:ext cx="2011127" cy="1732423"/>
            <a:chOff x="1118849" y="3481198"/>
            <a:chExt cx="2011127" cy="1732423"/>
          </a:xfrm>
          <a:solidFill>
            <a:schemeClr val="accent4">
              <a:lumMod val="60000"/>
              <a:lumOff val="40000"/>
            </a:schemeClr>
          </a:solidFill>
        </p:grpSpPr>
        <p:sp>
          <p:nvSpPr>
            <p:cNvPr id="78" name="Organigramme : Connecteur 77">
              <a:extLst>
                <a:ext uri="{FF2B5EF4-FFF2-40B4-BE49-F238E27FC236}">
                  <a16:creationId xmlns:a16="http://schemas.microsoft.com/office/drawing/2014/main" id="{AF20481F-5883-461A-A49E-5E4F8D8A3C34}"/>
                </a:ext>
              </a:extLst>
            </p:cNvPr>
            <p:cNvSpPr/>
            <p:nvPr/>
          </p:nvSpPr>
          <p:spPr>
            <a:xfrm>
              <a:off x="1118849" y="3613754"/>
              <a:ext cx="285951" cy="285951"/>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79" name="Groupe 78">
              <a:extLst>
                <a:ext uri="{FF2B5EF4-FFF2-40B4-BE49-F238E27FC236}">
                  <a16:creationId xmlns:a16="http://schemas.microsoft.com/office/drawing/2014/main" id="{1F0863EC-6099-41AE-958C-C4BFC81F7E79}"/>
                </a:ext>
              </a:extLst>
            </p:cNvPr>
            <p:cNvGrpSpPr/>
            <p:nvPr/>
          </p:nvGrpSpPr>
          <p:grpSpPr>
            <a:xfrm flipV="1">
              <a:off x="1313942" y="3481198"/>
              <a:ext cx="1816034" cy="1732423"/>
              <a:chOff x="-59063" y="2349000"/>
              <a:chExt cx="1816034" cy="1732423"/>
            </a:xfrm>
            <a:grpFill/>
          </p:grpSpPr>
          <p:sp>
            <p:nvSpPr>
              <p:cNvPr id="80" name="Forme libre : forme 79">
                <a:extLst>
                  <a:ext uri="{FF2B5EF4-FFF2-40B4-BE49-F238E27FC236}">
                    <a16:creationId xmlns:a16="http://schemas.microsoft.com/office/drawing/2014/main" id="{8A7CA90F-0F71-4904-9D3A-B6D89B89C4F2}"/>
                  </a:ext>
                </a:extLst>
              </p:cNvPr>
              <p:cNvSpPr/>
              <p:nvPr/>
            </p:nvSpPr>
            <p:spPr>
              <a:xfrm>
                <a:off x="1449852" y="2488783"/>
                <a:ext cx="45719" cy="992415"/>
              </a:xfrm>
              <a:custGeom>
                <a:avLst/>
                <a:gdLst>
                  <a:gd name="connsiteX0" fmla="*/ 0 w 45719"/>
                  <a:gd name="connsiteY0" fmla="*/ 0 h 992415"/>
                  <a:gd name="connsiteX1" fmla="*/ 45719 w 45719"/>
                  <a:gd name="connsiteY1" fmla="*/ 0 h 992415"/>
                  <a:gd name="connsiteX2" fmla="*/ 45719 w 45719"/>
                  <a:gd name="connsiteY2" fmla="*/ 992415 h 992415"/>
                  <a:gd name="connsiteX3" fmla="*/ 19977 w 45719"/>
                  <a:gd name="connsiteY3" fmla="*/ 989820 h 992415"/>
                  <a:gd name="connsiteX4" fmla="*/ 0 w 45719"/>
                  <a:gd name="connsiteY4" fmla="*/ 991834 h 992415"/>
                  <a:gd name="connsiteX5" fmla="*/ 0 w 45719"/>
                  <a:gd name="connsiteY5" fmla="*/ 0 h 99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992415">
                    <a:moveTo>
                      <a:pt x="0" y="0"/>
                    </a:moveTo>
                    <a:lnTo>
                      <a:pt x="45719" y="0"/>
                    </a:lnTo>
                    <a:lnTo>
                      <a:pt x="45719" y="992415"/>
                    </a:lnTo>
                    <a:lnTo>
                      <a:pt x="19977" y="989820"/>
                    </a:lnTo>
                    <a:lnTo>
                      <a:pt x="0" y="99183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1" name="Forme libre : forme 80">
                <a:extLst>
                  <a:ext uri="{FF2B5EF4-FFF2-40B4-BE49-F238E27FC236}">
                    <a16:creationId xmlns:a16="http://schemas.microsoft.com/office/drawing/2014/main" id="{E76446AD-3067-498E-B204-676CCAC35AFF}"/>
                  </a:ext>
                </a:extLst>
              </p:cNvPr>
              <p:cNvSpPr/>
              <p:nvPr/>
            </p:nvSpPr>
            <p:spPr>
              <a:xfrm>
                <a:off x="-59063" y="3786903"/>
                <a:ext cx="1210015" cy="45719"/>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2" name="Forme libre : forme 81">
                <a:extLst>
                  <a:ext uri="{FF2B5EF4-FFF2-40B4-BE49-F238E27FC236}">
                    <a16:creationId xmlns:a16="http://schemas.microsoft.com/office/drawing/2014/main" id="{6B4E3525-86E9-4D1A-8964-43AFEA6297C6}"/>
                  </a:ext>
                </a:extLst>
              </p:cNvPr>
              <p:cNvSpPr/>
              <p:nvPr/>
            </p:nvSpPr>
            <p:spPr>
              <a:xfrm>
                <a:off x="1108381" y="3430634"/>
                <a:ext cx="648590" cy="650789"/>
              </a:xfrm>
              <a:custGeom>
                <a:avLst/>
                <a:gdLst>
                  <a:gd name="connsiteX0" fmla="*/ 354045 w 648590"/>
                  <a:gd name="connsiteY0" fmla="*/ 0 h 650789"/>
                  <a:gd name="connsiteX1" fmla="*/ 387466 w 648590"/>
                  <a:gd name="connsiteY1" fmla="*/ 3369 h 650789"/>
                  <a:gd name="connsiteX2" fmla="*/ 648590 w 648590"/>
                  <a:gd name="connsiteY2" fmla="*/ 323757 h 650789"/>
                  <a:gd name="connsiteX3" fmla="*/ 321558 w 648590"/>
                  <a:gd name="connsiteY3" fmla="*/ 650789 h 650789"/>
                  <a:gd name="connsiteX4" fmla="*/ 1170 w 648590"/>
                  <a:gd name="connsiteY4" fmla="*/ 389665 h 650789"/>
                  <a:gd name="connsiteX5" fmla="*/ 0 w 648590"/>
                  <a:gd name="connsiteY5" fmla="*/ 378058 h 650789"/>
                  <a:gd name="connsiteX6" fmla="*/ 44519 w 648590"/>
                  <a:gd name="connsiteY6" fmla="*/ 378058 h 650789"/>
                  <a:gd name="connsiteX7" fmla="*/ 44785 w 648590"/>
                  <a:gd name="connsiteY7" fmla="*/ 380693 h 650789"/>
                  <a:gd name="connsiteX8" fmla="*/ 321558 w 648590"/>
                  <a:gd name="connsiteY8" fmla="*/ 606270 h 650789"/>
                  <a:gd name="connsiteX9" fmla="*/ 604071 w 648590"/>
                  <a:gd name="connsiteY9" fmla="*/ 323757 h 650789"/>
                  <a:gd name="connsiteX10" fmla="*/ 378494 w 648590"/>
                  <a:gd name="connsiteY10" fmla="*/ 46984 h 650789"/>
                  <a:gd name="connsiteX11" fmla="*/ 354045 w 648590"/>
                  <a:gd name="connsiteY11" fmla="*/ 44519 h 650789"/>
                  <a:gd name="connsiteX12" fmla="*/ 354045 w 648590"/>
                  <a:gd name="connsiteY12"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590" h="650789">
                    <a:moveTo>
                      <a:pt x="354045" y="0"/>
                    </a:moveTo>
                    <a:lnTo>
                      <a:pt x="387466" y="3369"/>
                    </a:lnTo>
                    <a:cubicBezTo>
                      <a:pt x="536490" y="33864"/>
                      <a:pt x="648590" y="165719"/>
                      <a:pt x="648590" y="323757"/>
                    </a:cubicBezTo>
                    <a:cubicBezTo>
                      <a:pt x="648590" y="504372"/>
                      <a:pt x="502173" y="650789"/>
                      <a:pt x="321558" y="650789"/>
                    </a:cubicBezTo>
                    <a:cubicBezTo>
                      <a:pt x="163520" y="650789"/>
                      <a:pt x="31665" y="538689"/>
                      <a:pt x="1170" y="389665"/>
                    </a:cubicBezTo>
                    <a:lnTo>
                      <a:pt x="0" y="378058"/>
                    </a:lnTo>
                    <a:lnTo>
                      <a:pt x="44519" y="378058"/>
                    </a:lnTo>
                    <a:lnTo>
                      <a:pt x="44785" y="380693"/>
                    </a:lnTo>
                    <a:cubicBezTo>
                      <a:pt x="71128" y="509430"/>
                      <a:pt x="185034" y="606270"/>
                      <a:pt x="321558" y="606270"/>
                    </a:cubicBezTo>
                    <a:cubicBezTo>
                      <a:pt x="477586" y="606270"/>
                      <a:pt x="604071" y="479785"/>
                      <a:pt x="604071" y="323757"/>
                    </a:cubicBezTo>
                    <a:cubicBezTo>
                      <a:pt x="604071" y="187233"/>
                      <a:pt x="507231" y="73327"/>
                      <a:pt x="378494" y="46984"/>
                    </a:cubicBezTo>
                    <a:lnTo>
                      <a:pt x="354045" y="44519"/>
                    </a:lnTo>
                    <a:lnTo>
                      <a:pt x="3540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3" name="Organigramme : Connecteur 82">
                <a:extLst>
                  <a:ext uri="{FF2B5EF4-FFF2-40B4-BE49-F238E27FC236}">
                    <a16:creationId xmlns:a16="http://schemas.microsoft.com/office/drawing/2014/main" id="{4C500FB7-B5B6-4E5C-A6FE-77E79EA9C678}"/>
                  </a:ext>
                </a:extLst>
              </p:cNvPr>
              <p:cNvSpPr/>
              <p:nvPr/>
            </p:nvSpPr>
            <p:spPr>
              <a:xfrm>
                <a:off x="1388703" y="2349000"/>
                <a:ext cx="168016" cy="16801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84" name="Groupe 83">
            <a:extLst>
              <a:ext uri="{FF2B5EF4-FFF2-40B4-BE49-F238E27FC236}">
                <a16:creationId xmlns:a16="http://schemas.microsoft.com/office/drawing/2014/main" id="{77291C0F-EEC6-4661-8479-3A9382F12387}"/>
              </a:ext>
            </a:extLst>
          </p:cNvPr>
          <p:cNvGrpSpPr/>
          <p:nvPr/>
        </p:nvGrpSpPr>
        <p:grpSpPr>
          <a:xfrm>
            <a:off x="9914230" y="3770691"/>
            <a:ext cx="2277770" cy="285951"/>
            <a:chOff x="8108828" y="3663618"/>
            <a:chExt cx="2141353" cy="285951"/>
          </a:xfrm>
          <a:solidFill>
            <a:schemeClr val="accent1">
              <a:lumMod val="60000"/>
              <a:lumOff val="40000"/>
            </a:schemeClr>
          </a:solidFill>
        </p:grpSpPr>
        <p:sp>
          <p:nvSpPr>
            <p:cNvPr id="85" name="Organigramme : Connecteur 84">
              <a:extLst>
                <a:ext uri="{FF2B5EF4-FFF2-40B4-BE49-F238E27FC236}">
                  <a16:creationId xmlns:a16="http://schemas.microsoft.com/office/drawing/2014/main" id="{F8A9CDA6-0427-4A2E-83BC-67F1B09F03F8}"/>
                </a:ext>
              </a:extLst>
            </p:cNvPr>
            <p:cNvSpPr/>
            <p:nvPr/>
          </p:nvSpPr>
          <p:spPr>
            <a:xfrm flipV="1">
              <a:off x="8108828" y="3663618"/>
              <a:ext cx="285951" cy="285951"/>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Forme libre : forme 85">
              <a:extLst>
                <a:ext uri="{FF2B5EF4-FFF2-40B4-BE49-F238E27FC236}">
                  <a16:creationId xmlns:a16="http://schemas.microsoft.com/office/drawing/2014/main" id="{3F181ADA-F1F0-4DA9-B91D-BAA90BDAAF1F}"/>
                </a:ext>
              </a:extLst>
            </p:cNvPr>
            <p:cNvSpPr/>
            <p:nvPr/>
          </p:nvSpPr>
          <p:spPr>
            <a:xfrm>
              <a:off x="8356919" y="3780188"/>
              <a:ext cx="1893262" cy="45719"/>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grpSp>
        <p:nvGrpSpPr>
          <p:cNvPr id="87" name="Groupe 86">
            <a:extLst>
              <a:ext uri="{FF2B5EF4-FFF2-40B4-BE49-F238E27FC236}">
                <a16:creationId xmlns:a16="http://schemas.microsoft.com/office/drawing/2014/main" id="{6DC66F45-DDAC-4CFE-8EB7-6C8DCDF9F7FE}"/>
              </a:ext>
            </a:extLst>
          </p:cNvPr>
          <p:cNvGrpSpPr/>
          <p:nvPr/>
        </p:nvGrpSpPr>
        <p:grpSpPr>
          <a:xfrm>
            <a:off x="3694003" y="3645401"/>
            <a:ext cx="2031633" cy="1710000"/>
            <a:chOff x="1099262" y="3503621"/>
            <a:chExt cx="2031633" cy="1710000"/>
          </a:xfrm>
          <a:solidFill>
            <a:srgbClr val="7EB83A"/>
          </a:solidFill>
        </p:grpSpPr>
        <p:sp>
          <p:nvSpPr>
            <p:cNvPr id="88" name="Organigramme : Connecteur 87">
              <a:extLst>
                <a:ext uri="{FF2B5EF4-FFF2-40B4-BE49-F238E27FC236}">
                  <a16:creationId xmlns:a16="http://schemas.microsoft.com/office/drawing/2014/main" id="{00E47FC5-2005-4D7B-982F-863C593C71C5}"/>
                </a:ext>
              </a:extLst>
            </p:cNvPr>
            <p:cNvSpPr/>
            <p:nvPr/>
          </p:nvSpPr>
          <p:spPr>
            <a:xfrm>
              <a:off x="1099262" y="3610968"/>
              <a:ext cx="285951" cy="285951"/>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9" name="Groupe 88">
              <a:extLst>
                <a:ext uri="{FF2B5EF4-FFF2-40B4-BE49-F238E27FC236}">
                  <a16:creationId xmlns:a16="http://schemas.microsoft.com/office/drawing/2014/main" id="{0EB9FA5A-6676-45D0-892D-4CDB72CE6057}"/>
                </a:ext>
              </a:extLst>
            </p:cNvPr>
            <p:cNvGrpSpPr/>
            <p:nvPr/>
          </p:nvGrpSpPr>
          <p:grpSpPr>
            <a:xfrm flipV="1">
              <a:off x="1374360" y="3503621"/>
              <a:ext cx="1756535" cy="1710000"/>
              <a:chOff x="1355" y="2349000"/>
              <a:chExt cx="1756535" cy="1710000"/>
            </a:xfrm>
            <a:grpFill/>
          </p:grpSpPr>
          <p:sp>
            <p:nvSpPr>
              <p:cNvPr id="90" name="Forme libre : forme 89">
                <a:extLst>
                  <a:ext uri="{FF2B5EF4-FFF2-40B4-BE49-F238E27FC236}">
                    <a16:creationId xmlns:a16="http://schemas.microsoft.com/office/drawing/2014/main" id="{38C51DA6-1F1A-4220-80E8-02119B58D309}"/>
                  </a:ext>
                </a:extLst>
              </p:cNvPr>
              <p:cNvSpPr/>
              <p:nvPr/>
            </p:nvSpPr>
            <p:spPr>
              <a:xfrm>
                <a:off x="1449852" y="2466360"/>
                <a:ext cx="45719" cy="992415"/>
              </a:xfrm>
              <a:custGeom>
                <a:avLst/>
                <a:gdLst>
                  <a:gd name="connsiteX0" fmla="*/ 0 w 45719"/>
                  <a:gd name="connsiteY0" fmla="*/ 0 h 992415"/>
                  <a:gd name="connsiteX1" fmla="*/ 45719 w 45719"/>
                  <a:gd name="connsiteY1" fmla="*/ 0 h 992415"/>
                  <a:gd name="connsiteX2" fmla="*/ 45719 w 45719"/>
                  <a:gd name="connsiteY2" fmla="*/ 992415 h 992415"/>
                  <a:gd name="connsiteX3" fmla="*/ 19977 w 45719"/>
                  <a:gd name="connsiteY3" fmla="*/ 989820 h 992415"/>
                  <a:gd name="connsiteX4" fmla="*/ 0 w 45719"/>
                  <a:gd name="connsiteY4" fmla="*/ 991834 h 992415"/>
                  <a:gd name="connsiteX5" fmla="*/ 0 w 45719"/>
                  <a:gd name="connsiteY5" fmla="*/ 0 h 99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992415">
                    <a:moveTo>
                      <a:pt x="0" y="0"/>
                    </a:moveTo>
                    <a:lnTo>
                      <a:pt x="45719" y="0"/>
                    </a:lnTo>
                    <a:lnTo>
                      <a:pt x="45719" y="992415"/>
                    </a:lnTo>
                    <a:lnTo>
                      <a:pt x="19977" y="989820"/>
                    </a:lnTo>
                    <a:lnTo>
                      <a:pt x="0" y="99183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1" name="Forme libre : forme 90">
                <a:extLst>
                  <a:ext uri="{FF2B5EF4-FFF2-40B4-BE49-F238E27FC236}">
                    <a16:creationId xmlns:a16="http://schemas.microsoft.com/office/drawing/2014/main" id="{CB6B68BB-967B-4AB0-BDDC-554F6DB23656}"/>
                  </a:ext>
                </a:extLst>
              </p:cNvPr>
              <p:cNvSpPr/>
              <p:nvPr/>
            </p:nvSpPr>
            <p:spPr>
              <a:xfrm flipV="1">
                <a:off x="1355" y="3776341"/>
                <a:ext cx="1149598" cy="45719"/>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2" name="Forme libre : forme 91">
                <a:extLst>
                  <a:ext uri="{FF2B5EF4-FFF2-40B4-BE49-F238E27FC236}">
                    <a16:creationId xmlns:a16="http://schemas.microsoft.com/office/drawing/2014/main" id="{B4F66F09-7F95-41D3-A159-05E8827BEBF3}"/>
                  </a:ext>
                </a:extLst>
              </p:cNvPr>
              <p:cNvSpPr/>
              <p:nvPr/>
            </p:nvSpPr>
            <p:spPr>
              <a:xfrm>
                <a:off x="1109300" y="3408211"/>
                <a:ext cx="648590" cy="650789"/>
              </a:xfrm>
              <a:custGeom>
                <a:avLst/>
                <a:gdLst>
                  <a:gd name="connsiteX0" fmla="*/ 354045 w 648590"/>
                  <a:gd name="connsiteY0" fmla="*/ 0 h 650789"/>
                  <a:gd name="connsiteX1" fmla="*/ 387466 w 648590"/>
                  <a:gd name="connsiteY1" fmla="*/ 3369 h 650789"/>
                  <a:gd name="connsiteX2" fmla="*/ 648590 w 648590"/>
                  <a:gd name="connsiteY2" fmla="*/ 323757 h 650789"/>
                  <a:gd name="connsiteX3" fmla="*/ 321558 w 648590"/>
                  <a:gd name="connsiteY3" fmla="*/ 650789 h 650789"/>
                  <a:gd name="connsiteX4" fmla="*/ 1170 w 648590"/>
                  <a:gd name="connsiteY4" fmla="*/ 389665 h 650789"/>
                  <a:gd name="connsiteX5" fmla="*/ 0 w 648590"/>
                  <a:gd name="connsiteY5" fmla="*/ 378058 h 650789"/>
                  <a:gd name="connsiteX6" fmla="*/ 44519 w 648590"/>
                  <a:gd name="connsiteY6" fmla="*/ 378058 h 650789"/>
                  <a:gd name="connsiteX7" fmla="*/ 44785 w 648590"/>
                  <a:gd name="connsiteY7" fmla="*/ 380693 h 650789"/>
                  <a:gd name="connsiteX8" fmla="*/ 321558 w 648590"/>
                  <a:gd name="connsiteY8" fmla="*/ 606270 h 650789"/>
                  <a:gd name="connsiteX9" fmla="*/ 604071 w 648590"/>
                  <a:gd name="connsiteY9" fmla="*/ 323757 h 650789"/>
                  <a:gd name="connsiteX10" fmla="*/ 378494 w 648590"/>
                  <a:gd name="connsiteY10" fmla="*/ 46984 h 650789"/>
                  <a:gd name="connsiteX11" fmla="*/ 354045 w 648590"/>
                  <a:gd name="connsiteY11" fmla="*/ 44519 h 650789"/>
                  <a:gd name="connsiteX12" fmla="*/ 354045 w 648590"/>
                  <a:gd name="connsiteY12"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590" h="650789">
                    <a:moveTo>
                      <a:pt x="354045" y="0"/>
                    </a:moveTo>
                    <a:lnTo>
                      <a:pt x="387466" y="3369"/>
                    </a:lnTo>
                    <a:cubicBezTo>
                      <a:pt x="536490" y="33864"/>
                      <a:pt x="648590" y="165719"/>
                      <a:pt x="648590" y="323757"/>
                    </a:cubicBezTo>
                    <a:cubicBezTo>
                      <a:pt x="648590" y="504372"/>
                      <a:pt x="502173" y="650789"/>
                      <a:pt x="321558" y="650789"/>
                    </a:cubicBezTo>
                    <a:cubicBezTo>
                      <a:pt x="163520" y="650789"/>
                      <a:pt x="31665" y="538689"/>
                      <a:pt x="1170" y="389665"/>
                    </a:cubicBezTo>
                    <a:lnTo>
                      <a:pt x="0" y="378058"/>
                    </a:lnTo>
                    <a:lnTo>
                      <a:pt x="44519" y="378058"/>
                    </a:lnTo>
                    <a:lnTo>
                      <a:pt x="44785" y="380693"/>
                    </a:lnTo>
                    <a:cubicBezTo>
                      <a:pt x="71128" y="509430"/>
                      <a:pt x="185034" y="606270"/>
                      <a:pt x="321558" y="606270"/>
                    </a:cubicBezTo>
                    <a:cubicBezTo>
                      <a:pt x="477586" y="606270"/>
                      <a:pt x="604071" y="479785"/>
                      <a:pt x="604071" y="323757"/>
                    </a:cubicBezTo>
                    <a:cubicBezTo>
                      <a:pt x="604071" y="187233"/>
                      <a:pt x="507231" y="73327"/>
                      <a:pt x="378494" y="46984"/>
                    </a:cubicBezTo>
                    <a:lnTo>
                      <a:pt x="354045" y="44519"/>
                    </a:lnTo>
                    <a:lnTo>
                      <a:pt x="3540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3" name="Organigramme : Connecteur 92">
                <a:extLst>
                  <a:ext uri="{FF2B5EF4-FFF2-40B4-BE49-F238E27FC236}">
                    <a16:creationId xmlns:a16="http://schemas.microsoft.com/office/drawing/2014/main" id="{650A4530-2B8E-4AE6-A4A1-0651C6A54F47}"/>
                  </a:ext>
                </a:extLst>
              </p:cNvPr>
              <p:cNvSpPr/>
              <p:nvPr/>
            </p:nvSpPr>
            <p:spPr>
              <a:xfrm>
                <a:off x="1388703" y="2349000"/>
                <a:ext cx="168016" cy="16801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94" name="Groupe 93">
            <a:extLst>
              <a:ext uri="{FF2B5EF4-FFF2-40B4-BE49-F238E27FC236}">
                <a16:creationId xmlns:a16="http://schemas.microsoft.com/office/drawing/2014/main" id="{05EE8038-4380-4BDE-8762-E8730DBD057C}"/>
              </a:ext>
            </a:extLst>
          </p:cNvPr>
          <p:cNvGrpSpPr/>
          <p:nvPr/>
        </p:nvGrpSpPr>
        <p:grpSpPr>
          <a:xfrm>
            <a:off x="6789926" y="3622978"/>
            <a:ext cx="2056044" cy="1739480"/>
            <a:chOff x="1073932" y="3440981"/>
            <a:chExt cx="2056044" cy="1739480"/>
          </a:xfrm>
          <a:solidFill>
            <a:schemeClr val="bg1">
              <a:lumMod val="75000"/>
            </a:schemeClr>
          </a:solidFill>
        </p:grpSpPr>
        <p:sp>
          <p:nvSpPr>
            <p:cNvPr id="95" name="Organigramme : Connecteur 94">
              <a:extLst>
                <a:ext uri="{FF2B5EF4-FFF2-40B4-BE49-F238E27FC236}">
                  <a16:creationId xmlns:a16="http://schemas.microsoft.com/office/drawing/2014/main" id="{AB2DC5B6-E9FD-4E07-87FA-960F0EFF36C0}"/>
                </a:ext>
              </a:extLst>
            </p:cNvPr>
            <p:cNvSpPr/>
            <p:nvPr/>
          </p:nvSpPr>
          <p:spPr>
            <a:xfrm>
              <a:off x="1073932" y="3580816"/>
              <a:ext cx="285951" cy="285951"/>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6" name="Groupe 95">
              <a:extLst>
                <a:ext uri="{FF2B5EF4-FFF2-40B4-BE49-F238E27FC236}">
                  <a16:creationId xmlns:a16="http://schemas.microsoft.com/office/drawing/2014/main" id="{BE312EAD-06B8-4A3A-AED2-E5AAFE3742A6}"/>
                </a:ext>
              </a:extLst>
            </p:cNvPr>
            <p:cNvGrpSpPr/>
            <p:nvPr/>
          </p:nvGrpSpPr>
          <p:grpSpPr>
            <a:xfrm flipV="1">
              <a:off x="1279619" y="3440981"/>
              <a:ext cx="1850357" cy="1739480"/>
              <a:chOff x="-93386" y="2382160"/>
              <a:chExt cx="1850357" cy="1739480"/>
            </a:xfrm>
            <a:grpFill/>
          </p:grpSpPr>
          <p:sp>
            <p:nvSpPr>
              <p:cNvPr id="97" name="Forme libre : forme 96">
                <a:extLst>
                  <a:ext uri="{FF2B5EF4-FFF2-40B4-BE49-F238E27FC236}">
                    <a16:creationId xmlns:a16="http://schemas.microsoft.com/office/drawing/2014/main" id="{7E4E8571-B386-4909-8266-54DA67CB054D}"/>
                  </a:ext>
                </a:extLst>
              </p:cNvPr>
              <p:cNvSpPr/>
              <p:nvPr/>
            </p:nvSpPr>
            <p:spPr>
              <a:xfrm>
                <a:off x="1449852" y="2529000"/>
                <a:ext cx="45719" cy="992415"/>
              </a:xfrm>
              <a:custGeom>
                <a:avLst/>
                <a:gdLst>
                  <a:gd name="connsiteX0" fmla="*/ 0 w 45719"/>
                  <a:gd name="connsiteY0" fmla="*/ 0 h 992415"/>
                  <a:gd name="connsiteX1" fmla="*/ 45719 w 45719"/>
                  <a:gd name="connsiteY1" fmla="*/ 0 h 992415"/>
                  <a:gd name="connsiteX2" fmla="*/ 45719 w 45719"/>
                  <a:gd name="connsiteY2" fmla="*/ 992415 h 992415"/>
                  <a:gd name="connsiteX3" fmla="*/ 19977 w 45719"/>
                  <a:gd name="connsiteY3" fmla="*/ 989820 h 992415"/>
                  <a:gd name="connsiteX4" fmla="*/ 0 w 45719"/>
                  <a:gd name="connsiteY4" fmla="*/ 991834 h 992415"/>
                  <a:gd name="connsiteX5" fmla="*/ 0 w 45719"/>
                  <a:gd name="connsiteY5" fmla="*/ 0 h 99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992415">
                    <a:moveTo>
                      <a:pt x="0" y="0"/>
                    </a:moveTo>
                    <a:lnTo>
                      <a:pt x="45719" y="0"/>
                    </a:lnTo>
                    <a:lnTo>
                      <a:pt x="45719" y="992415"/>
                    </a:lnTo>
                    <a:lnTo>
                      <a:pt x="19977" y="989820"/>
                    </a:lnTo>
                    <a:lnTo>
                      <a:pt x="0" y="99183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8" name="Forme libre : forme 97">
                <a:extLst>
                  <a:ext uri="{FF2B5EF4-FFF2-40B4-BE49-F238E27FC236}">
                    <a16:creationId xmlns:a16="http://schemas.microsoft.com/office/drawing/2014/main" id="{B07E4871-7EDD-4D25-B7DB-B95EC36EE98B}"/>
                  </a:ext>
                </a:extLst>
              </p:cNvPr>
              <p:cNvSpPr/>
              <p:nvPr/>
            </p:nvSpPr>
            <p:spPr>
              <a:xfrm flipV="1">
                <a:off x="-93386" y="3811874"/>
                <a:ext cx="1244338" cy="50402"/>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9" name="Forme libre : forme 98">
                <a:extLst>
                  <a:ext uri="{FF2B5EF4-FFF2-40B4-BE49-F238E27FC236}">
                    <a16:creationId xmlns:a16="http://schemas.microsoft.com/office/drawing/2014/main" id="{CE8BD292-05F4-41DF-B31A-533D7F6E5EDA}"/>
                  </a:ext>
                </a:extLst>
              </p:cNvPr>
              <p:cNvSpPr/>
              <p:nvPr/>
            </p:nvSpPr>
            <p:spPr>
              <a:xfrm>
                <a:off x="1108381" y="3470851"/>
                <a:ext cx="648590" cy="650789"/>
              </a:xfrm>
              <a:custGeom>
                <a:avLst/>
                <a:gdLst>
                  <a:gd name="connsiteX0" fmla="*/ 354045 w 648590"/>
                  <a:gd name="connsiteY0" fmla="*/ 0 h 650789"/>
                  <a:gd name="connsiteX1" fmla="*/ 387466 w 648590"/>
                  <a:gd name="connsiteY1" fmla="*/ 3369 h 650789"/>
                  <a:gd name="connsiteX2" fmla="*/ 648590 w 648590"/>
                  <a:gd name="connsiteY2" fmla="*/ 323757 h 650789"/>
                  <a:gd name="connsiteX3" fmla="*/ 321558 w 648590"/>
                  <a:gd name="connsiteY3" fmla="*/ 650789 h 650789"/>
                  <a:gd name="connsiteX4" fmla="*/ 1170 w 648590"/>
                  <a:gd name="connsiteY4" fmla="*/ 389665 h 650789"/>
                  <a:gd name="connsiteX5" fmla="*/ 0 w 648590"/>
                  <a:gd name="connsiteY5" fmla="*/ 378058 h 650789"/>
                  <a:gd name="connsiteX6" fmla="*/ 44519 w 648590"/>
                  <a:gd name="connsiteY6" fmla="*/ 378058 h 650789"/>
                  <a:gd name="connsiteX7" fmla="*/ 44785 w 648590"/>
                  <a:gd name="connsiteY7" fmla="*/ 380693 h 650789"/>
                  <a:gd name="connsiteX8" fmla="*/ 321558 w 648590"/>
                  <a:gd name="connsiteY8" fmla="*/ 606270 h 650789"/>
                  <a:gd name="connsiteX9" fmla="*/ 604071 w 648590"/>
                  <a:gd name="connsiteY9" fmla="*/ 323757 h 650789"/>
                  <a:gd name="connsiteX10" fmla="*/ 378494 w 648590"/>
                  <a:gd name="connsiteY10" fmla="*/ 46984 h 650789"/>
                  <a:gd name="connsiteX11" fmla="*/ 354045 w 648590"/>
                  <a:gd name="connsiteY11" fmla="*/ 44519 h 650789"/>
                  <a:gd name="connsiteX12" fmla="*/ 354045 w 648590"/>
                  <a:gd name="connsiteY12"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590" h="650789">
                    <a:moveTo>
                      <a:pt x="354045" y="0"/>
                    </a:moveTo>
                    <a:lnTo>
                      <a:pt x="387466" y="3369"/>
                    </a:lnTo>
                    <a:cubicBezTo>
                      <a:pt x="536490" y="33864"/>
                      <a:pt x="648590" y="165719"/>
                      <a:pt x="648590" y="323757"/>
                    </a:cubicBezTo>
                    <a:cubicBezTo>
                      <a:pt x="648590" y="504372"/>
                      <a:pt x="502173" y="650789"/>
                      <a:pt x="321558" y="650789"/>
                    </a:cubicBezTo>
                    <a:cubicBezTo>
                      <a:pt x="163520" y="650789"/>
                      <a:pt x="31665" y="538689"/>
                      <a:pt x="1170" y="389665"/>
                    </a:cubicBezTo>
                    <a:lnTo>
                      <a:pt x="0" y="378058"/>
                    </a:lnTo>
                    <a:lnTo>
                      <a:pt x="44519" y="378058"/>
                    </a:lnTo>
                    <a:lnTo>
                      <a:pt x="44785" y="380693"/>
                    </a:lnTo>
                    <a:cubicBezTo>
                      <a:pt x="71128" y="509430"/>
                      <a:pt x="185034" y="606270"/>
                      <a:pt x="321558" y="606270"/>
                    </a:cubicBezTo>
                    <a:cubicBezTo>
                      <a:pt x="477586" y="606270"/>
                      <a:pt x="604071" y="479785"/>
                      <a:pt x="604071" y="323757"/>
                    </a:cubicBezTo>
                    <a:cubicBezTo>
                      <a:pt x="604071" y="187233"/>
                      <a:pt x="507231" y="73327"/>
                      <a:pt x="378494" y="46984"/>
                    </a:cubicBezTo>
                    <a:lnTo>
                      <a:pt x="354045" y="44519"/>
                    </a:lnTo>
                    <a:lnTo>
                      <a:pt x="3540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00" name="Organigramme : Connecteur 99">
                <a:extLst>
                  <a:ext uri="{FF2B5EF4-FFF2-40B4-BE49-F238E27FC236}">
                    <a16:creationId xmlns:a16="http://schemas.microsoft.com/office/drawing/2014/main" id="{6911A3C2-B317-4F66-BFF6-8C1BA3EB03CD}"/>
                  </a:ext>
                </a:extLst>
              </p:cNvPr>
              <p:cNvSpPr/>
              <p:nvPr/>
            </p:nvSpPr>
            <p:spPr>
              <a:xfrm>
                <a:off x="1388703" y="2382160"/>
                <a:ext cx="168016" cy="16801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01" name="Groupe 100">
            <a:extLst>
              <a:ext uri="{FF2B5EF4-FFF2-40B4-BE49-F238E27FC236}">
                <a16:creationId xmlns:a16="http://schemas.microsoft.com/office/drawing/2014/main" id="{6052B24B-152C-4A48-97C9-797D133EEA42}"/>
              </a:ext>
            </a:extLst>
          </p:cNvPr>
          <p:cNvGrpSpPr/>
          <p:nvPr/>
        </p:nvGrpSpPr>
        <p:grpSpPr>
          <a:xfrm>
            <a:off x="374659" y="1716236"/>
            <a:ext cx="3168535" cy="1990206"/>
            <a:chOff x="-205455" y="5001772"/>
            <a:chExt cx="3168535" cy="1990206"/>
          </a:xfrm>
        </p:grpSpPr>
        <p:sp>
          <p:nvSpPr>
            <p:cNvPr id="102" name="ZoneTexte 101">
              <a:extLst>
                <a:ext uri="{FF2B5EF4-FFF2-40B4-BE49-F238E27FC236}">
                  <a16:creationId xmlns:a16="http://schemas.microsoft.com/office/drawing/2014/main" id="{8E53FD01-7318-4EAA-B861-CED742DE78B5}"/>
                </a:ext>
              </a:extLst>
            </p:cNvPr>
            <p:cNvSpPr txBox="1"/>
            <p:nvPr/>
          </p:nvSpPr>
          <p:spPr>
            <a:xfrm>
              <a:off x="340886" y="5974250"/>
              <a:ext cx="2622194" cy="954107"/>
            </a:xfrm>
            <a:prstGeom prst="rect">
              <a:avLst/>
            </a:prstGeom>
            <a:noFill/>
          </p:spPr>
          <p:txBody>
            <a:bodyPr wrap="square" rtlCol="0">
              <a:spAutoFit/>
            </a:bodyPr>
            <a:lstStyle/>
            <a:p>
              <a:r>
                <a:rPr lang="fr-FR" sz="1400" dirty="0">
                  <a:solidFill>
                    <a:srgbClr val="8C8C8C"/>
                  </a:solidFill>
                  <a:latin typeface="+mj-lt"/>
                </a:rPr>
                <a:t>Nous dénichons pour vous les talents aux compétences validées pour des prestations de services sur-mesure</a:t>
              </a:r>
            </a:p>
          </p:txBody>
        </p:sp>
        <p:pic>
          <p:nvPicPr>
            <p:cNvPr id="103" name="Image 102">
              <a:extLst>
                <a:ext uri="{FF2B5EF4-FFF2-40B4-BE49-F238E27FC236}">
                  <a16:creationId xmlns:a16="http://schemas.microsoft.com/office/drawing/2014/main" id="{DD4A09B0-B0F0-4EA2-A7D5-9B20DE8B2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757" t="28039" r="53079" b="12925"/>
            <a:stretch/>
          </p:blipFill>
          <p:spPr>
            <a:xfrm>
              <a:off x="363800" y="5001772"/>
              <a:ext cx="1699261" cy="1059099"/>
            </a:xfrm>
            <a:prstGeom prst="rect">
              <a:avLst/>
            </a:prstGeom>
          </p:spPr>
        </p:pic>
        <p:sp>
          <p:nvSpPr>
            <p:cNvPr id="104" name="ZoneTexte 103">
              <a:extLst>
                <a:ext uri="{FF2B5EF4-FFF2-40B4-BE49-F238E27FC236}">
                  <a16:creationId xmlns:a16="http://schemas.microsoft.com/office/drawing/2014/main" id="{6CE5C1E4-C8EF-4185-AFAD-04774EDBAC3E}"/>
                </a:ext>
              </a:extLst>
            </p:cNvPr>
            <p:cNvSpPr txBox="1"/>
            <p:nvPr/>
          </p:nvSpPr>
          <p:spPr>
            <a:xfrm>
              <a:off x="-205455" y="5824266"/>
              <a:ext cx="403828" cy="1167712"/>
            </a:xfrm>
            <a:prstGeom prst="rect">
              <a:avLst/>
            </a:prstGeom>
            <a:noFill/>
          </p:spPr>
          <p:txBody>
            <a:bodyPr vert="wordArtVert" wrap="square" rtlCol="0">
              <a:spAutoFit/>
            </a:bodyPr>
            <a:lstStyle/>
            <a:p>
              <a:pPr algn="ctr"/>
              <a:r>
                <a:rPr lang="fr-FR" sz="1200" dirty="0">
                  <a:solidFill>
                    <a:srgbClr val="8C8C8C"/>
                  </a:solidFill>
                  <a:latin typeface="+mj-lt"/>
                </a:rPr>
                <a:t>2008</a:t>
              </a:r>
            </a:p>
          </p:txBody>
        </p:sp>
      </p:grpSp>
      <p:grpSp>
        <p:nvGrpSpPr>
          <p:cNvPr id="105" name="Groupe 104">
            <a:extLst>
              <a:ext uri="{FF2B5EF4-FFF2-40B4-BE49-F238E27FC236}">
                <a16:creationId xmlns:a16="http://schemas.microsoft.com/office/drawing/2014/main" id="{C0E16303-1FF7-41C9-AE39-4CFAA285D704}"/>
              </a:ext>
            </a:extLst>
          </p:cNvPr>
          <p:cNvGrpSpPr/>
          <p:nvPr/>
        </p:nvGrpSpPr>
        <p:grpSpPr>
          <a:xfrm>
            <a:off x="2366657" y="4329000"/>
            <a:ext cx="2739343" cy="2077941"/>
            <a:chOff x="413691" y="1070058"/>
            <a:chExt cx="2739343" cy="2077941"/>
          </a:xfrm>
        </p:grpSpPr>
        <p:sp>
          <p:nvSpPr>
            <p:cNvPr id="106" name="ZoneTexte 105">
              <a:extLst>
                <a:ext uri="{FF2B5EF4-FFF2-40B4-BE49-F238E27FC236}">
                  <a16:creationId xmlns:a16="http://schemas.microsoft.com/office/drawing/2014/main" id="{73A774B3-F9CA-453C-8C86-591568A5B13D}"/>
                </a:ext>
              </a:extLst>
            </p:cNvPr>
            <p:cNvSpPr txBox="1"/>
            <p:nvPr/>
          </p:nvSpPr>
          <p:spPr>
            <a:xfrm>
              <a:off x="413691" y="2240058"/>
              <a:ext cx="2739343" cy="907941"/>
            </a:xfrm>
            <a:prstGeom prst="rect">
              <a:avLst/>
            </a:prstGeom>
            <a:noFill/>
          </p:spPr>
          <p:txBody>
            <a:bodyPr wrap="square" rtlCol="0">
              <a:spAutoFit/>
            </a:bodyPr>
            <a:lstStyle/>
            <a:p>
              <a:r>
                <a:rPr lang="fr-FR" sz="1400" dirty="0">
                  <a:solidFill>
                    <a:srgbClr val="8C8C8C"/>
                  </a:solidFill>
                  <a:latin typeface="+mj-lt"/>
                </a:rPr>
                <a:t>Parce que les postes à haute valeur ajoutée de votre entreprise méritent les meilleurs talents</a:t>
              </a:r>
            </a:p>
            <a:p>
              <a:pPr>
                <a:buClr>
                  <a:schemeClr val="bg1"/>
                </a:buClr>
              </a:pPr>
              <a:endParaRPr lang="fr-FR" sz="1100" dirty="0">
                <a:solidFill>
                  <a:srgbClr val="8C8C8C"/>
                </a:solidFill>
                <a:latin typeface="+mj-lt"/>
                <a:cs typeface="Calibri Light" panose="020F0302020204030204" pitchFamily="34" charset="0"/>
              </a:endParaRPr>
            </a:p>
          </p:txBody>
        </p:sp>
        <p:pic>
          <p:nvPicPr>
            <p:cNvPr id="107" name="Image 106">
              <a:extLst>
                <a:ext uri="{FF2B5EF4-FFF2-40B4-BE49-F238E27FC236}">
                  <a16:creationId xmlns:a16="http://schemas.microsoft.com/office/drawing/2014/main" id="{B7B57805-69F9-4AA1-B584-DEB2CDE5A5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8" t="33555" r="83077" b="12926"/>
            <a:stretch/>
          </p:blipFill>
          <p:spPr>
            <a:xfrm>
              <a:off x="498034" y="1070058"/>
              <a:ext cx="1699260" cy="960120"/>
            </a:xfrm>
            <a:prstGeom prst="rect">
              <a:avLst/>
            </a:prstGeom>
          </p:spPr>
        </p:pic>
      </p:grpSp>
      <p:grpSp>
        <p:nvGrpSpPr>
          <p:cNvPr id="108" name="Groupe 107">
            <a:extLst>
              <a:ext uri="{FF2B5EF4-FFF2-40B4-BE49-F238E27FC236}">
                <a16:creationId xmlns:a16="http://schemas.microsoft.com/office/drawing/2014/main" id="{2A8B6FFE-3C51-42B4-B50B-AFC96153F1E3}"/>
              </a:ext>
            </a:extLst>
          </p:cNvPr>
          <p:cNvGrpSpPr/>
          <p:nvPr/>
        </p:nvGrpSpPr>
        <p:grpSpPr>
          <a:xfrm>
            <a:off x="4064754" y="1674000"/>
            <a:ext cx="2052636" cy="1751609"/>
            <a:chOff x="6428281" y="1612022"/>
            <a:chExt cx="2052636" cy="1751609"/>
          </a:xfrm>
        </p:grpSpPr>
        <p:pic>
          <p:nvPicPr>
            <p:cNvPr id="109" name="Image 108">
              <a:extLst>
                <a:ext uri="{FF2B5EF4-FFF2-40B4-BE49-F238E27FC236}">
                  <a16:creationId xmlns:a16="http://schemas.microsoft.com/office/drawing/2014/main" id="{527225DD-45D8-471F-8C19-A0CF4C510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306" t="25164" r="33386" b="17099"/>
            <a:stretch/>
          </p:blipFill>
          <p:spPr>
            <a:xfrm>
              <a:off x="6524527" y="1612022"/>
              <a:ext cx="1956390" cy="1035789"/>
            </a:xfrm>
            <a:prstGeom prst="rect">
              <a:avLst/>
            </a:prstGeom>
          </p:spPr>
        </p:pic>
        <p:sp>
          <p:nvSpPr>
            <p:cNvPr id="110" name="ZoneTexte 109">
              <a:extLst>
                <a:ext uri="{FF2B5EF4-FFF2-40B4-BE49-F238E27FC236}">
                  <a16:creationId xmlns:a16="http://schemas.microsoft.com/office/drawing/2014/main" id="{194735A0-7674-427C-A401-1CB597D0CB61}"/>
                </a:ext>
              </a:extLst>
            </p:cNvPr>
            <p:cNvSpPr txBox="1"/>
            <p:nvPr/>
          </p:nvSpPr>
          <p:spPr>
            <a:xfrm>
              <a:off x="6428281" y="2624967"/>
              <a:ext cx="1848948" cy="738664"/>
            </a:xfrm>
            <a:prstGeom prst="rect">
              <a:avLst/>
            </a:prstGeom>
            <a:noFill/>
          </p:spPr>
          <p:txBody>
            <a:bodyPr wrap="square" rtlCol="0">
              <a:spAutoFit/>
            </a:bodyPr>
            <a:lstStyle/>
            <a:p>
              <a:r>
                <a:rPr lang="fr-FR" sz="1400" dirty="0">
                  <a:solidFill>
                    <a:srgbClr val="8C8C8C"/>
                  </a:solidFill>
                  <a:latin typeface="+mj-lt"/>
                </a:rPr>
                <a:t>Valorisez vos déchets en créant des emplois solidaires !</a:t>
              </a:r>
              <a:endParaRPr lang="fr-FR" sz="1100" dirty="0">
                <a:solidFill>
                  <a:srgbClr val="8C8C8C"/>
                </a:solidFill>
                <a:latin typeface="+mj-lt"/>
              </a:endParaRPr>
            </a:p>
          </p:txBody>
        </p:sp>
      </p:grpSp>
      <p:grpSp>
        <p:nvGrpSpPr>
          <p:cNvPr id="111" name="Groupe 110">
            <a:extLst>
              <a:ext uri="{FF2B5EF4-FFF2-40B4-BE49-F238E27FC236}">
                <a16:creationId xmlns:a16="http://schemas.microsoft.com/office/drawing/2014/main" id="{F969397F-66F4-4BDD-9C59-EE4839A7B160}"/>
              </a:ext>
            </a:extLst>
          </p:cNvPr>
          <p:cNvGrpSpPr/>
          <p:nvPr/>
        </p:nvGrpSpPr>
        <p:grpSpPr>
          <a:xfrm>
            <a:off x="5601000" y="4339533"/>
            <a:ext cx="2109600" cy="1898131"/>
            <a:chOff x="6586930" y="4333674"/>
            <a:chExt cx="2109600" cy="1898131"/>
          </a:xfrm>
        </p:grpSpPr>
        <p:sp>
          <p:nvSpPr>
            <p:cNvPr id="112" name="ZoneTexte 111">
              <a:extLst>
                <a:ext uri="{FF2B5EF4-FFF2-40B4-BE49-F238E27FC236}">
                  <a16:creationId xmlns:a16="http://schemas.microsoft.com/office/drawing/2014/main" id="{90BEFC9B-A460-4FD5-9209-2E297852EE41}"/>
                </a:ext>
              </a:extLst>
            </p:cNvPr>
            <p:cNvSpPr txBox="1"/>
            <p:nvPr/>
          </p:nvSpPr>
          <p:spPr>
            <a:xfrm>
              <a:off x="6647266" y="5493141"/>
              <a:ext cx="2049264" cy="738664"/>
            </a:xfrm>
            <a:prstGeom prst="rect">
              <a:avLst/>
            </a:prstGeom>
            <a:noFill/>
          </p:spPr>
          <p:txBody>
            <a:bodyPr wrap="square" rtlCol="0">
              <a:spAutoFit/>
            </a:bodyPr>
            <a:lstStyle/>
            <a:p>
              <a:r>
                <a:rPr lang="fr-FR" sz="1400" dirty="0">
                  <a:solidFill>
                    <a:srgbClr val="8C8C8C"/>
                  </a:solidFill>
                  <a:latin typeface="+mj-lt"/>
                </a:rPr>
                <a:t>Faites de vos impressions d’entreprise une vraie démarche responsable</a:t>
              </a:r>
              <a:endParaRPr lang="fr-FR" sz="1000" dirty="0">
                <a:solidFill>
                  <a:srgbClr val="8C8C8C"/>
                </a:solidFill>
                <a:latin typeface="+mj-lt"/>
              </a:endParaRPr>
            </a:p>
          </p:txBody>
        </p:sp>
        <p:pic>
          <p:nvPicPr>
            <p:cNvPr id="113" name="Image 112">
              <a:extLst>
                <a:ext uri="{FF2B5EF4-FFF2-40B4-BE49-F238E27FC236}">
                  <a16:creationId xmlns:a16="http://schemas.microsoft.com/office/drawing/2014/main" id="{98C01190-EF3A-471D-8D84-C2DF5C716E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56" t="23047" r="2046" b="19847"/>
            <a:stretch/>
          </p:blipFill>
          <p:spPr>
            <a:xfrm>
              <a:off x="6586930" y="4333674"/>
              <a:ext cx="1871133" cy="1024467"/>
            </a:xfrm>
            <a:prstGeom prst="rect">
              <a:avLst/>
            </a:prstGeom>
          </p:spPr>
        </p:pic>
      </p:grpSp>
      <p:grpSp>
        <p:nvGrpSpPr>
          <p:cNvPr id="114" name="Groupe 113">
            <a:extLst>
              <a:ext uri="{FF2B5EF4-FFF2-40B4-BE49-F238E27FC236}">
                <a16:creationId xmlns:a16="http://schemas.microsoft.com/office/drawing/2014/main" id="{921A3B9F-4F2D-4217-B1B0-0C892D852C69}"/>
              </a:ext>
            </a:extLst>
          </p:cNvPr>
          <p:cNvGrpSpPr/>
          <p:nvPr/>
        </p:nvGrpSpPr>
        <p:grpSpPr>
          <a:xfrm>
            <a:off x="7131000" y="1359000"/>
            <a:ext cx="2637336" cy="2279426"/>
            <a:chOff x="6233" y="3085497"/>
            <a:chExt cx="2637336" cy="2279426"/>
          </a:xfrm>
        </p:grpSpPr>
        <p:pic>
          <p:nvPicPr>
            <p:cNvPr id="115" name="Image 114">
              <a:extLst>
                <a:ext uri="{FF2B5EF4-FFF2-40B4-BE49-F238E27FC236}">
                  <a16:creationId xmlns:a16="http://schemas.microsoft.com/office/drawing/2014/main" id="{7EC70015-75D9-4126-BFDE-8E4420033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14" t="15113" r="69839" b="12925"/>
            <a:stretch/>
          </p:blipFill>
          <p:spPr>
            <a:xfrm>
              <a:off x="96233" y="3085497"/>
              <a:ext cx="1265274" cy="1290971"/>
            </a:xfrm>
            <a:prstGeom prst="rect">
              <a:avLst/>
            </a:prstGeom>
          </p:spPr>
        </p:pic>
        <p:sp>
          <p:nvSpPr>
            <p:cNvPr id="116" name="ZoneTexte 115">
              <a:extLst>
                <a:ext uri="{FF2B5EF4-FFF2-40B4-BE49-F238E27FC236}">
                  <a16:creationId xmlns:a16="http://schemas.microsoft.com/office/drawing/2014/main" id="{316AF778-1FB6-41E4-88C9-FFE78C7148B4}"/>
                </a:ext>
              </a:extLst>
            </p:cNvPr>
            <p:cNvSpPr txBox="1"/>
            <p:nvPr/>
          </p:nvSpPr>
          <p:spPr>
            <a:xfrm>
              <a:off x="6233" y="4410816"/>
              <a:ext cx="2637336" cy="954107"/>
            </a:xfrm>
            <a:prstGeom prst="rect">
              <a:avLst/>
            </a:prstGeom>
            <a:noFill/>
          </p:spPr>
          <p:txBody>
            <a:bodyPr wrap="square" rtlCol="0">
              <a:spAutoFit/>
            </a:bodyPr>
            <a:lstStyle/>
            <a:p>
              <a:r>
                <a:rPr lang="fr-FR" sz="1400" dirty="0">
                  <a:solidFill>
                    <a:srgbClr val="8C8C8C"/>
                  </a:solidFill>
                  <a:latin typeface="+mj-lt"/>
                </a:rPr>
                <a:t>Une expertise en rénovation d’intérieur et d’extérieur de 2</a:t>
              </a:r>
              <a:r>
                <a:rPr lang="fr-FR" sz="1400" baseline="30000" dirty="0">
                  <a:solidFill>
                    <a:srgbClr val="8C8C8C"/>
                  </a:solidFill>
                  <a:latin typeface="+mj-lt"/>
                </a:rPr>
                <a:t>nd</a:t>
              </a:r>
              <a:r>
                <a:rPr lang="fr-FR" sz="1400" dirty="0">
                  <a:solidFill>
                    <a:srgbClr val="8C8C8C"/>
                  </a:solidFill>
                  <a:latin typeface="+mj-lt"/>
                </a:rPr>
                <a:t> œuvre, en logistique, stockage, désarchivage</a:t>
              </a:r>
              <a:endParaRPr lang="fr-FR" sz="1100" dirty="0">
                <a:solidFill>
                  <a:srgbClr val="8C8C8C"/>
                </a:solidFill>
                <a:latin typeface="+mj-lt"/>
              </a:endParaRPr>
            </a:p>
          </p:txBody>
        </p:sp>
      </p:grpSp>
      <p:grpSp>
        <p:nvGrpSpPr>
          <p:cNvPr id="117" name="Groupe 116">
            <a:extLst>
              <a:ext uri="{FF2B5EF4-FFF2-40B4-BE49-F238E27FC236}">
                <a16:creationId xmlns:a16="http://schemas.microsoft.com/office/drawing/2014/main" id="{FB11C446-DD3F-4033-9B70-4487CF48539A}"/>
              </a:ext>
            </a:extLst>
          </p:cNvPr>
          <p:cNvGrpSpPr/>
          <p:nvPr/>
        </p:nvGrpSpPr>
        <p:grpSpPr>
          <a:xfrm>
            <a:off x="8847936" y="4182579"/>
            <a:ext cx="1717423" cy="2103840"/>
            <a:chOff x="7984101" y="1997516"/>
            <a:chExt cx="1822363" cy="2232391"/>
          </a:xfrm>
        </p:grpSpPr>
        <p:pic>
          <p:nvPicPr>
            <p:cNvPr id="118" name="Image 117">
              <a:extLst>
                <a:ext uri="{FF2B5EF4-FFF2-40B4-BE49-F238E27FC236}">
                  <a16:creationId xmlns:a16="http://schemas.microsoft.com/office/drawing/2014/main" id="{85633A2E-CECC-42FE-8E39-B07EDCA414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627" t="17283" r="20801" b="10411"/>
            <a:stretch/>
          </p:blipFill>
          <p:spPr>
            <a:xfrm>
              <a:off x="8041437" y="1997516"/>
              <a:ext cx="1162972" cy="1313727"/>
            </a:xfrm>
            <a:prstGeom prst="rect">
              <a:avLst/>
            </a:prstGeom>
          </p:spPr>
        </p:pic>
        <p:sp>
          <p:nvSpPr>
            <p:cNvPr id="119" name="ZoneTexte 118">
              <a:extLst>
                <a:ext uri="{FF2B5EF4-FFF2-40B4-BE49-F238E27FC236}">
                  <a16:creationId xmlns:a16="http://schemas.microsoft.com/office/drawing/2014/main" id="{98BC814A-8020-46FE-A91A-2EAFBFA62385}"/>
                </a:ext>
              </a:extLst>
            </p:cNvPr>
            <p:cNvSpPr txBox="1"/>
            <p:nvPr/>
          </p:nvSpPr>
          <p:spPr>
            <a:xfrm>
              <a:off x="7984101" y="3491243"/>
              <a:ext cx="1822363" cy="738664"/>
            </a:xfrm>
            <a:prstGeom prst="rect">
              <a:avLst/>
            </a:prstGeom>
            <a:noFill/>
          </p:spPr>
          <p:txBody>
            <a:bodyPr wrap="square" rtlCol="0">
              <a:spAutoFit/>
            </a:bodyPr>
            <a:lstStyle/>
            <a:p>
              <a:r>
                <a:rPr lang="fr-FR" sz="1400" dirty="0">
                  <a:solidFill>
                    <a:srgbClr val="8C8C8C"/>
                  </a:solidFill>
                  <a:latin typeface="+mj-lt"/>
                </a:rPr>
                <a:t>Faites d’une simple mission d’intérim une mission responsable !</a:t>
              </a:r>
              <a:endParaRPr lang="fr-FR" sz="800" dirty="0">
                <a:solidFill>
                  <a:srgbClr val="8C8C8C"/>
                </a:solidFill>
                <a:latin typeface="+mj-lt"/>
              </a:endParaRPr>
            </a:p>
          </p:txBody>
        </p:sp>
      </p:grpSp>
      <p:cxnSp>
        <p:nvCxnSpPr>
          <p:cNvPr id="120" name="Connecteur droit 119">
            <a:extLst>
              <a:ext uri="{FF2B5EF4-FFF2-40B4-BE49-F238E27FC236}">
                <a16:creationId xmlns:a16="http://schemas.microsoft.com/office/drawing/2014/main" id="{CC5CF221-FEA1-4564-A19F-A12F660778F2}"/>
              </a:ext>
            </a:extLst>
          </p:cNvPr>
          <p:cNvCxnSpPr>
            <a:cxnSpLocks/>
          </p:cNvCxnSpPr>
          <p:nvPr/>
        </p:nvCxnSpPr>
        <p:spPr>
          <a:xfrm>
            <a:off x="966000" y="2586167"/>
            <a:ext cx="1710896" cy="397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7DB0058A-7745-4C9E-9076-77D44072CD45}"/>
              </a:ext>
            </a:extLst>
          </p:cNvPr>
          <p:cNvCxnSpPr>
            <a:cxnSpLocks/>
          </p:cNvCxnSpPr>
          <p:nvPr/>
        </p:nvCxnSpPr>
        <p:spPr>
          <a:xfrm>
            <a:off x="4206052" y="2583019"/>
            <a:ext cx="1710896" cy="3972"/>
          </a:xfrm>
          <a:prstGeom prst="line">
            <a:avLst/>
          </a:prstGeom>
          <a:ln w="38100">
            <a:solidFill>
              <a:srgbClr val="F4854A"/>
            </a:solidFill>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5A8D7050-F1EF-41A9-8E9C-A4BF1E681DF0}"/>
              </a:ext>
            </a:extLst>
          </p:cNvPr>
          <p:cNvCxnSpPr>
            <a:cxnSpLocks/>
          </p:cNvCxnSpPr>
          <p:nvPr/>
        </p:nvCxnSpPr>
        <p:spPr>
          <a:xfrm>
            <a:off x="7266000" y="2589459"/>
            <a:ext cx="1355274"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Connecteur droit 122">
            <a:extLst>
              <a:ext uri="{FF2B5EF4-FFF2-40B4-BE49-F238E27FC236}">
                <a16:creationId xmlns:a16="http://schemas.microsoft.com/office/drawing/2014/main" id="{F1897A3E-D69E-49BC-862A-36F06D563360}"/>
              </a:ext>
            </a:extLst>
          </p:cNvPr>
          <p:cNvCxnSpPr>
            <a:cxnSpLocks/>
          </p:cNvCxnSpPr>
          <p:nvPr/>
        </p:nvCxnSpPr>
        <p:spPr>
          <a:xfrm>
            <a:off x="2555611" y="5315028"/>
            <a:ext cx="1710896" cy="3972"/>
          </a:xfrm>
          <a:prstGeom prst="line">
            <a:avLst/>
          </a:prstGeom>
          <a:ln w="38100">
            <a:solidFill>
              <a:srgbClr val="D14E82"/>
            </a:solidFill>
          </a:ln>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9F41192E-E91A-4127-80C5-0EF038ED7C52}"/>
              </a:ext>
            </a:extLst>
          </p:cNvPr>
          <p:cNvCxnSpPr>
            <a:cxnSpLocks/>
          </p:cNvCxnSpPr>
          <p:nvPr/>
        </p:nvCxnSpPr>
        <p:spPr>
          <a:xfrm>
            <a:off x="5691000" y="5315028"/>
            <a:ext cx="1710896" cy="3972"/>
          </a:xfrm>
          <a:prstGeom prst="line">
            <a:avLst/>
          </a:prstGeom>
          <a:ln w="38100">
            <a:solidFill>
              <a:srgbClr val="7EB83A"/>
            </a:solidFill>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35ED8D41-42D7-49BA-8734-10D61EEEDA84}"/>
              </a:ext>
            </a:extLst>
          </p:cNvPr>
          <p:cNvCxnSpPr>
            <a:cxnSpLocks/>
          </p:cNvCxnSpPr>
          <p:nvPr/>
        </p:nvCxnSpPr>
        <p:spPr>
          <a:xfrm>
            <a:off x="8841000" y="5364000"/>
            <a:ext cx="120905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6" name="Groupe 125">
            <a:extLst>
              <a:ext uri="{FF2B5EF4-FFF2-40B4-BE49-F238E27FC236}">
                <a16:creationId xmlns:a16="http://schemas.microsoft.com/office/drawing/2014/main" id="{47B1F114-D917-4344-ABDF-35960CB85167}"/>
              </a:ext>
            </a:extLst>
          </p:cNvPr>
          <p:cNvGrpSpPr/>
          <p:nvPr/>
        </p:nvGrpSpPr>
        <p:grpSpPr>
          <a:xfrm flipV="1">
            <a:off x="8362261" y="2495984"/>
            <a:ext cx="2012093" cy="1743016"/>
            <a:chOff x="1117883" y="3436198"/>
            <a:chExt cx="2012093" cy="1743016"/>
          </a:xfrm>
          <a:solidFill>
            <a:srgbClr val="FF99CC"/>
          </a:solidFill>
        </p:grpSpPr>
        <p:sp>
          <p:nvSpPr>
            <p:cNvPr id="127" name="Organigramme : Connecteur 126">
              <a:extLst>
                <a:ext uri="{FF2B5EF4-FFF2-40B4-BE49-F238E27FC236}">
                  <a16:creationId xmlns:a16="http://schemas.microsoft.com/office/drawing/2014/main" id="{9B63FC03-BE5E-4BD7-A67E-F1A54EE52FA3}"/>
                </a:ext>
              </a:extLst>
            </p:cNvPr>
            <p:cNvSpPr/>
            <p:nvPr/>
          </p:nvSpPr>
          <p:spPr>
            <a:xfrm>
              <a:off x="1117883" y="3575252"/>
              <a:ext cx="285951" cy="285951"/>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28" name="Groupe 127">
              <a:extLst>
                <a:ext uri="{FF2B5EF4-FFF2-40B4-BE49-F238E27FC236}">
                  <a16:creationId xmlns:a16="http://schemas.microsoft.com/office/drawing/2014/main" id="{D5902F04-0851-40E6-944A-9B3BBFFDD5CB}"/>
                </a:ext>
              </a:extLst>
            </p:cNvPr>
            <p:cNvGrpSpPr/>
            <p:nvPr/>
          </p:nvGrpSpPr>
          <p:grpSpPr>
            <a:xfrm flipV="1">
              <a:off x="1360986" y="3436198"/>
              <a:ext cx="1768990" cy="1743016"/>
              <a:chOff x="-12019" y="2383407"/>
              <a:chExt cx="1768990" cy="1743016"/>
            </a:xfrm>
            <a:grpFill/>
          </p:grpSpPr>
          <p:sp>
            <p:nvSpPr>
              <p:cNvPr id="129" name="Forme libre : forme 128">
                <a:extLst>
                  <a:ext uri="{FF2B5EF4-FFF2-40B4-BE49-F238E27FC236}">
                    <a16:creationId xmlns:a16="http://schemas.microsoft.com/office/drawing/2014/main" id="{143657A9-CA4F-4D37-8BA4-3685D9EF8046}"/>
                  </a:ext>
                </a:extLst>
              </p:cNvPr>
              <p:cNvSpPr/>
              <p:nvPr/>
            </p:nvSpPr>
            <p:spPr>
              <a:xfrm>
                <a:off x="1449852" y="2533783"/>
                <a:ext cx="45719" cy="992415"/>
              </a:xfrm>
              <a:custGeom>
                <a:avLst/>
                <a:gdLst>
                  <a:gd name="connsiteX0" fmla="*/ 0 w 45719"/>
                  <a:gd name="connsiteY0" fmla="*/ 0 h 992415"/>
                  <a:gd name="connsiteX1" fmla="*/ 45719 w 45719"/>
                  <a:gd name="connsiteY1" fmla="*/ 0 h 992415"/>
                  <a:gd name="connsiteX2" fmla="*/ 45719 w 45719"/>
                  <a:gd name="connsiteY2" fmla="*/ 992415 h 992415"/>
                  <a:gd name="connsiteX3" fmla="*/ 19977 w 45719"/>
                  <a:gd name="connsiteY3" fmla="*/ 989820 h 992415"/>
                  <a:gd name="connsiteX4" fmla="*/ 0 w 45719"/>
                  <a:gd name="connsiteY4" fmla="*/ 991834 h 992415"/>
                  <a:gd name="connsiteX5" fmla="*/ 0 w 45719"/>
                  <a:gd name="connsiteY5" fmla="*/ 0 h 99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992415">
                    <a:moveTo>
                      <a:pt x="0" y="0"/>
                    </a:moveTo>
                    <a:lnTo>
                      <a:pt x="45719" y="0"/>
                    </a:lnTo>
                    <a:lnTo>
                      <a:pt x="45719" y="992415"/>
                    </a:lnTo>
                    <a:lnTo>
                      <a:pt x="19977" y="989820"/>
                    </a:lnTo>
                    <a:lnTo>
                      <a:pt x="0" y="99183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30" name="Forme libre : forme 129">
                <a:extLst>
                  <a:ext uri="{FF2B5EF4-FFF2-40B4-BE49-F238E27FC236}">
                    <a16:creationId xmlns:a16="http://schemas.microsoft.com/office/drawing/2014/main" id="{B277632E-AD79-4DB6-B0F8-FF0161E53E2C}"/>
                  </a:ext>
                </a:extLst>
              </p:cNvPr>
              <p:cNvSpPr/>
              <p:nvPr/>
            </p:nvSpPr>
            <p:spPr>
              <a:xfrm>
                <a:off x="-12019" y="3831903"/>
                <a:ext cx="1162972" cy="45719"/>
              </a:xfrm>
              <a:custGeom>
                <a:avLst/>
                <a:gdLst>
                  <a:gd name="connsiteX0" fmla="*/ 0 w 989243"/>
                  <a:gd name="connsiteY0" fmla="*/ 0 h 45719"/>
                  <a:gd name="connsiteX1" fmla="*/ 989242 w 989243"/>
                  <a:gd name="connsiteY1" fmla="*/ 0 h 45719"/>
                  <a:gd name="connsiteX2" fmla="*/ 986938 w 989243"/>
                  <a:gd name="connsiteY2" fmla="*/ 22859 h 45719"/>
                  <a:gd name="connsiteX3" fmla="*/ 989243 w 989243"/>
                  <a:gd name="connsiteY3" fmla="*/ 45719 h 45719"/>
                  <a:gd name="connsiteX4" fmla="*/ 0 w 989243"/>
                  <a:gd name="connsiteY4" fmla="*/ 45719 h 45719"/>
                  <a:gd name="connsiteX5" fmla="*/ 0 w 989243"/>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43" h="45719">
                    <a:moveTo>
                      <a:pt x="0" y="0"/>
                    </a:moveTo>
                    <a:lnTo>
                      <a:pt x="989242" y="0"/>
                    </a:lnTo>
                    <a:lnTo>
                      <a:pt x="986938" y="22859"/>
                    </a:lnTo>
                    <a:lnTo>
                      <a:pt x="989243" y="45719"/>
                    </a:lnTo>
                    <a:lnTo>
                      <a:pt x="0" y="4571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31" name="Forme libre : forme 130">
                <a:extLst>
                  <a:ext uri="{FF2B5EF4-FFF2-40B4-BE49-F238E27FC236}">
                    <a16:creationId xmlns:a16="http://schemas.microsoft.com/office/drawing/2014/main" id="{3D287EA0-F516-42EB-8569-10BF3C56DFF4}"/>
                  </a:ext>
                </a:extLst>
              </p:cNvPr>
              <p:cNvSpPr/>
              <p:nvPr/>
            </p:nvSpPr>
            <p:spPr>
              <a:xfrm>
                <a:off x="1108381" y="3475634"/>
                <a:ext cx="648590" cy="650789"/>
              </a:xfrm>
              <a:custGeom>
                <a:avLst/>
                <a:gdLst>
                  <a:gd name="connsiteX0" fmla="*/ 354045 w 648590"/>
                  <a:gd name="connsiteY0" fmla="*/ 0 h 650789"/>
                  <a:gd name="connsiteX1" fmla="*/ 387466 w 648590"/>
                  <a:gd name="connsiteY1" fmla="*/ 3369 h 650789"/>
                  <a:gd name="connsiteX2" fmla="*/ 648590 w 648590"/>
                  <a:gd name="connsiteY2" fmla="*/ 323757 h 650789"/>
                  <a:gd name="connsiteX3" fmla="*/ 321558 w 648590"/>
                  <a:gd name="connsiteY3" fmla="*/ 650789 h 650789"/>
                  <a:gd name="connsiteX4" fmla="*/ 1170 w 648590"/>
                  <a:gd name="connsiteY4" fmla="*/ 389665 h 650789"/>
                  <a:gd name="connsiteX5" fmla="*/ 0 w 648590"/>
                  <a:gd name="connsiteY5" fmla="*/ 378058 h 650789"/>
                  <a:gd name="connsiteX6" fmla="*/ 44519 w 648590"/>
                  <a:gd name="connsiteY6" fmla="*/ 378058 h 650789"/>
                  <a:gd name="connsiteX7" fmla="*/ 44785 w 648590"/>
                  <a:gd name="connsiteY7" fmla="*/ 380693 h 650789"/>
                  <a:gd name="connsiteX8" fmla="*/ 321558 w 648590"/>
                  <a:gd name="connsiteY8" fmla="*/ 606270 h 650789"/>
                  <a:gd name="connsiteX9" fmla="*/ 604071 w 648590"/>
                  <a:gd name="connsiteY9" fmla="*/ 323757 h 650789"/>
                  <a:gd name="connsiteX10" fmla="*/ 378494 w 648590"/>
                  <a:gd name="connsiteY10" fmla="*/ 46984 h 650789"/>
                  <a:gd name="connsiteX11" fmla="*/ 354045 w 648590"/>
                  <a:gd name="connsiteY11" fmla="*/ 44519 h 650789"/>
                  <a:gd name="connsiteX12" fmla="*/ 354045 w 648590"/>
                  <a:gd name="connsiteY12"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590" h="650789">
                    <a:moveTo>
                      <a:pt x="354045" y="0"/>
                    </a:moveTo>
                    <a:lnTo>
                      <a:pt x="387466" y="3369"/>
                    </a:lnTo>
                    <a:cubicBezTo>
                      <a:pt x="536490" y="33864"/>
                      <a:pt x="648590" y="165719"/>
                      <a:pt x="648590" y="323757"/>
                    </a:cubicBezTo>
                    <a:cubicBezTo>
                      <a:pt x="648590" y="504372"/>
                      <a:pt x="502173" y="650789"/>
                      <a:pt x="321558" y="650789"/>
                    </a:cubicBezTo>
                    <a:cubicBezTo>
                      <a:pt x="163520" y="650789"/>
                      <a:pt x="31665" y="538689"/>
                      <a:pt x="1170" y="389665"/>
                    </a:cubicBezTo>
                    <a:lnTo>
                      <a:pt x="0" y="378058"/>
                    </a:lnTo>
                    <a:lnTo>
                      <a:pt x="44519" y="378058"/>
                    </a:lnTo>
                    <a:lnTo>
                      <a:pt x="44785" y="380693"/>
                    </a:lnTo>
                    <a:cubicBezTo>
                      <a:pt x="71128" y="509430"/>
                      <a:pt x="185034" y="606270"/>
                      <a:pt x="321558" y="606270"/>
                    </a:cubicBezTo>
                    <a:cubicBezTo>
                      <a:pt x="477586" y="606270"/>
                      <a:pt x="604071" y="479785"/>
                      <a:pt x="604071" y="323757"/>
                    </a:cubicBezTo>
                    <a:cubicBezTo>
                      <a:pt x="604071" y="187233"/>
                      <a:pt x="507231" y="73327"/>
                      <a:pt x="378494" y="46984"/>
                    </a:cubicBezTo>
                    <a:lnTo>
                      <a:pt x="354045" y="44519"/>
                    </a:lnTo>
                    <a:lnTo>
                      <a:pt x="3540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32" name="Organigramme : Connecteur 131">
                <a:extLst>
                  <a:ext uri="{FF2B5EF4-FFF2-40B4-BE49-F238E27FC236}">
                    <a16:creationId xmlns:a16="http://schemas.microsoft.com/office/drawing/2014/main" id="{702A5445-EA4D-4BF8-BD53-B8D0B2FFDB7C}"/>
                  </a:ext>
                </a:extLst>
              </p:cNvPr>
              <p:cNvSpPr/>
              <p:nvPr/>
            </p:nvSpPr>
            <p:spPr>
              <a:xfrm>
                <a:off x="1388703" y="2383407"/>
                <a:ext cx="168016" cy="16801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33" name="ZoneTexte 132">
            <a:extLst>
              <a:ext uri="{FF2B5EF4-FFF2-40B4-BE49-F238E27FC236}">
                <a16:creationId xmlns:a16="http://schemas.microsoft.com/office/drawing/2014/main" id="{4FAB8DBC-2576-4B00-AD1C-1B575DF10F52}"/>
              </a:ext>
            </a:extLst>
          </p:cNvPr>
          <p:cNvSpPr txBox="1"/>
          <p:nvPr/>
        </p:nvSpPr>
        <p:spPr>
          <a:xfrm>
            <a:off x="10235797" y="2715320"/>
            <a:ext cx="1700046" cy="738664"/>
          </a:xfrm>
          <a:prstGeom prst="rect">
            <a:avLst/>
          </a:prstGeom>
          <a:noFill/>
        </p:spPr>
        <p:txBody>
          <a:bodyPr wrap="square" rtlCol="0">
            <a:spAutoFit/>
          </a:bodyPr>
          <a:lstStyle/>
          <a:p>
            <a:r>
              <a:rPr lang="fr-FR" sz="1400" dirty="0">
                <a:solidFill>
                  <a:srgbClr val="8C8C8C"/>
                </a:solidFill>
                <a:latin typeface="+mj-lt"/>
              </a:rPr>
              <a:t>Élargir l’inclusivité aux personnes éloignées de l’emploi</a:t>
            </a:r>
          </a:p>
        </p:txBody>
      </p:sp>
      <p:sp>
        <p:nvSpPr>
          <p:cNvPr id="135" name="ZoneTexte 134">
            <a:extLst>
              <a:ext uri="{FF2B5EF4-FFF2-40B4-BE49-F238E27FC236}">
                <a16:creationId xmlns:a16="http://schemas.microsoft.com/office/drawing/2014/main" id="{EC818369-5D43-43C9-88C4-65513B0C6398}"/>
              </a:ext>
            </a:extLst>
          </p:cNvPr>
          <p:cNvSpPr txBox="1"/>
          <p:nvPr/>
        </p:nvSpPr>
        <p:spPr>
          <a:xfrm>
            <a:off x="1929986" y="4174951"/>
            <a:ext cx="403828" cy="1167712"/>
          </a:xfrm>
          <a:prstGeom prst="rect">
            <a:avLst/>
          </a:prstGeom>
          <a:noFill/>
        </p:spPr>
        <p:txBody>
          <a:bodyPr vert="wordArtVert" wrap="square" rtlCol="0">
            <a:spAutoFit/>
          </a:bodyPr>
          <a:lstStyle/>
          <a:p>
            <a:pPr algn="ctr"/>
            <a:r>
              <a:rPr lang="fr-FR" sz="1200" dirty="0">
                <a:solidFill>
                  <a:srgbClr val="8C8C8C"/>
                </a:solidFill>
                <a:latin typeface="+mj-lt"/>
              </a:rPr>
              <a:t>2011</a:t>
            </a:r>
          </a:p>
        </p:txBody>
      </p:sp>
      <p:sp>
        <p:nvSpPr>
          <p:cNvPr id="136" name="ZoneTexte 135">
            <a:extLst>
              <a:ext uri="{FF2B5EF4-FFF2-40B4-BE49-F238E27FC236}">
                <a16:creationId xmlns:a16="http://schemas.microsoft.com/office/drawing/2014/main" id="{0B3640FB-550C-4136-AD9A-3DEC3EA51BA0}"/>
              </a:ext>
            </a:extLst>
          </p:cNvPr>
          <p:cNvSpPr txBox="1"/>
          <p:nvPr/>
        </p:nvSpPr>
        <p:spPr>
          <a:xfrm>
            <a:off x="3524227" y="2519479"/>
            <a:ext cx="403828" cy="1167712"/>
          </a:xfrm>
          <a:prstGeom prst="rect">
            <a:avLst/>
          </a:prstGeom>
          <a:noFill/>
        </p:spPr>
        <p:txBody>
          <a:bodyPr vert="wordArtVert" wrap="square" rtlCol="0">
            <a:spAutoFit/>
          </a:bodyPr>
          <a:lstStyle/>
          <a:p>
            <a:pPr algn="ctr"/>
            <a:r>
              <a:rPr lang="fr-FR" sz="1200" dirty="0">
                <a:solidFill>
                  <a:srgbClr val="8C8C8C"/>
                </a:solidFill>
                <a:latin typeface="+mj-lt"/>
              </a:rPr>
              <a:t>2016</a:t>
            </a:r>
          </a:p>
        </p:txBody>
      </p:sp>
      <p:sp>
        <p:nvSpPr>
          <p:cNvPr id="137" name="ZoneTexte 136">
            <a:extLst>
              <a:ext uri="{FF2B5EF4-FFF2-40B4-BE49-F238E27FC236}">
                <a16:creationId xmlns:a16="http://schemas.microsoft.com/office/drawing/2014/main" id="{3C3C3577-CD9C-4C06-8F12-7D416A089B94}"/>
              </a:ext>
            </a:extLst>
          </p:cNvPr>
          <p:cNvSpPr txBox="1"/>
          <p:nvPr/>
        </p:nvSpPr>
        <p:spPr>
          <a:xfrm>
            <a:off x="5084944" y="4140895"/>
            <a:ext cx="403828" cy="1167712"/>
          </a:xfrm>
          <a:prstGeom prst="rect">
            <a:avLst/>
          </a:prstGeom>
          <a:noFill/>
        </p:spPr>
        <p:txBody>
          <a:bodyPr vert="wordArtVert" wrap="square" rtlCol="0">
            <a:spAutoFit/>
          </a:bodyPr>
          <a:lstStyle/>
          <a:p>
            <a:pPr algn="ctr"/>
            <a:r>
              <a:rPr lang="fr-FR" sz="1200" dirty="0">
                <a:solidFill>
                  <a:srgbClr val="8C8C8C"/>
                </a:solidFill>
                <a:latin typeface="+mj-lt"/>
              </a:rPr>
              <a:t>2018</a:t>
            </a:r>
          </a:p>
        </p:txBody>
      </p:sp>
      <p:sp>
        <p:nvSpPr>
          <p:cNvPr id="138" name="ZoneTexte 137">
            <a:extLst>
              <a:ext uri="{FF2B5EF4-FFF2-40B4-BE49-F238E27FC236}">
                <a16:creationId xmlns:a16="http://schemas.microsoft.com/office/drawing/2014/main" id="{DB6AF6CF-D6DE-4540-A3CE-13F29DA10B36}"/>
              </a:ext>
            </a:extLst>
          </p:cNvPr>
          <p:cNvSpPr txBox="1"/>
          <p:nvPr/>
        </p:nvSpPr>
        <p:spPr>
          <a:xfrm>
            <a:off x="6628304" y="2529138"/>
            <a:ext cx="403828" cy="1167712"/>
          </a:xfrm>
          <a:prstGeom prst="rect">
            <a:avLst/>
          </a:prstGeom>
          <a:noFill/>
        </p:spPr>
        <p:txBody>
          <a:bodyPr vert="wordArtVert" wrap="square" rtlCol="0">
            <a:spAutoFit/>
          </a:bodyPr>
          <a:lstStyle/>
          <a:p>
            <a:pPr algn="ctr"/>
            <a:r>
              <a:rPr lang="fr-FR" sz="1200" dirty="0">
                <a:solidFill>
                  <a:srgbClr val="8C8C8C"/>
                </a:solidFill>
                <a:latin typeface="+mj-lt"/>
              </a:rPr>
              <a:t>2019</a:t>
            </a:r>
          </a:p>
        </p:txBody>
      </p:sp>
      <p:sp>
        <p:nvSpPr>
          <p:cNvPr id="139" name="ZoneTexte 138">
            <a:extLst>
              <a:ext uri="{FF2B5EF4-FFF2-40B4-BE49-F238E27FC236}">
                <a16:creationId xmlns:a16="http://schemas.microsoft.com/office/drawing/2014/main" id="{4BD9ADFB-0957-4364-AC9A-3DD4653144DB}"/>
              </a:ext>
            </a:extLst>
          </p:cNvPr>
          <p:cNvSpPr txBox="1"/>
          <p:nvPr/>
        </p:nvSpPr>
        <p:spPr>
          <a:xfrm>
            <a:off x="8219025" y="4147346"/>
            <a:ext cx="403828" cy="1167712"/>
          </a:xfrm>
          <a:prstGeom prst="rect">
            <a:avLst/>
          </a:prstGeom>
          <a:noFill/>
        </p:spPr>
        <p:txBody>
          <a:bodyPr vert="wordArtVert" wrap="square" rtlCol="0">
            <a:spAutoFit/>
          </a:bodyPr>
          <a:lstStyle/>
          <a:p>
            <a:pPr algn="ctr"/>
            <a:r>
              <a:rPr lang="fr-FR" sz="1200" dirty="0">
                <a:solidFill>
                  <a:srgbClr val="8C8C8C"/>
                </a:solidFill>
                <a:latin typeface="+mj-lt"/>
              </a:rPr>
              <a:t>2020</a:t>
            </a:r>
          </a:p>
        </p:txBody>
      </p:sp>
      <p:sp>
        <p:nvSpPr>
          <p:cNvPr id="140" name="ZoneTexte 139">
            <a:extLst>
              <a:ext uri="{FF2B5EF4-FFF2-40B4-BE49-F238E27FC236}">
                <a16:creationId xmlns:a16="http://schemas.microsoft.com/office/drawing/2014/main" id="{5CAAED45-9205-44C1-9E35-CFC9C15D7BF0}"/>
              </a:ext>
            </a:extLst>
          </p:cNvPr>
          <p:cNvSpPr txBox="1"/>
          <p:nvPr/>
        </p:nvSpPr>
        <p:spPr>
          <a:xfrm>
            <a:off x="9764094" y="2511739"/>
            <a:ext cx="403828" cy="1167712"/>
          </a:xfrm>
          <a:prstGeom prst="rect">
            <a:avLst/>
          </a:prstGeom>
          <a:noFill/>
        </p:spPr>
        <p:txBody>
          <a:bodyPr vert="wordArtVert" wrap="square" rtlCol="0">
            <a:spAutoFit/>
          </a:bodyPr>
          <a:lstStyle/>
          <a:p>
            <a:pPr algn="ctr"/>
            <a:r>
              <a:rPr lang="fr-FR" sz="1200" dirty="0">
                <a:solidFill>
                  <a:srgbClr val="8C8C8C"/>
                </a:solidFill>
                <a:latin typeface="+mj-lt"/>
              </a:rPr>
              <a:t>2021</a:t>
            </a:r>
          </a:p>
        </p:txBody>
      </p:sp>
      <p:cxnSp>
        <p:nvCxnSpPr>
          <p:cNvPr id="141" name="Connecteur droit 140">
            <a:extLst>
              <a:ext uri="{FF2B5EF4-FFF2-40B4-BE49-F238E27FC236}">
                <a16:creationId xmlns:a16="http://schemas.microsoft.com/office/drawing/2014/main" id="{4BE9EFBD-34E8-4144-81D0-50B0640C6DCF}"/>
              </a:ext>
            </a:extLst>
          </p:cNvPr>
          <p:cNvCxnSpPr>
            <a:cxnSpLocks/>
          </p:cNvCxnSpPr>
          <p:nvPr/>
        </p:nvCxnSpPr>
        <p:spPr>
          <a:xfrm>
            <a:off x="10359708" y="2597076"/>
            <a:ext cx="1355274" cy="0"/>
          </a:xfrm>
          <a:prstGeom prst="line">
            <a:avLst/>
          </a:prstGeom>
          <a:ln w="38100">
            <a:solidFill>
              <a:srgbClr val="FF99CC"/>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EE2A42C8-CD00-432B-A59A-65C562965C47}"/>
              </a:ext>
            </a:extLst>
          </p:cNvPr>
          <p:cNvSpPr>
            <a:spLocks noGrp="1"/>
          </p:cNvSpPr>
          <p:nvPr>
            <p:ph type="sldNum" sz="quarter" idx="12"/>
          </p:nvPr>
        </p:nvSpPr>
        <p:spPr/>
        <p:txBody>
          <a:bodyPr/>
          <a:lstStyle/>
          <a:p>
            <a:fld id="{164736BC-F3C8-4DC4-B1B3-BD782B88A599}" type="slidenum">
              <a:rPr lang="fr-FR" smtClean="0"/>
              <a:t>23</a:t>
            </a:fld>
            <a:endParaRPr lang="fr-FR" dirty="0"/>
          </a:p>
        </p:txBody>
      </p:sp>
      <p:sp>
        <p:nvSpPr>
          <p:cNvPr id="2" name="ZoneTexte 1">
            <a:extLst>
              <a:ext uri="{FF2B5EF4-FFF2-40B4-BE49-F238E27FC236}">
                <a16:creationId xmlns:a16="http://schemas.microsoft.com/office/drawing/2014/main" id="{921AE075-217F-4E0B-BBBA-4AF9A8785C5F}"/>
              </a:ext>
            </a:extLst>
          </p:cNvPr>
          <p:cNvSpPr txBox="1"/>
          <p:nvPr/>
        </p:nvSpPr>
        <p:spPr>
          <a:xfrm>
            <a:off x="390404" y="6232971"/>
            <a:ext cx="3173231" cy="369332"/>
          </a:xfrm>
          <a:prstGeom prst="rect">
            <a:avLst/>
          </a:prstGeom>
          <a:noFill/>
        </p:spPr>
        <p:txBody>
          <a:bodyPr wrap="square" rtlCol="0">
            <a:spAutoFit/>
          </a:bodyPr>
          <a:lstStyle/>
          <a:p>
            <a:r>
              <a:rPr lang="fr-FR" b="1" dirty="0">
                <a:solidFill>
                  <a:srgbClr val="D14E82"/>
                </a:solidFill>
                <a:hlinkClick r:id="rId5">
                  <a:extLst>
                    <a:ext uri="{A12FA001-AC4F-418D-AE19-62706E023703}">
                      <ahyp:hlinkClr xmlns:ahyp="http://schemas.microsoft.com/office/drawing/2018/hyperlinkcolor" val="tx"/>
                    </a:ext>
                  </a:extLst>
                </a:hlinkClick>
              </a:rPr>
              <a:t>www.lcmhgroupe.fr</a:t>
            </a:r>
            <a:r>
              <a:rPr lang="fr-FR" b="1" dirty="0">
                <a:solidFill>
                  <a:srgbClr val="D14E82"/>
                </a:solidFill>
              </a:rPr>
              <a:t> </a:t>
            </a:r>
          </a:p>
        </p:txBody>
      </p:sp>
      <p:pic>
        <p:nvPicPr>
          <p:cNvPr id="7" name="Image 6">
            <a:extLst>
              <a:ext uri="{FF2B5EF4-FFF2-40B4-BE49-F238E27FC236}">
                <a16:creationId xmlns:a16="http://schemas.microsoft.com/office/drawing/2014/main" id="{A97DDE22-0C99-4CD5-9992-25DE0FA726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5707" y="1436953"/>
            <a:ext cx="1101777" cy="1101777"/>
          </a:xfrm>
          <a:prstGeom prst="rect">
            <a:avLst/>
          </a:prstGeom>
        </p:spPr>
      </p:pic>
    </p:spTree>
    <p:extLst>
      <p:ext uri="{BB962C8B-B14F-4D97-AF65-F5344CB8AC3E}">
        <p14:creationId xmlns:p14="http://schemas.microsoft.com/office/powerpoint/2010/main" val="93655955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6C34EF8E-DCBA-4EF2-9D73-3111A0573B30}"/>
              </a:ext>
            </a:extLst>
          </p:cNvPr>
          <p:cNvPicPr>
            <a:picLocks noChangeAspect="1"/>
          </p:cNvPicPr>
          <p:nvPr/>
        </p:nvPicPr>
        <p:blipFill rotWithShape="1">
          <a:blip r:embed="rId3">
            <a:extLst>
              <a:ext uri="{28A0092B-C50C-407E-A947-70E740481C1C}">
                <a14:useLocalDpi xmlns:a14="http://schemas.microsoft.com/office/drawing/2010/main" val="0"/>
              </a:ext>
            </a:extLst>
          </a:blip>
          <a:srcRect t="15133" r="10738" b="28440"/>
          <a:stretch/>
        </p:blipFill>
        <p:spPr>
          <a:xfrm>
            <a:off x="-19510" y="72140"/>
            <a:ext cx="12192000" cy="1601860"/>
          </a:xfrm>
          <a:prstGeom prst="rect">
            <a:avLst/>
          </a:prstGeom>
        </p:spPr>
      </p:pic>
      <p:sp>
        <p:nvSpPr>
          <p:cNvPr id="34" name="タイトル 1">
            <a:extLst>
              <a:ext uri="{FF2B5EF4-FFF2-40B4-BE49-F238E27FC236}">
                <a16:creationId xmlns:a16="http://schemas.microsoft.com/office/drawing/2014/main" id="{51888925-EFB5-4193-B0A3-346B23ED11FF}"/>
              </a:ext>
            </a:extLst>
          </p:cNvPr>
          <p:cNvSpPr txBox="1">
            <a:spLocks/>
          </p:cNvSpPr>
          <p:nvPr/>
        </p:nvSpPr>
        <p:spPr>
          <a:xfrm>
            <a:off x="267561" y="51272"/>
            <a:ext cx="8282524" cy="6691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NOTRE GROUPE EN CHIFFRES</a:t>
            </a:r>
            <a:endParaRPr lang="ja-JP" altLang="en-US" sz="3600" b="1" dirty="0">
              <a:solidFill>
                <a:schemeClr val="bg1"/>
              </a:solidFill>
              <a:cs typeface="Arial" panose="020B0604020202020204" pitchFamily="34" charset="0"/>
            </a:endParaRPr>
          </a:p>
        </p:txBody>
      </p:sp>
      <p:pic>
        <p:nvPicPr>
          <p:cNvPr id="30" name="Graphique 6" descr="Groupe de personnes">
            <a:extLst>
              <a:ext uri="{FF2B5EF4-FFF2-40B4-BE49-F238E27FC236}">
                <a16:creationId xmlns:a16="http://schemas.microsoft.com/office/drawing/2014/main" id="{49C88A87-7D3A-442D-8938-F97ACC52512A}"/>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967" y="1674000"/>
            <a:ext cx="914400" cy="914400"/>
          </a:xfrm>
          <a:prstGeom prst="rect">
            <a:avLst/>
          </a:prstGeom>
        </p:spPr>
      </p:pic>
      <p:sp>
        <p:nvSpPr>
          <p:cNvPr id="4" name="ZoneTexte 3">
            <a:extLst>
              <a:ext uri="{FF2B5EF4-FFF2-40B4-BE49-F238E27FC236}">
                <a16:creationId xmlns:a16="http://schemas.microsoft.com/office/drawing/2014/main" id="{A868B537-E3B6-48BB-99CE-512F68879433}"/>
              </a:ext>
            </a:extLst>
          </p:cNvPr>
          <p:cNvSpPr txBox="1"/>
          <p:nvPr/>
        </p:nvSpPr>
        <p:spPr>
          <a:xfrm>
            <a:off x="1326000" y="1875058"/>
            <a:ext cx="3555000" cy="461665"/>
          </a:xfrm>
          <a:prstGeom prst="rect">
            <a:avLst/>
          </a:prstGeom>
          <a:noFill/>
        </p:spPr>
        <p:txBody>
          <a:bodyPr wrap="square" rtlCol="0">
            <a:spAutoFit/>
          </a:bodyPr>
          <a:lstStyle/>
          <a:p>
            <a:r>
              <a:rPr lang="fr-FR" sz="2400" dirty="0">
                <a:solidFill>
                  <a:srgbClr val="8C8C8C"/>
                </a:solidFill>
              </a:rPr>
              <a:t>253 collaborateurs en 2021</a:t>
            </a:r>
          </a:p>
        </p:txBody>
      </p:sp>
      <p:pic>
        <p:nvPicPr>
          <p:cNvPr id="33" name="Graphique 6" descr="Mille">
            <a:extLst>
              <a:ext uri="{FF2B5EF4-FFF2-40B4-BE49-F238E27FC236}">
                <a16:creationId xmlns:a16="http://schemas.microsoft.com/office/drawing/2014/main" id="{19B7DB84-F696-45B9-8B53-E81285D6AFEA}"/>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11001" y="5272632"/>
            <a:ext cx="914400" cy="914400"/>
          </a:xfrm>
          <a:prstGeom prst="rect">
            <a:avLst/>
          </a:prstGeom>
        </p:spPr>
      </p:pic>
      <p:sp>
        <p:nvSpPr>
          <p:cNvPr id="35" name="ZoneTexte 34">
            <a:extLst>
              <a:ext uri="{FF2B5EF4-FFF2-40B4-BE49-F238E27FC236}">
                <a16:creationId xmlns:a16="http://schemas.microsoft.com/office/drawing/2014/main" id="{CFCFD081-0275-4DAB-A66C-3477DB44BCBD}"/>
              </a:ext>
            </a:extLst>
          </p:cNvPr>
          <p:cNvSpPr txBox="1"/>
          <p:nvPr/>
        </p:nvSpPr>
        <p:spPr>
          <a:xfrm>
            <a:off x="6681000" y="5499000"/>
            <a:ext cx="4005000" cy="461665"/>
          </a:xfrm>
          <a:prstGeom prst="rect">
            <a:avLst/>
          </a:prstGeom>
          <a:noFill/>
        </p:spPr>
        <p:txBody>
          <a:bodyPr wrap="square" rtlCol="0">
            <a:spAutoFit/>
          </a:bodyPr>
          <a:lstStyle/>
          <a:p>
            <a:r>
              <a:rPr lang="fr-FR" sz="2400" dirty="0">
                <a:solidFill>
                  <a:srgbClr val="8C8C8C"/>
                </a:solidFill>
              </a:rPr>
              <a:t>70% de clients du CAC40</a:t>
            </a:r>
          </a:p>
        </p:txBody>
      </p:sp>
      <p:pic>
        <p:nvPicPr>
          <p:cNvPr id="36" name="Graphique 6" descr="Marketing">
            <a:extLst>
              <a:ext uri="{FF2B5EF4-FFF2-40B4-BE49-F238E27FC236}">
                <a16:creationId xmlns:a16="http://schemas.microsoft.com/office/drawing/2014/main" id="{EAEECDE1-D67A-4578-8096-551215BC81B2}"/>
              </a:ext>
            </a:extLst>
          </p:cNvPr>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21000" y="2993540"/>
            <a:ext cx="914400" cy="914400"/>
          </a:xfrm>
          <a:prstGeom prst="rect">
            <a:avLst/>
          </a:prstGeom>
        </p:spPr>
      </p:pic>
      <p:sp>
        <p:nvSpPr>
          <p:cNvPr id="37" name="ZoneTexte 36">
            <a:extLst>
              <a:ext uri="{FF2B5EF4-FFF2-40B4-BE49-F238E27FC236}">
                <a16:creationId xmlns:a16="http://schemas.microsoft.com/office/drawing/2014/main" id="{75C8C48F-B528-4B6A-9C61-339F44931B49}"/>
              </a:ext>
            </a:extLst>
          </p:cNvPr>
          <p:cNvSpPr txBox="1"/>
          <p:nvPr/>
        </p:nvSpPr>
        <p:spPr>
          <a:xfrm>
            <a:off x="2908201" y="3219907"/>
            <a:ext cx="5205600" cy="461665"/>
          </a:xfrm>
          <a:prstGeom prst="rect">
            <a:avLst/>
          </a:prstGeom>
          <a:noFill/>
        </p:spPr>
        <p:txBody>
          <a:bodyPr wrap="square" rtlCol="0">
            <a:spAutoFit/>
          </a:bodyPr>
          <a:lstStyle/>
          <a:p>
            <a:r>
              <a:rPr lang="fr-FR" sz="2400" dirty="0">
                <a:solidFill>
                  <a:srgbClr val="8C8C8C"/>
                </a:solidFill>
              </a:rPr>
              <a:t>99% de nos clients nous recommandent</a:t>
            </a:r>
          </a:p>
        </p:txBody>
      </p:sp>
      <p:pic>
        <p:nvPicPr>
          <p:cNvPr id="38" name="Graphique 6" descr="Tendance à la hausse">
            <a:extLst>
              <a:ext uri="{FF2B5EF4-FFF2-40B4-BE49-F238E27FC236}">
                <a16:creationId xmlns:a16="http://schemas.microsoft.com/office/drawing/2014/main" id="{8C601D14-85F2-4F7C-B0AB-CEA2FD4B8323}"/>
              </a:ext>
            </a:extLst>
          </p:cNvPr>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03500" y="4123682"/>
            <a:ext cx="914400" cy="914400"/>
          </a:xfrm>
          <a:prstGeom prst="rect">
            <a:avLst/>
          </a:prstGeom>
        </p:spPr>
      </p:pic>
      <p:sp>
        <p:nvSpPr>
          <p:cNvPr id="39" name="ZoneTexte 38">
            <a:extLst>
              <a:ext uri="{FF2B5EF4-FFF2-40B4-BE49-F238E27FC236}">
                <a16:creationId xmlns:a16="http://schemas.microsoft.com/office/drawing/2014/main" id="{454670CC-E953-4ABD-B573-A7990648D95C}"/>
              </a:ext>
            </a:extLst>
          </p:cNvPr>
          <p:cNvSpPr txBox="1"/>
          <p:nvPr/>
        </p:nvSpPr>
        <p:spPr>
          <a:xfrm>
            <a:off x="4341000" y="4350050"/>
            <a:ext cx="5205600" cy="461665"/>
          </a:xfrm>
          <a:prstGeom prst="rect">
            <a:avLst/>
          </a:prstGeom>
          <a:noFill/>
        </p:spPr>
        <p:txBody>
          <a:bodyPr wrap="square" rtlCol="0">
            <a:spAutoFit/>
          </a:bodyPr>
          <a:lstStyle/>
          <a:p>
            <a:r>
              <a:rPr lang="fr-FR" sz="2400" dirty="0">
                <a:solidFill>
                  <a:srgbClr val="8C8C8C"/>
                </a:solidFill>
              </a:rPr>
              <a:t>8,4 M€ de CA du Groupe en 2021</a:t>
            </a:r>
          </a:p>
        </p:txBody>
      </p:sp>
      <p:sp>
        <p:nvSpPr>
          <p:cNvPr id="3" name="Espace réservé du numéro de diapositive 2">
            <a:extLst>
              <a:ext uri="{FF2B5EF4-FFF2-40B4-BE49-F238E27FC236}">
                <a16:creationId xmlns:a16="http://schemas.microsoft.com/office/drawing/2014/main" id="{D04F12B7-2357-4CD0-BF1C-651E722BB2E8}"/>
              </a:ext>
            </a:extLst>
          </p:cNvPr>
          <p:cNvSpPr>
            <a:spLocks noGrp="1"/>
          </p:cNvSpPr>
          <p:nvPr>
            <p:ph type="sldNum" sz="quarter" idx="11"/>
          </p:nvPr>
        </p:nvSpPr>
        <p:spPr>
          <a:xfrm>
            <a:off x="8683500" y="6413601"/>
            <a:ext cx="2845047" cy="365125"/>
          </a:xfrm>
        </p:spPr>
        <p:txBody>
          <a:bodyPr/>
          <a:lstStyle/>
          <a:p>
            <a:fld id="{F95F845C-B07D-424A-A6EA-96D8F4A7E4C5}" type="slidenum">
              <a:rPr lang="ja-JP" altLang="en-US" smtClean="0"/>
              <a:pPr/>
              <a:t>24</a:t>
            </a:fld>
            <a:endParaRPr lang="ja-JP" altLang="en-US" dirty="0"/>
          </a:p>
        </p:txBody>
      </p:sp>
    </p:spTree>
    <p:extLst>
      <p:ext uri="{BB962C8B-B14F-4D97-AF65-F5344CB8AC3E}">
        <p14:creationId xmlns:p14="http://schemas.microsoft.com/office/powerpoint/2010/main" val="89054179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7">
            <a:extLst>
              <a:ext uri="{FF2B5EF4-FFF2-40B4-BE49-F238E27FC236}">
                <a16:creationId xmlns:a16="http://schemas.microsoft.com/office/drawing/2014/main" id="{F89C91A2-D649-4901-909A-9D58802220AE}"/>
              </a:ext>
            </a:extLst>
          </p:cNvPr>
          <p:cNvSpPr txBox="1">
            <a:spLocks/>
          </p:cNvSpPr>
          <p:nvPr/>
        </p:nvSpPr>
        <p:spPr>
          <a:xfrm>
            <a:off x="261334" y="236923"/>
            <a:ext cx="10515600" cy="8333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cs typeface="Arial" panose="020B0604020202020204" pitchFamily="34" charset="0"/>
              </a:rPr>
              <a:t>QUI SOMMES NOUS ? </a:t>
            </a:r>
            <a:endParaRPr lang="fr-FR" sz="3600" b="1" dirty="0">
              <a:solidFill>
                <a:schemeClr val="bg1"/>
              </a:solidFill>
              <a:cs typeface="Arial" panose="020B0604020202020204" pitchFamily="34" charset="0"/>
            </a:endParaRPr>
          </a:p>
        </p:txBody>
      </p:sp>
      <p:grpSp>
        <p:nvGrpSpPr>
          <p:cNvPr id="5" name="Groupe 4">
            <a:extLst>
              <a:ext uri="{FF2B5EF4-FFF2-40B4-BE49-F238E27FC236}">
                <a16:creationId xmlns:a16="http://schemas.microsoft.com/office/drawing/2014/main" id="{B261E1D6-EBE0-42CC-9D14-F36CE23A40CA}"/>
              </a:ext>
            </a:extLst>
          </p:cNvPr>
          <p:cNvGrpSpPr/>
          <p:nvPr/>
        </p:nvGrpSpPr>
        <p:grpSpPr>
          <a:xfrm>
            <a:off x="10017" y="121307"/>
            <a:ext cx="12192000" cy="1652423"/>
            <a:chOff x="0" y="219668"/>
            <a:chExt cx="12192000" cy="913679"/>
          </a:xfrm>
        </p:grpSpPr>
        <p:pic>
          <p:nvPicPr>
            <p:cNvPr id="18" name="Image 17">
              <a:extLst>
                <a:ext uri="{FF2B5EF4-FFF2-40B4-BE49-F238E27FC236}">
                  <a16:creationId xmlns:a16="http://schemas.microsoft.com/office/drawing/2014/main" id="{380EB428-DAE0-412E-9DFD-FA874ECAD31E}"/>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0" y="219668"/>
              <a:ext cx="12192000" cy="913679"/>
            </a:xfrm>
            <a:prstGeom prst="rect">
              <a:avLst/>
            </a:prstGeom>
          </p:spPr>
        </p:pic>
        <p:sp>
          <p:nvSpPr>
            <p:cNvPr id="19" name="タイトル 1">
              <a:extLst>
                <a:ext uri="{FF2B5EF4-FFF2-40B4-BE49-F238E27FC236}">
                  <a16:creationId xmlns:a16="http://schemas.microsoft.com/office/drawing/2014/main" id="{56386F0B-8176-47F0-8B67-57D2C50E56BF}"/>
                </a:ext>
              </a:extLst>
            </p:cNvPr>
            <p:cNvSpPr txBox="1">
              <a:spLocks/>
            </p:cNvSpPr>
            <p:nvPr/>
          </p:nvSpPr>
          <p:spPr>
            <a:xfrm>
              <a:off x="237510" y="283596"/>
              <a:ext cx="11934456" cy="6691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UN LEADER DU SECTEUR PROTÉGÉ</a:t>
              </a:r>
            </a:p>
            <a:p>
              <a:pPr algn="l"/>
              <a:endParaRPr lang="ja-JP" altLang="en-US" sz="3600" b="1" dirty="0">
                <a:solidFill>
                  <a:schemeClr val="bg1"/>
                </a:solidFill>
                <a:cs typeface="Arial" panose="020B0604020202020204" pitchFamily="34" charset="0"/>
              </a:endParaRPr>
            </a:p>
          </p:txBody>
        </p:sp>
        <p:sp>
          <p:nvSpPr>
            <p:cNvPr id="20" name="テキスト プレースホルダー 9">
              <a:extLst>
                <a:ext uri="{FF2B5EF4-FFF2-40B4-BE49-F238E27FC236}">
                  <a16:creationId xmlns:a16="http://schemas.microsoft.com/office/drawing/2014/main" id="{45AB50B9-A7F1-451B-BC94-BC40F237D7F1}"/>
                </a:ext>
              </a:extLst>
            </p:cNvPr>
            <p:cNvSpPr txBox="1">
              <a:spLocks/>
            </p:cNvSpPr>
            <p:nvPr/>
          </p:nvSpPr>
          <p:spPr>
            <a:xfrm>
              <a:off x="264083" y="693686"/>
              <a:ext cx="9977197" cy="4142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1">
                      <a:lumMod val="10000"/>
                      <a:lumOff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solidFill>
                    <a:schemeClr val="bg1"/>
                  </a:solidFill>
                  <a:latin typeface="Calibri Light" panose="020F0302020204030204" pitchFamily="34" charset="0"/>
                  <a:cs typeface="Calibri Light" panose="020F0302020204030204" pitchFamily="34" charset="0"/>
                </a:rPr>
                <a:t>Plus de 20 ans d’expérience au service de l’insertion des personnes en situation de handicap</a:t>
              </a:r>
            </a:p>
          </p:txBody>
        </p:sp>
      </p:grpSp>
      <p:sp>
        <p:nvSpPr>
          <p:cNvPr id="7" name="ZoneTexte 6">
            <a:extLst>
              <a:ext uri="{FF2B5EF4-FFF2-40B4-BE49-F238E27FC236}">
                <a16:creationId xmlns:a16="http://schemas.microsoft.com/office/drawing/2014/main" id="{0B4213E9-8CFB-41C8-8C74-F2BF6BC80F04}"/>
              </a:ext>
            </a:extLst>
          </p:cNvPr>
          <p:cNvSpPr txBox="1"/>
          <p:nvPr/>
        </p:nvSpPr>
        <p:spPr>
          <a:xfrm>
            <a:off x="1167000" y="1773731"/>
            <a:ext cx="11025000" cy="4158190"/>
          </a:xfrm>
          <a:prstGeom prst="rect">
            <a:avLst/>
          </a:prstGeom>
          <a:noFill/>
        </p:spPr>
        <p:txBody>
          <a:bodyPr wrap="square" rtlCol="0">
            <a:spAutoFit/>
          </a:bodyPr>
          <a:lstStyle/>
          <a:p>
            <a:pPr>
              <a:lnSpc>
                <a:spcPct val="150000"/>
              </a:lnSpc>
              <a:spcBef>
                <a:spcPts val="1200"/>
              </a:spcBef>
              <a:spcAft>
                <a:spcPts val="600"/>
              </a:spcAft>
            </a:pPr>
            <a:r>
              <a:rPr lang="fr-FR" sz="2000" b="1" dirty="0">
                <a:solidFill>
                  <a:srgbClr val="D14E82"/>
                </a:solidFill>
              </a:rPr>
              <a:t>LCMH Groupe en 5 points : </a:t>
            </a:r>
          </a:p>
          <a:p>
            <a:pPr marL="800100" lvl="1" indent="-342900">
              <a:lnSpc>
                <a:spcPct val="150000"/>
              </a:lnSpc>
              <a:spcBef>
                <a:spcPts val="1200"/>
              </a:spcBef>
              <a:spcAft>
                <a:spcPts val="600"/>
              </a:spcAft>
              <a:buFont typeface="+mj-lt"/>
              <a:buAutoNum type="arabicPeriod"/>
            </a:pPr>
            <a:r>
              <a:rPr lang="fr-FR" b="1" dirty="0">
                <a:solidFill>
                  <a:srgbClr val="8C8C8C"/>
                </a:solidFill>
                <a:latin typeface="+mj-lt"/>
              </a:rPr>
              <a:t>Un groupe inclusif de 253 collaborateurs en 2021 dont plus de 154 collaborateurs ayant une reconnaissance de travailleurs handicapés</a:t>
            </a:r>
          </a:p>
          <a:p>
            <a:pPr marL="800100" lvl="1" indent="-342900">
              <a:lnSpc>
                <a:spcPct val="150000"/>
              </a:lnSpc>
              <a:spcBef>
                <a:spcPts val="1200"/>
              </a:spcBef>
              <a:spcAft>
                <a:spcPts val="600"/>
              </a:spcAft>
              <a:buFont typeface="+mj-lt"/>
              <a:buAutoNum type="arabicPeriod"/>
            </a:pPr>
            <a:r>
              <a:rPr lang="fr-FR" b="1" dirty="0">
                <a:solidFill>
                  <a:srgbClr val="D14E82"/>
                </a:solidFill>
                <a:latin typeface="+mj-lt"/>
              </a:rPr>
              <a:t>5 entreprises adaptées, 1 entreprise d’insertion et 1 entreprise ordinaire 	</a:t>
            </a:r>
          </a:p>
          <a:p>
            <a:pPr marL="800100" lvl="1" indent="-342900">
              <a:lnSpc>
                <a:spcPct val="150000"/>
              </a:lnSpc>
              <a:spcBef>
                <a:spcPts val="1200"/>
              </a:spcBef>
              <a:spcAft>
                <a:spcPts val="600"/>
              </a:spcAft>
              <a:buFont typeface="+mj-lt"/>
              <a:buAutoNum type="arabicPeriod"/>
            </a:pPr>
            <a:r>
              <a:rPr lang="fr-FR" b="1" dirty="0">
                <a:solidFill>
                  <a:srgbClr val="8C8C8C"/>
                </a:solidFill>
                <a:latin typeface="+mj-lt"/>
              </a:rPr>
              <a:t>Plus de 14 ans d’expérience dans les métiers de la prestation sur site</a:t>
            </a:r>
          </a:p>
          <a:p>
            <a:pPr marL="800100" lvl="1" indent="-342900">
              <a:lnSpc>
                <a:spcPct val="150000"/>
              </a:lnSpc>
              <a:spcBef>
                <a:spcPts val="1200"/>
              </a:spcBef>
              <a:spcAft>
                <a:spcPts val="600"/>
              </a:spcAft>
              <a:buFont typeface="+mj-lt"/>
              <a:buAutoNum type="arabicPeriod"/>
            </a:pPr>
            <a:r>
              <a:rPr lang="fr-FR" b="1" dirty="0">
                <a:solidFill>
                  <a:srgbClr val="D14E82"/>
                </a:solidFill>
                <a:latin typeface="+mj-lt"/>
              </a:rPr>
              <a:t>Leader de la co-traitance</a:t>
            </a:r>
            <a:endParaRPr lang="fr-FR" sz="1600" b="1" dirty="0">
              <a:solidFill>
                <a:srgbClr val="D14E82"/>
              </a:solidFill>
              <a:latin typeface="+mj-lt"/>
            </a:endParaRPr>
          </a:p>
          <a:p>
            <a:pPr marL="800100" lvl="1" indent="-342900">
              <a:lnSpc>
                <a:spcPct val="150000"/>
              </a:lnSpc>
              <a:spcBef>
                <a:spcPts val="1200"/>
              </a:spcBef>
              <a:spcAft>
                <a:spcPts val="600"/>
              </a:spcAft>
              <a:buFont typeface="+mj-lt"/>
              <a:buAutoNum type="arabicPeriod"/>
            </a:pPr>
            <a:r>
              <a:rPr lang="fr-FR" b="1" dirty="0">
                <a:solidFill>
                  <a:srgbClr val="8C8C8C"/>
                </a:solidFill>
                <a:latin typeface="+mj-lt"/>
              </a:rPr>
              <a:t>Plus de 8,4M€ de CA en 2021</a:t>
            </a:r>
            <a:endParaRPr lang="fr-FR" b="1" dirty="0">
              <a:solidFill>
                <a:srgbClr val="D14E82"/>
              </a:solidFill>
              <a:latin typeface="+mj-lt"/>
            </a:endParaRPr>
          </a:p>
        </p:txBody>
      </p:sp>
      <p:sp>
        <p:nvSpPr>
          <p:cNvPr id="6" name="Espace réservé du numéro de diapositive 5">
            <a:extLst>
              <a:ext uri="{FF2B5EF4-FFF2-40B4-BE49-F238E27FC236}">
                <a16:creationId xmlns:a16="http://schemas.microsoft.com/office/drawing/2014/main" id="{FE37A173-25E4-4B42-8579-D87CC99595ED}"/>
              </a:ext>
            </a:extLst>
          </p:cNvPr>
          <p:cNvSpPr>
            <a:spLocks noGrp="1"/>
          </p:cNvSpPr>
          <p:nvPr>
            <p:ph type="sldNum" sz="quarter" idx="12"/>
          </p:nvPr>
        </p:nvSpPr>
        <p:spPr/>
        <p:txBody>
          <a:bodyPr/>
          <a:lstStyle/>
          <a:p>
            <a:fld id="{164736BC-F3C8-4DC4-B1B3-BD782B88A599}" type="slidenum">
              <a:rPr lang="fr-FR" smtClean="0"/>
              <a:t>25</a:t>
            </a:fld>
            <a:endParaRPr lang="fr-FR" dirty="0"/>
          </a:p>
        </p:txBody>
      </p:sp>
    </p:spTree>
    <p:extLst>
      <p:ext uri="{BB962C8B-B14F-4D97-AF65-F5344CB8AC3E}">
        <p14:creationId xmlns:p14="http://schemas.microsoft.com/office/powerpoint/2010/main" val="375153396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48">
            <a:extLst>
              <a:ext uri="{FF2B5EF4-FFF2-40B4-BE49-F238E27FC236}">
                <a16:creationId xmlns:a16="http://schemas.microsoft.com/office/drawing/2014/main" id="{460D4020-7C88-4B6C-A60A-73B5974DD36A}"/>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10174" y="81852"/>
            <a:ext cx="12192000" cy="913679"/>
          </a:xfrm>
          <a:prstGeom prst="rect">
            <a:avLst/>
          </a:prstGeom>
        </p:spPr>
      </p:pic>
      <p:grpSp>
        <p:nvGrpSpPr>
          <p:cNvPr id="3" name="Groupe 2">
            <a:extLst>
              <a:ext uri="{FF2B5EF4-FFF2-40B4-BE49-F238E27FC236}">
                <a16:creationId xmlns:a16="http://schemas.microsoft.com/office/drawing/2014/main" id="{6AA866BB-4CFB-4D03-9A9E-F4CA0D201B86}"/>
              </a:ext>
            </a:extLst>
          </p:cNvPr>
          <p:cNvGrpSpPr/>
          <p:nvPr/>
        </p:nvGrpSpPr>
        <p:grpSpPr>
          <a:xfrm>
            <a:off x="281252" y="287565"/>
            <a:ext cx="11218321" cy="588156"/>
            <a:chOff x="90481" y="-2454354"/>
            <a:chExt cx="11218321" cy="976140"/>
          </a:xfrm>
        </p:grpSpPr>
        <p:sp>
          <p:nvSpPr>
            <p:cNvPr id="5" name="タイトル 1">
              <a:extLst>
                <a:ext uri="{FF2B5EF4-FFF2-40B4-BE49-F238E27FC236}">
                  <a16:creationId xmlns:a16="http://schemas.microsoft.com/office/drawing/2014/main" id="{CC15978F-49DB-4CB5-BB55-06A2ABE5827C}"/>
                </a:ext>
              </a:extLst>
            </p:cNvPr>
            <p:cNvSpPr txBox="1">
              <a:spLocks/>
            </p:cNvSpPr>
            <p:nvPr/>
          </p:nvSpPr>
          <p:spPr>
            <a:xfrm>
              <a:off x="90481" y="-2454354"/>
              <a:ext cx="11218321" cy="6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L’OFFRE DE SERVICE DU GROUPE LCMH</a:t>
              </a:r>
              <a:endParaRPr lang="ja-JP" altLang="en-US" sz="3600" b="1" dirty="0">
                <a:solidFill>
                  <a:schemeClr val="bg1"/>
                </a:solidFill>
                <a:cs typeface="Arial" panose="020B0604020202020204" pitchFamily="34" charset="0"/>
              </a:endParaRPr>
            </a:p>
          </p:txBody>
        </p:sp>
        <p:sp>
          <p:nvSpPr>
            <p:cNvPr id="6" name="テキスト プレースホルダー 9">
              <a:extLst>
                <a:ext uri="{FF2B5EF4-FFF2-40B4-BE49-F238E27FC236}">
                  <a16:creationId xmlns:a16="http://schemas.microsoft.com/office/drawing/2014/main" id="{64C841FD-0E28-4D38-B3DC-7EB292FF070F}"/>
                </a:ext>
              </a:extLst>
            </p:cNvPr>
            <p:cNvSpPr txBox="1">
              <a:spLocks/>
            </p:cNvSpPr>
            <p:nvPr/>
          </p:nvSpPr>
          <p:spPr>
            <a:xfrm>
              <a:off x="93268" y="-1892452"/>
              <a:ext cx="9977197" cy="414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1">
                      <a:lumMod val="10000"/>
                      <a:lumOff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solidFill>
                    <a:schemeClr val="bg1"/>
                  </a:solidFill>
                  <a:latin typeface="Calibri Light" panose="020F0302020204030204" pitchFamily="34" charset="0"/>
                  <a:cs typeface="Calibri Light" panose="020F0302020204030204" pitchFamily="34" charset="0"/>
                </a:rPr>
                <a:t>Adaptabilité et inclusion</a:t>
              </a:r>
            </a:p>
          </p:txBody>
        </p:sp>
      </p:grpSp>
      <p:grpSp>
        <p:nvGrpSpPr>
          <p:cNvPr id="25" name="Groupe 24">
            <a:extLst>
              <a:ext uri="{FF2B5EF4-FFF2-40B4-BE49-F238E27FC236}">
                <a16:creationId xmlns:a16="http://schemas.microsoft.com/office/drawing/2014/main" id="{6BD0CAB0-27DF-4EB5-AF02-3E06DB45ECA6}"/>
              </a:ext>
            </a:extLst>
          </p:cNvPr>
          <p:cNvGrpSpPr/>
          <p:nvPr/>
        </p:nvGrpSpPr>
        <p:grpSpPr>
          <a:xfrm>
            <a:off x="8100010" y="1201244"/>
            <a:ext cx="4007450" cy="1194365"/>
            <a:chOff x="8734670" y="1618434"/>
            <a:chExt cx="3519900" cy="1194365"/>
          </a:xfrm>
        </p:grpSpPr>
        <p:sp>
          <p:nvSpPr>
            <p:cNvPr id="23" name="テキスト プレースホルダー 20">
              <a:extLst>
                <a:ext uri="{FF2B5EF4-FFF2-40B4-BE49-F238E27FC236}">
                  <a16:creationId xmlns:a16="http://schemas.microsoft.com/office/drawing/2014/main" id="{EBFA147A-2FB7-4341-9035-3410B45AE0B1}"/>
                </a:ext>
              </a:extLst>
            </p:cNvPr>
            <p:cNvSpPr txBox="1">
              <a:spLocks/>
            </p:cNvSpPr>
            <p:nvPr/>
          </p:nvSpPr>
          <p:spPr>
            <a:xfrm>
              <a:off x="8958100" y="1907819"/>
              <a:ext cx="3114881" cy="9049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lang="fr-FR" altLang="ja-JP" sz="1400" dirty="0">
                  <a:solidFill>
                    <a:srgbClr val="8C8C8C"/>
                  </a:solidFill>
                  <a:latin typeface="+mj-lt"/>
                  <a:cs typeface="Calibri Light" panose="020F0302020204030204" pitchFamily="34" charset="0"/>
                </a:rPr>
                <a:t>Réception et distribution du courrier et plis express dans l’entreprise</a:t>
              </a:r>
            </a:p>
            <a:p>
              <a:pPr>
                <a:lnSpc>
                  <a:spcPct val="100000"/>
                </a:lnSpc>
                <a:spcBef>
                  <a:spcPts val="0"/>
                </a:spcBef>
                <a:buClr>
                  <a:srgbClr val="8C8C8C"/>
                </a:buClr>
                <a:buFont typeface="Wingdings" panose="05000000000000000000" pitchFamily="2" charset="2"/>
                <a:buChar char="ü"/>
              </a:pPr>
              <a:r>
                <a:rPr lang="fr-FR" altLang="ja-JP" sz="1400" dirty="0">
                  <a:solidFill>
                    <a:srgbClr val="8C8C8C"/>
                  </a:solidFill>
                  <a:latin typeface="+mj-lt"/>
                  <a:cs typeface="Calibri Light" panose="020F0302020204030204" pitchFamily="34" charset="0"/>
                </a:rPr>
                <a:t>Réalisation de déménagements et travaux de second œuvre</a:t>
              </a:r>
            </a:p>
            <a:p>
              <a:pPr>
                <a:buClr>
                  <a:schemeClr val="bg1"/>
                </a:buClr>
                <a:buFont typeface="Wingdings" panose="05000000000000000000" pitchFamily="2" charset="2"/>
                <a:buChar char="ü"/>
              </a:pPr>
              <a:r>
                <a:rPr lang="fr-FR" altLang="ja-JP" sz="1400" dirty="0">
                  <a:solidFill>
                    <a:schemeClr val="bg1"/>
                  </a:solidFill>
                  <a:latin typeface="+mj-lt"/>
                  <a:cs typeface="Calibri Light" panose="020F0302020204030204" pitchFamily="34" charset="0"/>
                </a:rPr>
                <a:t>Effectuer la logistique et l’organisation de la vie de l’entreprise</a:t>
              </a:r>
              <a:endParaRPr lang="ja-JP" altLang="en-US" sz="1400" dirty="0">
                <a:solidFill>
                  <a:schemeClr val="bg1"/>
                </a:solidFill>
                <a:latin typeface="+mj-lt"/>
                <a:cs typeface="Calibri Light" panose="020F0302020204030204" pitchFamily="34" charset="0"/>
              </a:endParaRPr>
            </a:p>
          </p:txBody>
        </p:sp>
        <p:sp>
          <p:nvSpPr>
            <p:cNvPr id="24" name="テキスト プレースホルダー 21">
              <a:extLst>
                <a:ext uri="{FF2B5EF4-FFF2-40B4-BE49-F238E27FC236}">
                  <a16:creationId xmlns:a16="http://schemas.microsoft.com/office/drawing/2014/main" id="{FA358BDB-FC03-4B0D-A023-9F8442C95C73}"/>
                </a:ext>
              </a:extLst>
            </p:cNvPr>
            <p:cNvSpPr txBox="1">
              <a:spLocks/>
            </p:cNvSpPr>
            <p:nvPr/>
          </p:nvSpPr>
          <p:spPr>
            <a:xfrm>
              <a:off x="8734670" y="1618434"/>
              <a:ext cx="3519900" cy="580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altLang="ja-JP" sz="2000" b="1" dirty="0">
                  <a:solidFill>
                    <a:srgbClr val="D14E82"/>
                  </a:solidFill>
                  <a:latin typeface="+mj-lt"/>
                  <a:cs typeface="Arial" panose="020B0604020202020204" pitchFamily="34" charset="0"/>
                </a:rPr>
                <a:t>Factotum / Service </a:t>
              </a:r>
              <a:r>
                <a:rPr kumimoji="1" lang="fr-FR" altLang="ja-JP" sz="2000" b="1" dirty="0">
                  <a:solidFill>
                    <a:srgbClr val="D14E82"/>
                  </a:solidFill>
                  <a:latin typeface="+mj-lt"/>
                  <a:cs typeface="Arial" panose="020B0604020202020204" pitchFamily="34" charset="0"/>
                </a:rPr>
                <a:t>courrier</a:t>
              </a:r>
              <a:endParaRPr kumimoji="1" lang="ja-JP" altLang="en-US" sz="2000" b="1" dirty="0">
                <a:solidFill>
                  <a:srgbClr val="D14E82"/>
                </a:solidFill>
                <a:latin typeface="+mj-lt"/>
                <a:cs typeface="Arial" panose="020B0604020202020204" pitchFamily="34" charset="0"/>
              </a:endParaRPr>
            </a:p>
          </p:txBody>
        </p:sp>
      </p:grpSp>
      <p:grpSp>
        <p:nvGrpSpPr>
          <p:cNvPr id="30" name="Groupe 29">
            <a:extLst>
              <a:ext uri="{FF2B5EF4-FFF2-40B4-BE49-F238E27FC236}">
                <a16:creationId xmlns:a16="http://schemas.microsoft.com/office/drawing/2014/main" id="{AAE3C736-3B00-4474-955C-ACA3E3CEC038}"/>
              </a:ext>
            </a:extLst>
          </p:cNvPr>
          <p:cNvGrpSpPr/>
          <p:nvPr/>
        </p:nvGrpSpPr>
        <p:grpSpPr>
          <a:xfrm>
            <a:off x="8195452" y="2720257"/>
            <a:ext cx="3466122" cy="706650"/>
            <a:chOff x="8672101" y="3455558"/>
            <a:chExt cx="3095021" cy="921900"/>
          </a:xfrm>
        </p:grpSpPr>
        <p:sp>
          <p:nvSpPr>
            <p:cNvPr id="26" name="テキスト プレースホルダー 28">
              <a:extLst>
                <a:ext uri="{FF2B5EF4-FFF2-40B4-BE49-F238E27FC236}">
                  <a16:creationId xmlns:a16="http://schemas.microsoft.com/office/drawing/2014/main" id="{C6B50477-7B53-4201-9CB7-1DB0E94F9B32}"/>
                </a:ext>
              </a:extLst>
            </p:cNvPr>
            <p:cNvSpPr txBox="1">
              <a:spLocks/>
            </p:cNvSpPr>
            <p:nvPr/>
          </p:nvSpPr>
          <p:spPr>
            <a:xfrm>
              <a:off x="8800387" y="3780993"/>
              <a:ext cx="2966734" cy="5964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lang="fr-FR" sz="1400" dirty="0">
                  <a:solidFill>
                    <a:srgbClr val="8C8C8C"/>
                  </a:solidFill>
                  <a:latin typeface="+mj-lt"/>
                </a:rPr>
                <a:t>Mise à disposition d‘un bouquet de service (teinturier, panier bio, prestations bien-être…)</a:t>
              </a:r>
              <a:r>
                <a:rPr lang="fr-FR" sz="1400" dirty="0">
                  <a:solidFill>
                    <a:schemeClr val="bg1"/>
                  </a:solidFill>
                  <a:latin typeface="+mj-lt"/>
                </a:rPr>
                <a:t>mutualisée </a:t>
              </a:r>
            </a:p>
          </p:txBody>
        </p:sp>
        <p:sp>
          <p:nvSpPr>
            <p:cNvPr id="27" name="テキスト プレースホルダー 29">
              <a:extLst>
                <a:ext uri="{FF2B5EF4-FFF2-40B4-BE49-F238E27FC236}">
                  <a16:creationId xmlns:a16="http://schemas.microsoft.com/office/drawing/2014/main" id="{3DB0AFEA-8BC7-40B3-B32E-7D50F4344039}"/>
                </a:ext>
              </a:extLst>
            </p:cNvPr>
            <p:cNvSpPr txBox="1">
              <a:spLocks/>
            </p:cNvSpPr>
            <p:nvPr/>
          </p:nvSpPr>
          <p:spPr>
            <a:xfrm>
              <a:off x="8672101" y="3455558"/>
              <a:ext cx="3095021" cy="580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fr-FR" altLang="ja-JP" sz="2000" b="1" dirty="0">
                  <a:solidFill>
                    <a:srgbClr val="D14E82"/>
                  </a:solidFill>
                  <a:latin typeface="+mj-lt"/>
                  <a:cs typeface="Arial" panose="020B0604020202020204" pitchFamily="34" charset="0"/>
                </a:rPr>
                <a:t>Conciergerie d’entreprise</a:t>
              </a:r>
              <a:endParaRPr kumimoji="1" lang="ja-JP" altLang="en-US" sz="2000" b="1" dirty="0">
                <a:solidFill>
                  <a:srgbClr val="D14E82"/>
                </a:solidFill>
                <a:latin typeface="+mj-lt"/>
                <a:cs typeface="Arial" panose="020B0604020202020204" pitchFamily="34" charset="0"/>
              </a:endParaRPr>
            </a:p>
          </p:txBody>
        </p:sp>
      </p:grpSp>
      <p:grpSp>
        <p:nvGrpSpPr>
          <p:cNvPr id="31" name="Groupe 30">
            <a:extLst>
              <a:ext uri="{FF2B5EF4-FFF2-40B4-BE49-F238E27FC236}">
                <a16:creationId xmlns:a16="http://schemas.microsoft.com/office/drawing/2014/main" id="{94B9517E-8792-41F7-ACE7-30B2286EE80E}"/>
              </a:ext>
            </a:extLst>
          </p:cNvPr>
          <p:cNvGrpSpPr/>
          <p:nvPr/>
        </p:nvGrpSpPr>
        <p:grpSpPr>
          <a:xfrm>
            <a:off x="8189314" y="5295352"/>
            <a:ext cx="3222177" cy="1195186"/>
            <a:chOff x="8602637" y="5082159"/>
            <a:chExt cx="3222177" cy="1195186"/>
          </a:xfrm>
        </p:grpSpPr>
        <p:sp>
          <p:nvSpPr>
            <p:cNvPr id="28" name="テキスト プレースホルダー 30">
              <a:extLst>
                <a:ext uri="{FF2B5EF4-FFF2-40B4-BE49-F238E27FC236}">
                  <a16:creationId xmlns:a16="http://schemas.microsoft.com/office/drawing/2014/main" id="{52D5B6E8-4DC5-402B-AD70-A202596F1DE0}"/>
                </a:ext>
              </a:extLst>
            </p:cNvPr>
            <p:cNvSpPr txBox="1">
              <a:spLocks/>
            </p:cNvSpPr>
            <p:nvPr/>
          </p:nvSpPr>
          <p:spPr>
            <a:xfrm>
              <a:off x="8729793" y="5372365"/>
              <a:ext cx="3095021" cy="9049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Impression </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Création de supports visuels</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Mise sous pli / Routage </a:t>
              </a:r>
              <a:endParaRPr kumimoji="1" lang="ja-JP" altLang="en-US" sz="1400" dirty="0">
                <a:solidFill>
                  <a:srgbClr val="8C8C8C"/>
                </a:solidFill>
                <a:latin typeface="+mj-lt"/>
                <a:cs typeface="Calibri Light" panose="020F0302020204030204" pitchFamily="34" charset="0"/>
              </a:endParaRPr>
            </a:p>
          </p:txBody>
        </p:sp>
        <p:sp>
          <p:nvSpPr>
            <p:cNvPr id="29" name="テキスト プレースホルダー 31">
              <a:extLst>
                <a:ext uri="{FF2B5EF4-FFF2-40B4-BE49-F238E27FC236}">
                  <a16:creationId xmlns:a16="http://schemas.microsoft.com/office/drawing/2014/main" id="{4CBAE528-50D0-4BA4-8467-0E0BDB1ED6F5}"/>
                </a:ext>
              </a:extLst>
            </p:cNvPr>
            <p:cNvSpPr txBox="1">
              <a:spLocks/>
            </p:cNvSpPr>
            <p:nvPr/>
          </p:nvSpPr>
          <p:spPr>
            <a:xfrm>
              <a:off x="8602637" y="5082159"/>
              <a:ext cx="3095021" cy="580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fr-FR" altLang="ja-JP" sz="2000" b="1" dirty="0">
                  <a:solidFill>
                    <a:srgbClr val="D14E82"/>
                  </a:solidFill>
                  <a:latin typeface="+mj-lt"/>
                  <a:cs typeface="Arial" panose="020B0604020202020204" pitchFamily="34" charset="0"/>
                </a:rPr>
                <a:t>Reprographie</a:t>
              </a:r>
              <a:r>
                <a:rPr kumimoji="1" lang="fr-FR" altLang="ja-JP" sz="2000" b="1" dirty="0">
                  <a:solidFill>
                    <a:srgbClr val="C9C4DB"/>
                  </a:solidFill>
                  <a:latin typeface="+mj-lt"/>
                  <a:cs typeface="Arial" panose="020B0604020202020204" pitchFamily="34" charset="0"/>
                </a:rPr>
                <a:t> </a:t>
              </a:r>
              <a:endParaRPr kumimoji="1" lang="ja-JP" altLang="en-US" sz="2000" b="1" dirty="0">
                <a:solidFill>
                  <a:srgbClr val="C9C4DB"/>
                </a:solidFill>
                <a:latin typeface="+mj-lt"/>
                <a:cs typeface="Arial" panose="020B0604020202020204" pitchFamily="34" charset="0"/>
              </a:endParaRPr>
            </a:p>
          </p:txBody>
        </p:sp>
      </p:grpSp>
      <p:grpSp>
        <p:nvGrpSpPr>
          <p:cNvPr id="40" name="Groupe 39">
            <a:extLst>
              <a:ext uri="{FF2B5EF4-FFF2-40B4-BE49-F238E27FC236}">
                <a16:creationId xmlns:a16="http://schemas.microsoft.com/office/drawing/2014/main" id="{0F308D92-4FFD-4B5D-AC28-1A218C7979CA}"/>
              </a:ext>
            </a:extLst>
          </p:cNvPr>
          <p:cNvGrpSpPr/>
          <p:nvPr/>
        </p:nvGrpSpPr>
        <p:grpSpPr>
          <a:xfrm>
            <a:off x="193008" y="5075410"/>
            <a:ext cx="4274259" cy="1631469"/>
            <a:chOff x="248476" y="1395200"/>
            <a:chExt cx="3489892" cy="1330109"/>
          </a:xfrm>
        </p:grpSpPr>
        <p:sp>
          <p:nvSpPr>
            <p:cNvPr id="34" name="テキスト プレースホルダー 32">
              <a:extLst>
                <a:ext uri="{FF2B5EF4-FFF2-40B4-BE49-F238E27FC236}">
                  <a16:creationId xmlns:a16="http://schemas.microsoft.com/office/drawing/2014/main" id="{5B527538-E1EE-4B58-A978-6D80C2E88F03}"/>
                </a:ext>
              </a:extLst>
            </p:cNvPr>
            <p:cNvSpPr txBox="1">
              <a:spLocks/>
            </p:cNvSpPr>
            <p:nvPr/>
          </p:nvSpPr>
          <p:spPr>
            <a:xfrm>
              <a:off x="463179" y="1650643"/>
              <a:ext cx="2670924" cy="10746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Collecte des déchets de bureau et gestion du remplacement des bacs de stockage</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Valorisation des déchets</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Désarchivage </a:t>
              </a:r>
            </a:p>
            <a:p>
              <a:pPr>
                <a:lnSpc>
                  <a:spcPct val="100000"/>
                </a:lnSpc>
                <a:spcBef>
                  <a:spcPts val="0"/>
                </a:spcBef>
                <a:buClr>
                  <a:srgbClr val="8C8C8C"/>
                </a:buClr>
                <a:buFont typeface="Wingdings" panose="05000000000000000000" pitchFamily="2" charset="2"/>
                <a:buChar char="ü"/>
              </a:pPr>
              <a:endParaRPr lang="fr-FR" sz="1600" dirty="0">
                <a:latin typeface="+mj-lt"/>
              </a:endParaRPr>
            </a:p>
          </p:txBody>
        </p:sp>
        <p:sp>
          <p:nvSpPr>
            <p:cNvPr id="35" name="テキスト プレースホルダー 33">
              <a:extLst>
                <a:ext uri="{FF2B5EF4-FFF2-40B4-BE49-F238E27FC236}">
                  <a16:creationId xmlns:a16="http://schemas.microsoft.com/office/drawing/2014/main" id="{17F2DF5B-D020-4E8D-9336-1ECCCEB66827}"/>
                </a:ext>
              </a:extLst>
            </p:cNvPr>
            <p:cNvSpPr txBox="1">
              <a:spLocks/>
            </p:cNvSpPr>
            <p:nvPr/>
          </p:nvSpPr>
          <p:spPr>
            <a:xfrm>
              <a:off x="248476" y="1395200"/>
              <a:ext cx="3489892" cy="580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fr-FR" altLang="ja-JP" sz="2000" b="1" dirty="0">
                  <a:solidFill>
                    <a:srgbClr val="D14E82"/>
                  </a:solidFill>
                  <a:latin typeface="+mj-lt"/>
                  <a:cs typeface="Arial" panose="020B0604020202020204" pitchFamily="34" charset="0"/>
                </a:rPr>
                <a:t>Gestion et tri des déchets</a:t>
              </a:r>
              <a:endParaRPr kumimoji="1" lang="ja-JP" altLang="en-US" sz="2000" b="1" dirty="0">
                <a:solidFill>
                  <a:srgbClr val="D14E82"/>
                </a:solidFill>
                <a:latin typeface="+mj-lt"/>
                <a:cs typeface="Arial" panose="020B0604020202020204" pitchFamily="34" charset="0"/>
              </a:endParaRPr>
            </a:p>
          </p:txBody>
        </p:sp>
      </p:grpSp>
      <p:grpSp>
        <p:nvGrpSpPr>
          <p:cNvPr id="41" name="Groupe 40">
            <a:extLst>
              <a:ext uri="{FF2B5EF4-FFF2-40B4-BE49-F238E27FC236}">
                <a16:creationId xmlns:a16="http://schemas.microsoft.com/office/drawing/2014/main" id="{FDE33B17-54A7-4D6E-8FC1-2536A229112D}"/>
              </a:ext>
            </a:extLst>
          </p:cNvPr>
          <p:cNvGrpSpPr/>
          <p:nvPr/>
        </p:nvGrpSpPr>
        <p:grpSpPr>
          <a:xfrm>
            <a:off x="144663" y="2395609"/>
            <a:ext cx="3834670" cy="1428149"/>
            <a:chOff x="271815" y="3466545"/>
            <a:chExt cx="3748655" cy="940060"/>
          </a:xfrm>
        </p:grpSpPr>
        <p:sp>
          <p:nvSpPr>
            <p:cNvPr id="36" name="テキスト プレースホルダー 34">
              <a:extLst>
                <a:ext uri="{FF2B5EF4-FFF2-40B4-BE49-F238E27FC236}">
                  <a16:creationId xmlns:a16="http://schemas.microsoft.com/office/drawing/2014/main" id="{75EC6C92-6271-47E5-BA25-3241ABD56884}"/>
                </a:ext>
              </a:extLst>
            </p:cNvPr>
            <p:cNvSpPr txBox="1">
              <a:spLocks/>
            </p:cNvSpPr>
            <p:nvPr/>
          </p:nvSpPr>
          <p:spPr>
            <a:xfrm>
              <a:off x="585366" y="3770873"/>
              <a:ext cx="3095021" cy="635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 Organisation de l’</a:t>
              </a:r>
              <a:r>
                <a:rPr lang="fr-FR" altLang="ja-JP" sz="1400" dirty="0">
                  <a:solidFill>
                    <a:srgbClr val="8C8C8C"/>
                  </a:solidFill>
                  <a:latin typeface="+mj-lt"/>
                  <a:cs typeface="Calibri Light" panose="020F0302020204030204" pitchFamily="34" charset="0"/>
                </a:rPr>
                <a:t>e</a:t>
              </a:r>
              <a:r>
                <a:rPr kumimoji="1" lang="fr-FR" altLang="ja-JP" sz="1400" dirty="0">
                  <a:solidFill>
                    <a:srgbClr val="8C8C8C"/>
                  </a:solidFill>
                  <a:latin typeface="+mj-lt"/>
                  <a:cs typeface="Calibri Light" panose="020F0302020204030204" pitchFamily="34" charset="0"/>
                </a:rPr>
                <a:t>space de déjeuner</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 Gestion de caisse </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 Entretien du matériel </a:t>
              </a:r>
            </a:p>
          </p:txBody>
        </p:sp>
        <p:sp>
          <p:nvSpPr>
            <p:cNvPr id="37" name="テキスト プレースホルダー 35">
              <a:extLst>
                <a:ext uri="{FF2B5EF4-FFF2-40B4-BE49-F238E27FC236}">
                  <a16:creationId xmlns:a16="http://schemas.microsoft.com/office/drawing/2014/main" id="{524EACA4-A065-4316-8342-FD736C9AD80A}"/>
                </a:ext>
              </a:extLst>
            </p:cNvPr>
            <p:cNvSpPr txBox="1">
              <a:spLocks/>
            </p:cNvSpPr>
            <p:nvPr/>
          </p:nvSpPr>
          <p:spPr>
            <a:xfrm>
              <a:off x="271815" y="3466545"/>
              <a:ext cx="3748655" cy="580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fr-FR" altLang="ja-JP" sz="2000" b="1" dirty="0">
                  <a:solidFill>
                    <a:srgbClr val="D14E82"/>
                  </a:solidFill>
                  <a:latin typeface="+mj-lt"/>
                  <a:cs typeface="Arial" panose="020B0604020202020204" pitchFamily="34" charset="0"/>
                </a:rPr>
                <a:t>Gestion d’espaces repas / cafétéria </a:t>
              </a:r>
            </a:p>
            <a:p>
              <a:pPr marL="0" indent="0">
                <a:buFont typeface="Arial" panose="020B0604020202020204" pitchFamily="34" charset="0"/>
                <a:buNone/>
              </a:pPr>
              <a:endParaRPr kumimoji="1" lang="ja-JP" altLang="en-US" sz="2000" b="1" dirty="0">
                <a:solidFill>
                  <a:srgbClr val="D14E82"/>
                </a:solidFill>
                <a:latin typeface="+mj-lt"/>
                <a:cs typeface="Arial" panose="020B0604020202020204" pitchFamily="34" charset="0"/>
              </a:endParaRPr>
            </a:p>
          </p:txBody>
        </p:sp>
      </p:grpSp>
      <p:grpSp>
        <p:nvGrpSpPr>
          <p:cNvPr id="42" name="Groupe 41">
            <a:extLst>
              <a:ext uri="{FF2B5EF4-FFF2-40B4-BE49-F238E27FC236}">
                <a16:creationId xmlns:a16="http://schemas.microsoft.com/office/drawing/2014/main" id="{6E2CFDC1-0A1B-4A16-8290-B8FBBDC721E6}"/>
              </a:ext>
            </a:extLst>
          </p:cNvPr>
          <p:cNvGrpSpPr/>
          <p:nvPr/>
        </p:nvGrpSpPr>
        <p:grpSpPr>
          <a:xfrm>
            <a:off x="1904616" y="1029294"/>
            <a:ext cx="4045470" cy="1226809"/>
            <a:chOff x="390463" y="5106222"/>
            <a:chExt cx="3555037" cy="1226809"/>
          </a:xfrm>
        </p:grpSpPr>
        <p:sp>
          <p:nvSpPr>
            <p:cNvPr id="38" name="テキスト プレースホルダー 36">
              <a:extLst>
                <a:ext uri="{FF2B5EF4-FFF2-40B4-BE49-F238E27FC236}">
                  <a16:creationId xmlns:a16="http://schemas.microsoft.com/office/drawing/2014/main" id="{5DAB7EB8-75D5-4C88-BA17-089888948E37}"/>
                </a:ext>
              </a:extLst>
            </p:cNvPr>
            <p:cNvSpPr txBox="1">
              <a:spLocks/>
            </p:cNvSpPr>
            <p:nvPr/>
          </p:nvSpPr>
          <p:spPr>
            <a:xfrm>
              <a:off x="610831" y="5428051"/>
              <a:ext cx="3334669" cy="9049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Accueil téléphonique</a:t>
              </a:r>
              <a:r>
                <a:rPr lang="fr-FR" altLang="ja-JP" sz="1400" dirty="0">
                  <a:solidFill>
                    <a:srgbClr val="8C8C8C"/>
                  </a:solidFill>
                  <a:latin typeface="+mj-lt"/>
                  <a:cs typeface="Calibri Light" panose="020F0302020204030204" pitchFamily="34" charset="0"/>
                </a:rPr>
                <a:t> et physique</a:t>
              </a:r>
            </a:p>
            <a:p>
              <a:pPr>
                <a:lnSpc>
                  <a:spcPct val="100000"/>
                </a:lnSpc>
                <a:spcBef>
                  <a:spcPts val="0"/>
                </a:spcBef>
                <a:buClr>
                  <a:srgbClr val="8C8C8C"/>
                </a:buClr>
                <a:buFont typeface="Wingdings" panose="05000000000000000000" pitchFamily="2" charset="2"/>
                <a:buChar char="ü"/>
              </a:pPr>
              <a:r>
                <a:rPr lang="fr-FR" altLang="ja-JP" sz="1400" dirty="0">
                  <a:solidFill>
                    <a:srgbClr val="8C8C8C"/>
                  </a:solidFill>
                  <a:latin typeface="+mj-lt"/>
                  <a:cs typeface="Calibri Light" panose="020F0302020204030204" pitchFamily="34" charset="0"/>
                </a:rPr>
                <a:t>Réservation des salles de réunion et des taxis</a:t>
              </a:r>
            </a:p>
            <a:p>
              <a:pPr>
                <a:lnSpc>
                  <a:spcPct val="100000"/>
                </a:lnSpc>
                <a:spcBef>
                  <a:spcPts val="0"/>
                </a:spcBef>
                <a:buClr>
                  <a:srgbClr val="8C8C8C"/>
                </a:buClr>
                <a:buFont typeface="Wingdings" panose="05000000000000000000" pitchFamily="2" charset="2"/>
                <a:buChar char="ü"/>
              </a:pPr>
              <a:r>
                <a:rPr lang="fr-FR" altLang="ja-JP" sz="1400" dirty="0">
                  <a:solidFill>
                    <a:srgbClr val="8C8C8C"/>
                  </a:solidFill>
                  <a:latin typeface="+mj-lt"/>
                  <a:cs typeface="Calibri Light" panose="020F0302020204030204" pitchFamily="34" charset="0"/>
                </a:rPr>
                <a:t>Contrôle des accès</a:t>
              </a:r>
            </a:p>
            <a:p>
              <a:pPr>
                <a:lnSpc>
                  <a:spcPct val="100000"/>
                </a:lnSpc>
                <a:spcBef>
                  <a:spcPts val="0"/>
                </a:spcBef>
                <a:buClr>
                  <a:srgbClr val="8C8C8C"/>
                </a:buClr>
                <a:buFont typeface="Wingdings" panose="05000000000000000000" pitchFamily="2" charset="2"/>
                <a:buChar char="ü"/>
              </a:pPr>
              <a:r>
                <a:rPr lang="fr-FR" altLang="ja-JP" sz="1400" dirty="0">
                  <a:solidFill>
                    <a:srgbClr val="8C8C8C"/>
                  </a:solidFill>
                  <a:latin typeface="+mj-lt"/>
                  <a:cs typeface="Calibri Light" panose="020F0302020204030204" pitchFamily="34" charset="0"/>
                </a:rPr>
                <a:t>Réception des colis </a:t>
              </a:r>
            </a:p>
            <a:p>
              <a:endParaRPr lang="fr-FR" sz="1600" dirty="0">
                <a:latin typeface="+mj-lt"/>
              </a:endParaRPr>
            </a:p>
          </p:txBody>
        </p:sp>
        <p:sp>
          <p:nvSpPr>
            <p:cNvPr id="39" name="テキスト プレースホルダー 37">
              <a:extLst>
                <a:ext uri="{FF2B5EF4-FFF2-40B4-BE49-F238E27FC236}">
                  <a16:creationId xmlns:a16="http://schemas.microsoft.com/office/drawing/2014/main" id="{A7EB00E7-A9F5-4373-8131-02DF3AC12C88}"/>
                </a:ext>
              </a:extLst>
            </p:cNvPr>
            <p:cNvSpPr txBox="1">
              <a:spLocks/>
            </p:cNvSpPr>
            <p:nvPr/>
          </p:nvSpPr>
          <p:spPr>
            <a:xfrm>
              <a:off x="390463" y="5106222"/>
              <a:ext cx="3095021" cy="580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fr-FR" altLang="ja-JP" sz="2000" b="1" dirty="0">
                  <a:solidFill>
                    <a:srgbClr val="D14E82"/>
                  </a:solidFill>
                  <a:latin typeface="+mj-lt"/>
                  <a:cs typeface="Arial" panose="020B0604020202020204" pitchFamily="34" charset="0"/>
                </a:rPr>
                <a:t>Accueil</a:t>
              </a:r>
              <a:r>
                <a:rPr lang="fr-FR" altLang="ja-JP" sz="2000" b="1" dirty="0">
                  <a:solidFill>
                    <a:srgbClr val="D14E82"/>
                  </a:solidFill>
                  <a:latin typeface="+mj-lt"/>
                  <a:cs typeface="Arial" panose="020B0604020202020204" pitchFamily="34" charset="0"/>
                </a:rPr>
                <a:t> et standard </a:t>
              </a:r>
              <a:endParaRPr kumimoji="1" lang="ja-JP" altLang="en-US" sz="2000" b="1" dirty="0">
                <a:solidFill>
                  <a:srgbClr val="D14E82"/>
                </a:solidFill>
                <a:latin typeface="+mj-lt"/>
                <a:cs typeface="Arial" panose="020B0604020202020204" pitchFamily="34" charset="0"/>
              </a:endParaRPr>
            </a:p>
          </p:txBody>
        </p:sp>
      </p:grpSp>
      <p:grpSp>
        <p:nvGrpSpPr>
          <p:cNvPr id="16" name="Groupe 15">
            <a:extLst>
              <a:ext uri="{FF2B5EF4-FFF2-40B4-BE49-F238E27FC236}">
                <a16:creationId xmlns:a16="http://schemas.microsoft.com/office/drawing/2014/main" id="{4F511BD0-C95F-462F-B549-FE81A21EDADB}"/>
              </a:ext>
            </a:extLst>
          </p:cNvPr>
          <p:cNvGrpSpPr/>
          <p:nvPr/>
        </p:nvGrpSpPr>
        <p:grpSpPr>
          <a:xfrm>
            <a:off x="4277225" y="1818355"/>
            <a:ext cx="3654827" cy="3987070"/>
            <a:chOff x="3946626" y="1643274"/>
            <a:chExt cx="4288006" cy="4764322"/>
          </a:xfrm>
        </p:grpSpPr>
        <p:sp>
          <p:nvSpPr>
            <p:cNvPr id="43" name="Organigramme : Connecteur 42">
              <a:extLst>
                <a:ext uri="{FF2B5EF4-FFF2-40B4-BE49-F238E27FC236}">
                  <a16:creationId xmlns:a16="http://schemas.microsoft.com/office/drawing/2014/main" id="{2BA45B9A-09DE-4FEB-B218-EA2BD705AB29}"/>
                </a:ext>
              </a:extLst>
            </p:cNvPr>
            <p:cNvSpPr/>
            <p:nvPr/>
          </p:nvSpPr>
          <p:spPr>
            <a:xfrm>
              <a:off x="4391076" y="2281046"/>
              <a:ext cx="3367501" cy="3367501"/>
            </a:xfrm>
            <a:prstGeom prst="flowChartConnector">
              <a:avLst/>
            </a:prstGeom>
            <a:noFill/>
            <a:ln w="19050">
              <a:solidFill>
                <a:srgbClr val="93899B"/>
              </a:solidFill>
            </a:ln>
            <a:effectLst>
              <a:outerShdw blurRad="88900" sx="103000" sy="103000" algn="ctr" rotWithShape="0">
                <a:srgbClr val="93899B">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円/楕円 10">
              <a:extLst>
                <a:ext uri="{FF2B5EF4-FFF2-40B4-BE49-F238E27FC236}">
                  <a16:creationId xmlns:a16="http://schemas.microsoft.com/office/drawing/2014/main" id="{C02F1749-70B6-476F-B78B-45497A3BB343}"/>
                </a:ext>
              </a:extLst>
            </p:cNvPr>
            <p:cNvSpPr/>
            <p:nvPr/>
          </p:nvSpPr>
          <p:spPr>
            <a:xfrm>
              <a:off x="5456205" y="1643274"/>
              <a:ext cx="1279587" cy="1279587"/>
            </a:xfrm>
            <a:prstGeom prst="ellipse">
              <a:avLst/>
            </a:prstGeom>
            <a:gradFill flip="none" rotWithShape="1">
              <a:gsLst>
                <a:gs pos="0">
                  <a:schemeClr val="accent1">
                    <a:lumMod val="5000"/>
                    <a:lumOff val="95000"/>
                    <a:alpha val="91000"/>
                  </a:schemeClr>
                </a:gs>
                <a:gs pos="76000">
                  <a:srgbClr val="93899B"/>
                </a:gs>
                <a:gs pos="83000">
                  <a:srgbClr val="93899B"/>
                </a:gs>
                <a:gs pos="100000">
                  <a:srgbClr val="93899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8" name="円/楕円 10">
              <a:extLst>
                <a:ext uri="{FF2B5EF4-FFF2-40B4-BE49-F238E27FC236}">
                  <a16:creationId xmlns:a16="http://schemas.microsoft.com/office/drawing/2014/main" id="{80C06901-7FFB-4B00-BAE2-98BB841A5DBD}"/>
                </a:ext>
              </a:extLst>
            </p:cNvPr>
            <p:cNvSpPr/>
            <p:nvPr/>
          </p:nvSpPr>
          <p:spPr>
            <a:xfrm>
              <a:off x="5466381" y="5128009"/>
              <a:ext cx="1279587" cy="1279587"/>
            </a:xfrm>
            <a:prstGeom prst="ellipse">
              <a:avLst/>
            </a:prstGeom>
            <a:gradFill flip="none" rotWithShape="1">
              <a:gsLst>
                <a:gs pos="0">
                  <a:schemeClr val="accent1">
                    <a:lumMod val="5000"/>
                    <a:lumOff val="95000"/>
                    <a:alpha val="91000"/>
                  </a:schemeClr>
                </a:gs>
                <a:gs pos="76000">
                  <a:srgbClr val="93899B"/>
                </a:gs>
                <a:gs pos="83000">
                  <a:srgbClr val="93899B"/>
                </a:gs>
                <a:gs pos="100000">
                  <a:srgbClr val="93899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9" name="円/楕円 10">
              <a:extLst>
                <a:ext uri="{FF2B5EF4-FFF2-40B4-BE49-F238E27FC236}">
                  <a16:creationId xmlns:a16="http://schemas.microsoft.com/office/drawing/2014/main" id="{2A15C6C9-4C70-43C1-BD9D-90AD92CF9091}"/>
                </a:ext>
              </a:extLst>
            </p:cNvPr>
            <p:cNvSpPr/>
            <p:nvPr/>
          </p:nvSpPr>
          <p:spPr>
            <a:xfrm>
              <a:off x="6955044" y="4247566"/>
              <a:ext cx="1279587" cy="1279587"/>
            </a:xfrm>
            <a:prstGeom prst="ellipse">
              <a:avLst/>
            </a:prstGeom>
            <a:gradFill flip="none" rotWithShape="1">
              <a:gsLst>
                <a:gs pos="0">
                  <a:schemeClr val="accent1">
                    <a:lumMod val="5000"/>
                    <a:lumOff val="95000"/>
                    <a:alpha val="91000"/>
                  </a:schemeClr>
                </a:gs>
                <a:gs pos="76000">
                  <a:srgbClr val="93899B"/>
                </a:gs>
                <a:gs pos="83000">
                  <a:srgbClr val="93899B"/>
                </a:gs>
                <a:gs pos="100000">
                  <a:srgbClr val="93899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0" name="円/楕円 10">
              <a:extLst>
                <a:ext uri="{FF2B5EF4-FFF2-40B4-BE49-F238E27FC236}">
                  <a16:creationId xmlns:a16="http://schemas.microsoft.com/office/drawing/2014/main" id="{AB7F9961-06FD-4438-81B9-D145B61AF1BE}"/>
                </a:ext>
              </a:extLst>
            </p:cNvPr>
            <p:cNvSpPr/>
            <p:nvPr/>
          </p:nvSpPr>
          <p:spPr>
            <a:xfrm>
              <a:off x="6955045" y="2509655"/>
              <a:ext cx="1279587" cy="1279587"/>
            </a:xfrm>
            <a:prstGeom prst="ellipse">
              <a:avLst/>
            </a:prstGeom>
            <a:gradFill flip="none" rotWithShape="1">
              <a:gsLst>
                <a:gs pos="0">
                  <a:schemeClr val="accent1">
                    <a:lumMod val="5000"/>
                    <a:lumOff val="95000"/>
                    <a:alpha val="91000"/>
                  </a:schemeClr>
                </a:gs>
                <a:gs pos="76000">
                  <a:srgbClr val="93899B"/>
                </a:gs>
                <a:gs pos="83000">
                  <a:srgbClr val="93899B"/>
                </a:gs>
                <a:gs pos="100000">
                  <a:srgbClr val="93899B"/>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1" name="円/楕円 10">
              <a:extLst>
                <a:ext uri="{FF2B5EF4-FFF2-40B4-BE49-F238E27FC236}">
                  <a16:creationId xmlns:a16="http://schemas.microsoft.com/office/drawing/2014/main" id="{E6391E5B-483E-4995-BE62-62DD01DF7150}"/>
                </a:ext>
              </a:extLst>
            </p:cNvPr>
            <p:cNvSpPr/>
            <p:nvPr/>
          </p:nvSpPr>
          <p:spPr>
            <a:xfrm>
              <a:off x="3946626" y="4247566"/>
              <a:ext cx="1279587" cy="1279587"/>
            </a:xfrm>
            <a:prstGeom prst="ellipse">
              <a:avLst/>
            </a:prstGeom>
            <a:gradFill flip="none" rotWithShape="1">
              <a:gsLst>
                <a:gs pos="0">
                  <a:schemeClr val="accent1">
                    <a:lumMod val="5000"/>
                    <a:lumOff val="95000"/>
                    <a:alpha val="91000"/>
                  </a:schemeClr>
                </a:gs>
                <a:gs pos="76000">
                  <a:srgbClr val="93899B"/>
                </a:gs>
                <a:gs pos="83000">
                  <a:srgbClr val="93899B"/>
                </a:gs>
                <a:gs pos="100000">
                  <a:srgbClr val="93899B"/>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2" name="円/楕円 10">
              <a:extLst>
                <a:ext uri="{FF2B5EF4-FFF2-40B4-BE49-F238E27FC236}">
                  <a16:creationId xmlns:a16="http://schemas.microsoft.com/office/drawing/2014/main" id="{4E8B475C-FBC3-4AF7-AB54-DD7463095A75}"/>
                </a:ext>
              </a:extLst>
            </p:cNvPr>
            <p:cNvSpPr/>
            <p:nvPr/>
          </p:nvSpPr>
          <p:spPr>
            <a:xfrm>
              <a:off x="3977719" y="2530822"/>
              <a:ext cx="1279587" cy="1279587"/>
            </a:xfrm>
            <a:prstGeom prst="ellipse">
              <a:avLst/>
            </a:prstGeom>
            <a:gradFill flip="none" rotWithShape="1">
              <a:gsLst>
                <a:gs pos="0">
                  <a:schemeClr val="accent1">
                    <a:lumMod val="5000"/>
                    <a:lumOff val="95000"/>
                    <a:alpha val="91000"/>
                  </a:schemeClr>
                </a:gs>
                <a:gs pos="76000">
                  <a:srgbClr val="93899B"/>
                </a:gs>
                <a:gs pos="83000">
                  <a:srgbClr val="93899B"/>
                </a:gs>
                <a:gs pos="100000">
                  <a:srgbClr val="93899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pic>
          <p:nvPicPr>
            <p:cNvPr id="12" name="図プレースホルダー 46">
              <a:extLst>
                <a:ext uri="{FF2B5EF4-FFF2-40B4-BE49-F238E27FC236}">
                  <a16:creationId xmlns:a16="http://schemas.microsoft.com/office/drawing/2014/main" id="{DD9B4DB2-0E65-47D7-8561-0194832961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796719" y="1955621"/>
              <a:ext cx="650907" cy="650848"/>
            </a:xfrm>
            <a:prstGeom prst="rect">
              <a:avLst/>
            </a:prstGeom>
          </p:spPr>
        </p:pic>
        <p:pic>
          <p:nvPicPr>
            <p:cNvPr id="32" name="Image 31">
              <a:extLst>
                <a:ext uri="{FF2B5EF4-FFF2-40B4-BE49-F238E27FC236}">
                  <a16:creationId xmlns:a16="http://schemas.microsoft.com/office/drawing/2014/main" id="{CC5742C1-14D0-4A24-AC4F-5F36A002E61C}"/>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saturation sat="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4330380" y="2815916"/>
              <a:ext cx="498766" cy="536502"/>
            </a:xfrm>
            <a:prstGeom prst="rect">
              <a:avLst/>
            </a:prstGeom>
          </p:spPr>
        </p:pic>
      </p:grpSp>
      <p:grpSp>
        <p:nvGrpSpPr>
          <p:cNvPr id="44" name="Groupe 43">
            <a:extLst>
              <a:ext uri="{FF2B5EF4-FFF2-40B4-BE49-F238E27FC236}">
                <a16:creationId xmlns:a16="http://schemas.microsoft.com/office/drawing/2014/main" id="{A8DCB9C5-4824-4916-9491-B70EB258E81B}"/>
              </a:ext>
            </a:extLst>
          </p:cNvPr>
          <p:cNvGrpSpPr/>
          <p:nvPr/>
        </p:nvGrpSpPr>
        <p:grpSpPr>
          <a:xfrm>
            <a:off x="8189315" y="3906270"/>
            <a:ext cx="3723384" cy="939519"/>
            <a:chOff x="8672101" y="3455558"/>
            <a:chExt cx="3324739" cy="1230416"/>
          </a:xfrm>
        </p:grpSpPr>
        <p:sp>
          <p:nvSpPr>
            <p:cNvPr id="45" name="テキスト プレースホルダー 28">
              <a:extLst>
                <a:ext uri="{FF2B5EF4-FFF2-40B4-BE49-F238E27FC236}">
                  <a16:creationId xmlns:a16="http://schemas.microsoft.com/office/drawing/2014/main" id="{D4913253-1995-49AF-9F77-0918CF985697}"/>
                </a:ext>
              </a:extLst>
            </p:cNvPr>
            <p:cNvSpPr txBox="1">
              <a:spLocks/>
            </p:cNvSpPr>
            <p:nvPr/>
          </p:nvSpPr>
          <p:spPr>
            <a:xfrm>
              <a:off x="8800387" y="3780994"/>
              <a:ext cx="3196453" cy="9049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lang="fr-FR" sz="1400" dirty="0">
                  <a:solidFill>
                    <a:srgbClr val="8C8C8C"/>
                  </a:solidFill>
                  <a:latin typeface="+mj-lt"/>
                </a:rPr>
                <a:t>Etablir des tableaux et contrôler les données</a:t>
              </a:r>
            </a:p>
            <a:p>
              <a:pPr>
                <a:lnSpc>
                  <a:spcPct val="100000"/>
                </a:lnSpc>
                <a:spcBef>
                  <a:spcPts val="0"/>
                </a:spcBef>
                <a:buClr>
                  <a:srgbClr val="8C8C8C"/>
                </a:buClr>
                <a:buFont typeface="Wingdings" panose="05000000000000000000" pitchFamily="2" charset="2"/>
                <a:buChar char="ü"/>
              </a:pPr>
              <a:r>
                <a:rPr lang="fr-FR" sz="1400" dirty="0">
                  <a:solidFill>
                    <a:srgbClr val="8C8C8C"/>
                  </a:solidFill>
                  <a:latin typeface="+mj-lt"/>
                </a:rPr>
                <a:t>Gestion de planning, </a:t>
              </a:r>
            </a:p>
            <a:p>
              <a:pPr>
                <a:lnSpc>
                  <a:spcPct val="100000"/>
                </a:lnSpc>
                <a:spcBef>
                  <a:spcPts val="0"/>
                </a:spcBef>
                <a:buClr>
                  <a:srgbClr val="8C8C8C"/>
                </a:buClr>
                <a:buFont typeface="Wingdings" panose="05000000000000000000" pitchFamily="2" charset="2"/>
                <a:buChar char="ü"/>
              </a:pPr>
              <a:r>
                <a:rPr lang="fr-FR" sz="1400" dirty="0">
                  <a:solidFill>
                    <a:srgbClr val="8C8C8C"/>
                  </a:solidFill>
                  <a:latin typeface="+mj-lt"/>
                </a:rPr>
                <a:t>Rédaction de courriers</a:t>
              </a:r>
            </a:p>
            <a:p>
              <a:pPr>
                <a:lnSpc>
                  <a:spcPct val="100000"/>
                </a:lnSpc>
                <a:spcBef>
                  <a:spcPts val="0"/>
                </a:spcBef>
                <a:buClr>
                  <a:srgbClr val="8C8C8C"/>
                </a:buClr>
                <a:buFont typeface="Wingdings" panose="05000000000000000000" pitchFamily="2" charset="2"/>
                <a:buChar char="ü"/>
              </a:pPr>
              <a:r>
                <a:rPr lang="fr-FR" sz="1400" dirty="0">
                  <a:solidFill>
                    <a:srgbClr val="8C8C8C"/>
                  </a:solidFill>
                  <a:latin typeface="+mj-lt"/>
                </a:rPr>
                <a:t>Achats divers </a:t>
              </a:r>
            </a:p>
          </p:txBody>
        </p:sp>
        <p:sp>
          <p:nvSpPr>
            <p:cNvPr id="46" name="テキスト プレースホルダー 29">
              <a:extLst>
                <a:ext uri="{FF2B5EF4-FFF2-40B4-BE49-F238E27FC236}">
                  <a16:creationId xmlns:a16="http://schemas.microsoft.com/office/drawing/2014/main" id="{A3FF980C-EFDC-4737-BA83-B79FF1FBBEE1}"/>
                </a:ext>
              </a:extLst>
            </p:cNvPr>
            <p:cNvSpPr txBox="1">
              <a:spLocks/>
            </p:cNvSpPr>
            <p:nvPr/>
          </p:nvSpPr>
          <p:spPr>
            <a:xfrm>
              <a:off x="8672101" y="3455558"/>
              <a:ext cx="3095021" cy="580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fr-FR" altLang="ja-JP" sz="2000" b="1" dirty="0">
                  <a:solidFill>
                    <a:srgbClr val="D14E82"/>
                  </a:solidFill>
                  <a:latin typeface="+mj-lt"/>
                  <a:cs typeface="Arial" panose="020B0604020202020204" pitchFamily="34" charset="0"/>
                </a:rPr>
                <a:t>Assistanat administratif</a:t>
              </a:r>
              <a:endParaRPr kumimoji="1" lang="ja-JP" altLang="en-US" sz="2000" b="1" dirty="0">
                <a:solidFill>
                  <a:srgbClr val="D14E82"/>
                </a:solidFill>
                <a:latin typeface="+mj-lt"/>
                <a:cs typeface="Arial" panose="020B0604020202020204" pitchFamily="34" charset="0"/>
              </a:endParaRPr>
            </a:p>
          </p:txBody>
        </p:sp>
      </p:grpSp>
      <p:grpSp>
        <p:nvGrpSpPr>
          <p:cNvPr id="47" name="Groupe 46">
            <a:extLst>
              <a:ext uri="{FF2B5EF4-FFF2-40B4-BE49-F238E27FC236}">
                <a16:creationId xmlns:a16="http://schemas.microsoft.com/office/drawing/2014/main" id="{4005F412-9D95-4E4F-82E2-B8CDE12913E0}"/>
              </a:ext>
            </a:extLst>
          </p:cNvPr>
          <p:cNvGrpSpPr/>
          <p:nvPr/>
        </p:nvGrpSpPr>
        <p:grpSpPr>
          <a:xfrm>
            <a:off x="171537" y="3943568"/>
            <a:ext cx="3834670" cy="1085513"/>
            <a:chOff x="169219" y="3381759"/>
            <a:chExt cx="3748655" cy="1085513"/>
          </a:xfrm>
        </p:grpSpPr>
        <p:sp>
          <p:nvSpPr>
            <p:cNvPr id="48" name="テキスト プレースホルダー 34">
              <a:extLst>
                <a:ext uri="{FF2B5EF4-FFF2-40B4-BE49-F238E27FC236}">
                  <a16:creationId xmlns:a16="http://schemas.microsoft.com/office/drawing/2014/main" id="{9E829A98-6C91-4966-B6DF-9E2979B1BF46}"/>
                </a:ext>
              </a:extLst>
            </p:cNvPr>
            <p:cNvSpPr txBox="1">
              <a:spLocks/>
            </p:cNvSpPr>
            <p:nvPr/>
          </p:nvSpPr>
          <p:spPr>
            <a:xfrm>
              <a:off x="469765" y="3741406"/>
              <a:ext cx="3095021" cy="7258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 Préparation de commandes, </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 Contrôle des stocks</a:t>
              </a:r>
            </a:p>
            <a:p>
              <a:pPr>
                <a:lnSpc>
                  <a:spcPct val="100000"/>
                </a:lnSpc>
                <a:spcBef>
                  <a:spcPts val="0"/>
                </a:spcBef>
                <a:buClr>
                  <a:srgbClr val="8C8C8C"/>
                </a:buClr>
                <a:buFont typeface="Wingdings" panose="05000000000000000000" pitchFamily="2" charset="2"/>
                <a:buChar char="ü"/>
              </a:pPr>
              <a:r>
                <a:rPr kumimoji="1" lang="fr-FR" altLang="ja-JP" sz="1400" dirty="0">
                  <a:solidFill>
                    <a:srgbClr val="8C8C8C"/>
                  </a:solidFill>
                  <a:latin typeface="+mj-lt"/>
                  <a:cs typeface="Calibri Light" panose="020F0302020204030204" pitchFamily="34" charset="0"/>
                </a:rPr>
                <a:t> Gestion des retours commandes</a:t>
              </a:r>
            </a:p>
          </p:txBody>
        </p:sp>
        <p:sp>
          <p:nvSpPr>
            <p:cNvPr id="50" name="テキスト プレースホルダー 35">
              <a:extLst>
                <a:ext uri="{FF2B5EF4-FFF2-40B4-BE49-F238E27FC236}">
                  <a16:creationId xmlns:a16="http://schemas.microsoft.com/office/drawing/2014/main" id="{E65C37DD-8FF7-4A6A-91E5-C58B8DA90B35}"/>
                </a:ext>
              </a:extLst>
            </p:cNvPr>
            <p:cNvSpPr txBox="1">
              <a:spLocks/>
            </p:cNvSpPr>
            <p:nvPr/>
          </p:nvSpPr>
          <p:spPr>
            <a:xfrm>
              <a:off x="169219" y="3381759"/>
              <a:ext cx="3748655" cy="6705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fr-FR" altLang="ja-JP" sz="2000" b="1" dirty="0">
                  <a:solidFill>
                    <a:srgbClr val="D14E82"/>
                  </a:solidFill>
                  <a:latin typeface="+mj-lt"/>
                  <a:cs typeface="Arial" panose="020B0604020202020204" pitchFamily="34" charset="0"/>
                </a:rPr>
                <a:t>Logistique</a:t>
              </a:r>
            </a:p>
            <a:p>
              <a:pPr marL="0" indent="0">
                <a:buFont typeface="Arial" panose="020B0604020202020204" pitchFamily="34" charset="0"/>
                <a:buNone/>
              </a:pPr>
              <a:endParaRPr kumimoji="1" lang="ja-JP" altLang="en-US" sz="2000" b="1" dirty="0">
                <a:solidFill>
                  <a:srgbClr val="D14E82"/>
                </a:solidFill>
                <a:latin typeface="+mj-lt"/>
                <a:cs typeface="Arial" panose="020B0604020202020204" pitchFamily="34" charset="0"/>
              </a:endParaRPr>
            </a:p>
          </p:txBody>
        </p:sp>
      </p:grpSp>
      <p:pic>
        <p:nvPicPr>
          <p:cNvPr id="11" name="Graphique 10" descr="Diable avec un remplissage uni">
            <a:extLst>
              <a:ext uri="{FF2B5EF4-FFF2-40B4-BE49-F238E27FC236}">
                <a16:creationId xmlns:a16="http://schemas.microsoft.com/office/drawing/2014/main" id="{98E5D7F5-058B-492C-AA91-5BF4B1D01D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00707" y="4165669"/>
            <a:ext cx="655174" cy="655174"/>
          </a:xfrm>
          <a:prstGeom prst="rect">
            <a:avLst/>
          </a:prstGeom>
        </p:spPr>
      </p:pic>
      <p:pic>
        <p:nvPicPr>
          <p:cNvPr id="33" name="Graphique 32" descr="Boîte de réception avec un remplissage uni">
            <a:extLst>
              <a:ext uri="{FF2B5EF4-FFF2-40B4-BE49-F238E27FC236}">
                <a16:creationId xmlns:a16="http://schemas.microsoft.com/office/drawing/2014/main" id="{AF7C5C20-5639-44D0-B977-874A99BD36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64310" y="4911974"/>
            <a:ext cx="707157" cy="707157"/>
          </a:xfrm>
          <a:prstGeom prst="rect">
            <a:avLst/>
          </a:prstGeom>
        </p:spPr>
      </p:pic>
      <p:pic>
        <p:nvPicPr>
          <p:cNvPr id="52" name="Graphique 51" descr="Ordinateur portable avec un remplissage uni">
            <a:extLst>
              <a:ext uri="{FF2B5EF4-FFF2-40B4-BE49-F238E27FC236}">
                <a16:creationId xmlns:a16="http://schemas.microsoft.com/office/drawing/2014/main" id="{92444CB4-929C-4121-8A9C-7BB7764B0C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43340" y="4138818"/>
            <a:ext cx="740214" cy="740214"/>
          </a:xfrm>
          <a:prstGeom prst="rect">
            <a:avLst/>
          </a:prstGeom>
        </p:spPr>
      </p:pic>
      <p:pic>
        <p:nvPicPr>
          <p:cNvPr id="54" name="Graphique 53" descr="Sonnette d’hôtel avec un remplissage uni">
            <a:extLst>
              <a:ext uri="{FF2B5EF4-FFF2-40B4-BE49-F238E27FC236}">
                <a16:creationId xmlns:a16="http://schemas.microsoft.com/office/drawing/2014/main" id="{B33DF5E9-6828-413A-955D-3C8BE96819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073959" y="2754000"/>
            <a:ext cx="647657" cy="647657"/>
          </a:xfrm>
          <a:prstGeom prst="rect">
            <a:avLst/>
          </a:prstGeom>
        </p:spPr>
      </p:pic>
      <p:sp>
        <p:nvSpPr>
          <p:cNvPr id="2" name="Espace réservé du numéro de diapositive 1">
            <a:extLst>
              <a:ext uri="{FF2B5EF4-FFF2-40B4-BE49-F238E27FC236}">
                <a16:creationId xmlns:a16="http://schemas.microsoft.com/office/drawing/2014/main" id="{2019C810-FBD7-453C-804D-47C17568FB43}"/>
              </a:ext>
            </a:extLst>
          </p:cNvPr>
          <p:cNvSpPr>
            <a:spLocks noGrp="1"/>
          </p:cNvSpPr>
          <p:nvPr>
            <p:ph type="sldNum" sz="quarter" idx="12"/>
          </p:nvPr>
        </p:nvSpPr>
        <p:spPr/>
        <p:txBody>
          <a:bodyPr/>
          <a:lstStyle/>
          <a:p>
            <a:fld id="{164736BC-F3C8-4DC4-B1B3-BD782B88A599}" type="slidenum">
              <a:rPr lang="fr-FR" smtClean="0"/>
              <a:t>26</a:t>
            </a:fld>
            <a:endParaRPr lang="fr-FR" dirty="0"/>
          </a:p>
        </p:txBody>
      </p:sp>
    </p:spTree>
    <p:extLst>
      <p:ext uri="{BB962C8B-B14F-4D97-AF65-F5344CB8AC3E}">
        <p14:creationId xmlns:p14="http://schemas.microsoft.com/office/powerpoint/2010/main" val="221682371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CE6D71C1-DB9A-4E80-936B-EEB10E663858}"/>
              </a:ext>
            </a:extLst>
          </p:cNvPr>
          <p:cNvGrpSpPr/>
          <p:nvPr/>
        </p:nvGrpSpPr>
        <p:grpSpPr>
          <a:xfrm>
            <a:off x="0" y="79035"/>
            <a:ext cx="12192000" cy="1680191"/>
            <a:chOff x="-29527" y="201811"/>
            <a:chExt cx="12192000" cy="913679"/>
          </a:xfrm>
        </p:grpSpPr>
        <p:pic>
          <p:nvPicPr>
            <p:cNvPr id="14" name="Image 13">
              <a:extLst>
                <a:ext uri="{FF2B5EF4-FFF2-40B4-BE49-F238E27FC236}">
                  <a16:creationId xmlns:a16="http://schemas.microsoft.com/office/drawing/2014/main" id="{9AD55233-73AD-4C7C-A5D4-CAA456ECEB53}"/>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29527" y="201811"/>
              <a:ext cx="12192000" cy="913679"/>
            </a:xfrm>
            <a:prstGeom prst="rect">
              <a:avLst/>
            </a:prstGeom>
          </p:spPr>
        </p:pic>
        <p:sp>
          <p:nvSpPr>
            <p:cNvPr id="15" name="タイトル 1">
              <a:extLst>
                <a:ext uri="{FF2B5EF4-FFF2-40B4-BE49-F238E27FC236}">
                  <a16:creationId xmlns:a16="http://schemas.microsoft.com/office/drawing/2014/main" id="{1EAAD958-9D5A-426D-A1EE-85925178FE47}"/>
                </a:ext>
              </a:extLst>
            </p:cNvPr>
            <p:cNvSpPr txBox="1">
              <a:spLocks/>
            </p:cNvSpPr>
            <p:nvPr/>
          </p:nvSpPr>
          <p:spPr>
            <a:xfrm>
              <a:off x="257544" y="311775"/>
              <a:ext cx="11222442" cy="6867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L’ENTREPRISE ADAPTEE : mission / vocation</a:t>
              </a:r>
              <a:endParaRPr lang="ja-JP" altLang="en-US" sz="3600" b="1" dirty="0">
                <a:solidFill>
                  <a:schemeClr val="bg1"/>
                </a:solidFill>
                <a:cs typeface="Arial" panose="020B0604020202020204" pitchFamily="34" charset="0"/>
              </a:endParaRPr>
            </a:p>
          </p:txBody>
        </p:sp>
      </p:grpSp>
      <p:sp>
        <p:nvSpPr>
          <p:cNvPr id="16" name="テキスト プレースホルダー 9">
            <a:extLst>
              <a:ext uri="{FF2B5EF4-FFF2-40B4-BE49-F238E27FC236}">
                <a16:creationId xmlns:a16="http://schemas.microsoft.com/office/drawing/2014/main" id="{F25EB5B6-1560-4CA5-9384-4105CB1C77E3}"/>
              </a:ext>
            </a:extLst>
          </p:cNvPr>
          <p:cNvSpPr txBox="1">
            <a:spLocks/>
          </p:cNvSpPr>
          <p:nvPr/>
        </p:nvSpPr>
        <p:spPr>
          <a:xfrm>
            <a:off x="284039" y="626129"/>
            <a:ext cx="9977197" cy="249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1">
                    <a:lumMod val="10000"/>
                    <a:lumOff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2000" dirty="0">
              <a:solidFill>
                <a:schemeClr val="bg1"/>
              </a:solidFill>
              <a:latin typeface="Calibri Light" panose="020F0302020204030204" pitchFamily="34" charset="0"/>
              <a:cs typeface="Calibri Light" panose="020F0302020204030204" pitchFamily="34" charset="0"/>
            </a:endParaRPr>
          </a:p>
        </p:txBody>
      </p:sp>
      <p:sp>
        <p:nvSpPr>
          <p:cNvPr id="2" name="Espace réservé du numéro de diapositive 1">
            <a:extLst>
              <a:ext uri="{FF2B5EF4-FFF2-40B4-BE49-F238E27FC236}">
                <a16:creationId xmlns:a16="http://schemas.microsoft.com/office/drawing/2014/main" id="{F168451D-3107-422B-811C-2E3D8A990D95}"/>
              </a:ext>
            </a:extLst>
          </p:cNvPr>
          <p:cNvSpPr>
            <a:spLocks noGrp="1"/>
          </p:cNvSpPr>
          <p:nvPr>
            <p:ph type="sldNum" sz="quarter" idx="12"/>
          </p:nvPr>
        </p:nvSpPr>
        <p:spPr/>
        <p:txBody>
          <a:bodyPr/>
          <a:lstStyle/>
          <a:p>
            <a:r>
              <a:rPr lang="fr-FR" sz="1200" b="1" dirty="0">
                <a:solidFill>
                  <a:srgbClr val="8C8C8C"/>
                </a:solidFill>
                <a:latin typeface="+mj-lt"/>
              </a:rPr>
              <a:t>(source UNEA)  </a:t>
            </a:r>
            <a:fld id="{164736BC-F3C8-4DC4-B1B3-BD782B88A599}" type="slidenum">
              <a:rPr lang="fr-FR" smtClean="0"/>
              <a:t>27</a:t>
            </a:fld>
            <a:endParaRPr lang="fr-FR" dirty="0"/>
          </a:p>
        </p:txBody>
      </p:sp>
      <p:sp>
        <p:nvSpPr>
          <p:cNvPr id="3" name="ZoneTexte 2">
            <a:extLst>
              <a:ext uri="{FF2B5EF4-FFF2-40B4-BE49-F238E27FC236}">
                <a16:creationId xmlns:a16="http://schemas.microsoft.com/office/drawing/2014/main" id="{35C970D1-E95F-05BD-0CFE-2D25D96805E7}"/>
              </a:ext>
            </a:extLst>
          </p:cNvPr>
          <p:cNvSpPr txBox="1"/>
          <p:nvPr/>
        </p:nvSpPr>
        <p:spPr>
          <a:xfrm>
            <a:off x="484779" y="1701610"/>
            <a:ext cx="11222441" cy="3754874"/>
          </a:xfrm>
          <a:prstGeom prst="rect">
            <a:avLst/>
          </a:prstGeom>
          <a:noFill/>
        </p:spPr>
        <p:txBody>
          <a:bodyPr wrap="square">
            <a:spAutoFit/>
          </a:bodyPr>
          <a:lstStyle/>
          <a:p>
            <a:pPr algn="l"/>
            <a:r>
              <a:rPr lang="fr-FR" sz="1600" b="1" i="0" u="none" strike="noStrike" dirty="0">
                <a:solidFill>
                  <a:srgbClr val="E31A74"/>
                </a:solidFill>
                <a:effectLst/>
                <a:latin typeface="+mj-lt"/>
              </a:rPr>
              <a:t>Mission des Entreprises Adaptées</a:t>
            </a:r>
          </a:p>
          <a:p>
            <a:pPr algn="l"/>
            <a:r>
              <a:rPr lang="fr-FR" sz="1600" b="1" i="0" dirty="0">
                <a:solidFill>
                  <a:srgbClr val="8C8C8C"/>
                </a:solidFill>
                <a:effectLst/>
                <a:latin typeface="+mj-lt"/>
              </a:rPr>
              <a:t>La mission des Entreprises Adaptées est définie par l'article L5213-13-1 du code du travail :</a:t>
            </a:r>
          </a:p>
          <a:p>
            <a:pPr algn="l"/>
            <a:r>
              <a:rPr lang="fr-FR" sz="1600" b="1" i="0" dirty="0">
                <a:solidFill>
                  <a:srgbClr val="8C8C8C"/>
                </a:solidFill>
                <a:effectLst/>
                <a:latin typeface="+mj-lt"/>
              </a:rPr>
              <a:t>Elles permettent à leurs salariés d'exercer une activité professionnelle dans un environnement adapté à leurs possibilités, afin qu'ils obtiennent ou conservent un emploi. Les Entreprises Adaptées mettent en œuvre pour leurs salariés un accompagnement spécifique destiné à favoriser la réalisation de leur projet professionnel, la valorisation de leurs compétences et leur mobilité au sein de l'entreprise elle-même ou vers d'autres entreprises.</a:t>
            </a:r>
          </a:p>
          <a:p>
            <a:pPr algn="l"/>
            <a:endParaRPr lang="fr-FR" sz="1600" b="0" i="0" dirty="0">
              <a:solidFill>
                <a:srgbClr val="333333"/>
              </a:solidFill>
              <a:effectLst/>
              <a:latin typeface="+mj-lt"/>
            </a:endParaRPr>
          </a:p>
          <a:p>
            <a:pPr algn="l"/>
            <a:r>
              <a:rPr lang="fr-FR" sz="1600" b="1" i="0" u="none" strike="noStrike" dirty="0">
                <a:solidFill>
                  <a:srgbClr val="E31A74"/>
                </a:solidFill>
                <a:effectLst/>
                <a:latin typeface="+mj-lt"/>
              </a:rPr>
              <a:t>Vocation des Entreprises Adaptées</a:t>
            </a:r>
          </a:p>
          <a:p>
            <a:r>
              <a:rPr lang="fr-FR" sz="1600" b="1" i="0" dirty="0">
                <a:solidFill>
                  <a:srgbClr val="8C8C8C"/>
                </a:solidFill>
                <a:effectLst/>
                <a:latin typeface="+mj-lt"/>
              </a:rPr>
              <a:t>Leur vocation est de soutenir l’identification ou la consolidation d’un projet professionnel </a:t>
            </a:r>
          </a:p>
          <a:p>
            <a:r>
              <a:rPr lang="fr-FR" sz="1600" b="1" i="0" dirty="0">
                <a:solidFill>
                  <a:srgbClr val="8C8C8C"/>
                </a:solidFill>
                <a:effectLst/>
                <a:latin typeface="+mj-lt"/>
              </a:rPr>
              <a:t>du salarié handicapé, et d’accompagner la réalisation de ce projet dans l’Entreprise Adaptée elle-même ou en dehors avec les autres employeurs.</a:t>
            </a:r>
          </a:p>
          <a:p>
            <a:r>
              <a:rPr lang="fr-FR" sz="1600" b="1" i="0" dirty="0">
                <a:solidFill>
                  <a:srgbClr val="8C8C8C"/>
                </a:solidFill>
                <a:effectLst/>
                <a:latin typeface="+mj-lt"/>
              </a:rPr>
              <a:t>Il s’agit d’activer le triptyque « emploi-accompagnement-formation » selon les besoins et les capacités de chaque salarié que l’Entreprise Adaptée emploie, en vue d’un accès durable à l’emploi au sein de l’entreprise elle-même ou auprès d’un autre employeur public ou privé dans le cadre d’une mobilité qui valorise leurs compétences.</a:t>
            </a:r>
          </a:p>
          <a:p>
            <a:r>
              <a:rPr lang="fr-FR" b="1" dirty="0">
                <a:solidFill>
                  <a:srgbClr val="8C8C8C"/>
                </a:solidFill>
                <a:latin typeface="+mj-lt"/>
              </a:rPr>
              <a:t>									</a:t>
            </a:r>
            <a:endParaRPr lang="fr-FR" sz="1200" b="1" i="0" dirty="0">
              <a:solidFill>
                <a:srgbClr val="8C8C8C"/>
              </a:solidFill>
              <a:effectLst/>
              <a:latin typeface="+mj-lt"/>
            </a:endParaRPr>
          </a:p>
        </p:txBody>
      </p:sp>
    </p:spTree>
    <p:extLst>
      <p:ext uri="{BB962C8B-B14F-4D97-AF65-F5344CB8AC3E}">
        <p14:creationId xmlns:p14="http://schemas.microsoft.com/office/powerpoint/2010/main" val="242944346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FE44D2E-ED5A-673B-8D16-849E121F6940}"/>
              </a:ext>
            </a:extLst>
          </p:cNvPr>
          <p:cNvSpPr>
            <a:spLocks noChangeArrowheads="1"/>
          </p:cNvSpPr>
          <p:nvPr/>
        </p:nvSpPr>
        <p:spPr bwMode="auto">
          <a:xfrm rot="10800000" flipV="1">
            <a:off x="228600" y="1085049"/>
            <a:ext cx="11781088" cy="12298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443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200" b="1" dirty="0">
              <a:solidFill>
                <a:srgbClr val="E31A74"/>
              </a:solidFill>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E31A74"/>
                </a:solidFill>
                <a:effectLst/>
                <a:latin typeface="Montserrat" panose="00000500000000000000" pitchFamily="2" charset="0"/>
              </a:rPr>
              <a:t>EA / ESAT : quelle différence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rgbClr val="8C8C8C"/>
                </a:solidFill>
                <a:effectLst/>
                <a:latin typeface="Calibri Light" panose="020F0302020204030204" pitchFamily="34" charset="0"/>
                <a:cs typeface="Calibri Light" panose="020F0302020204030204" pitchFamily="34" charset="0"/>
              </a:rPr>
              <a:t>Il convient d’apporter quelques précisions quant à la différence entre une Entreprise Adaptée (EA) et un Établissement et Service d’Aide par le Travail (ESAT) qui accueillent tous les deux des travailleurs handicapés :</a:t>
            </a:r>
            <a:br>
              <a:rPr kumimoji="0" lang="fr-FR" altLang="fr-FR" sz="1300" b="0" i="0" u="none" strike="noStrike" cap="none" normalizeH="0" baseline="0" dirty="0">
                <a:ln>
                  <a:noFill/>
                </a:ln>
                <a:solidFill>
                  <a:srgbClr val="333333"/>
                </a:solidFill>
                <a:effectLst/>
                <a:latin typeface="Roboto Slab"/>
              </a:rPr>
            </a:br>
            <a:r>
              <a:rPr kumimoji="0" lang="fr-FR" altLang="fr-FR" sz="1300" b="0" i="0" u="none" strike="noStrike" cap="none" normalizeH="0" baseline="0" dirty="0">
                <a:ln>
                  <a:noFill/>
                </a:ln>
                <a:solidFill>
                  <a:srgbClr val="333333"/>
                </a:solidFill>
                <a:effectLst/>
                <a:latin typeface="Roboto Slab"/>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13" name="Groupe 12">
            <a:extLst>
              <a:ext uri="{FF2B5EF4-FFF2-40B4-BE49-F238E27FC236}">
                <a16:creationId xmlns:a16="http://schemas.microsoft.com/office/drawing/2014/main" id="{CE6D71C1-DB9A-4E80-936B-EEB10E663858}"/>
              </a:ext>
            </a:extLst>
          </p:cNvPr>
          <p:cNvGrpSpPr/>
          <p:nvPr/>
        </p:nvGrpSpPr>
        <p:grpSpPr>
          <a:xfrm>
            <a:off x="-4671" y="136204"/>
            <a:ext cx="12196671" cy="1025787"/>
            <a:chOff x="-638527" y="249143"/>
            <a:chExt cx="12192000" cy="1041378"/>
          </a:xfrm>
        </p:grpSpPr>
        <p:pic>
          <p:nvPicPr>
            <p:cNvPr id="14" name="Image 13">
              <a:extLst>
                <a:ext uri="{FF2B5EF4-FFF2-40B4-BE49-F238E27FC236}">
                  <a16:creationId xmlns:a16="http://schemas.microsoft.com/office/drawing/2014/main" id="{9AD55233-73AD-4C7C-A5D4-CAA456ECEB53}"/>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638527" y="249143"/>
              <a:ext cx="12192000" cy="1041378"/>
            </a:xfrm>
            <a:prstGeom prst="rect">
              <a:avLst/>
            </a:prstGeom>
          </p:spPr>
        </p:pic>
        <p:sp>
          <p:nvSpPr>
            <p:cNvPr id="15" name="タイトル 1">
              <a:extLst>
                <a:ext uri="{FF2B5EF4-FFF2-40B4-BE49-F238E27FC236}">
                  <a16:creationId xmlns:a16="http://schemas.microsoft.com/office/drawing/2014/main" id="{1EAAD958-9D5A-426D-A1EE-85925178FE47}"/>
                </a:ext>
              </a:extLst>
            </p:cNvPr>
            <p:cNvSpPr txBox="1">
              <a:spLocks/>
            </p:cNvSpPr>
            <p:nvPr/>
          </p:nvSpPr>
          <p:spPr>
            <a:xfrm>
              <a:off x="-234323" y="446776"/>
              <a:ext cx="8774391" cy="540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kumimoji="0" lang="fr-FR" altLang="fr-FR" sz="3600" b="1" i="0" u="none" strike="noStrike" cap="none" normalizeH="0" baseline="0" dirty="0">
                  <a:ln>
                    <a:noFill/>
                  </a:ln>
                  <a:solidFill>
                    <a:schemeClr val="bg1"/>
                  </a:solidFill>
                  <a:effectLst/>
                  <a:latin typeface="Montserrat" panose="00000500000000000000" pitchFamily="2" charset="0"/>
                </a:rPr>
                <a:t>EA / ESAT : quelle différence ?</a:t>
              </a:r>
            </a:p>
          </p:txBody>
        </p:sp>
      </p:grpSp>
      <p:sp>
        <p:nvSpPr>
          <p:cNvPr id="2" name="Espace réservé du numéro de diapositive 1">
            <a:extLst>
              <a:ext uri="{FF2B5EF4-FFF2-40B4-BE49-F238E27FC236}">
                <a16:creationId xmlns:a16="http://schemas.microsoft.com/office/drawing/2014/main" id="{F168451D-3107-422B-811C-2E3D8A990D95}"/>
              </a:ext>
            </a:extLst>
          </p:cNvPr>
          <p:cNvSpPr>
            <a:spLocks noGrp="1"/>
          </p:cNvSpPr>
          <p:nvPr>
            <p:ph type="sldNum" sz="quarter" idx="12"/>
          </p:nvPr>
        </p:nvSpPr>
        <p:spPr/>
        <p:txBody>
          <a:bodyPr/>
          <a:lstStyle/>
          <a:p>
            <a:r>
              <a:rPr lang="fr-FR" sz="1200" b="1" dirty="0">
                <a:solidFill>
                  <a:srgbClr val="8C8C8C"/>
                </a:solidFill>
                <a:latin typeface="+mj-lt"/>
              </a:rPr>
              <a:t>(source UNEA)  </a:t>
            </a:r>
            <a:fld id="{164736BC-F3C8-4DC4-B1B3-BD782B88A599}" type="slidenum">
              <a:rPr lang="fr-FR" smtClean="0"/>
              <a:t>28</a:t>
            </a:fld>
            <a:endParaRPr lang="fr-FR" dirty="0"/>
          </a:p>
        </p:txBody>
      </p:sp>
      <p:graphicFrame>
        <p:nvGraphicFramePr>
          <p:cNvPr id="3" name="Tableau 2">
            <a:extLst>
              <a:ext uri="{FF2B5EF4-FFF2-40B4-BE49-F238E27FC236}">
                <a16:creationId xmlns:a16="http://schemas.microsoft.com/office/drawing/2014/main" id="{BB0F783D-1C4A-7ED6-D6DC-48DEB379EA3A}"/>
              </a:ext>
            </a:extLst>
          </p:cNvPr>
          <p:cNvGraphicFramePr>
            <a:graphicFrameLocks noGrp="1"/>
          </p:cNvGraphicFramePr>
          <p:nvPr>
            <p:extLst>
              <p:ext uri="{D42A27DB-BD31-4B8C-83A1-F6EECF244321}">
                <p14:modId xmlns:p14="http://schemas.microsoft.com/office/powerpoint/2010/main" val="1919459243"/>
              </p:ext>
            </p:extLst>
          </p:nvPr>
        </p:nvGraphicFramePr>
        <p:xfrm>
          <a:off x="2691168" y="2086964"/>
          <a:ext cx="7620000" cy="3554999"/>
        </p:xfrm>
        <a:graphic>
          <a:graphicData uri="http://schemas.openxmlformats.org/drawingml/2006/table">
            <a:tbl>
              <a:tblPr/>
              <a:tblGrid>
                <a:gridCol w="1523970">
                  <a:extLst>
                    <a:ext uri="{9D8B030D-6E8A-4147-A177-3AD203B41FA5}">
                      <a16:colId xmlns:a16="http://schemas.microsoft.com/office/drawing/2014/main" val="2867229257"/>
                    </a:ext>
                  </a:extLst>
                </a:gridCol>
                <a:gridCol w="3047941">
                  <a:extLst>
                    <a:ext uri="{9D8B030D-6E8A-4147-A177-3AD203B41FA5}">
                      <a16:colId xmlns:a16="http://schemas.microsoft.com/office/drawing/2014/main" val="1181920694"/>
                    </a:ext>
                  </a:extLst>
                </a:gridCol>
                <a:gridCol w="3048089">
                  <a:extLst>
                    <a:ext uri="{9D8B030D-6E8A-4147-A177-3AD203B41FA5}">
                      <a16:colId xmlns:a16="http://schemas.microsoft.com/office/drawing/2014/main" val="2144511981"/>
                    </a:ext>
                  </a:extLst>
                </a:gridCol>
              </a:tblGrid>
              <a:tr h="318938">
                <a:tc>
                  <a:txBody>
                    <a:bodyPr/>
                    <a:lstStyle/>
                    <a:p>
                      <a:r>
                        <a:rPr lang="fr-FR" dirty="0">
                          <a:solidFill>
                            <a:srgbClr val="FFFFFF"/>
                          </a:solidFill>
                          <a:effectLst/>
                        </a:rPr>
                        <a:t> </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008CBE"/>
                    </a:solidFill>
                  </a:tcPr>
                </a:tc>
                <a:tc>
                  <a:txBody>
                    <a:bodyPr/>
                    <a:lstStyle/>
                    <a:p>
                      <a:r>
                        <a:rPr lang="fr-FR" dirty="0">
                          <a:solidFill>
                            <a:srgbClr val="FFFFFF"/>
                          </a:solidFill>
                          <a:effectLst/>
                        </a:rPr>
                        <a:t>EA</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008CBE"/>
                    </a:solidFill>
                  </a:tcPr>
                </a:tc>
                <a:tc>
                  <a:txBody>
                    <a:bodyPr/>
                    <a:lstStyle/>
                    <a:p>
                      <a:r>
                        <a:rPr lang="fr-FR" dirty="0">
                          <a:solidFill>
                            <a:srgbClr val="FFFFFF"/>
                          </a:solidFill>
                          <a:effectLst/>
                        </a:rPr>
                        <a:t>ESAT</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008CBE"/>
                    </a:solidFill>
                  </a:tcPr>
                </a:tc>
                <a:extLst>
                  <a:ext uri="{0D108BD9-81ED-4DB2-BD59-A6C34878D82A}">
                    <a16:rowId xmlns:a16="http://schemas.microsoft.com/office/drawing/2014/main" val="2674874672"/>
                  </a:ext>
                </a:extLst>
              </a:tr>
              <a:tr h="879026">
                <a:tc>
                  <a:txBody>
                    <a:bodyPr/>
                    <a:lstStyle/>
                    <a:p>
                      <a:r>
                        <a:rPr lang="fr-FR" b="1" dirty="0">
                          <a:effectLst/>
                        </a:rPr>
                        <a:t>Mission</a:t>
                      </a:r>
                      <a:endParaRPr lang="fr-FR" dirty="0">
                        <a:effectLst/>
                      </a:endParaRP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F2F2F2"/>
                    </a:solidFill>
                  </a:tcPr>
                </a:tc>
                <a:tc>
                  <a:txBody>
                    <a:bodyPr/>
                    <a:lstStyle/>
                    <a:p>
                      <a:r>
                        <a:rPr lang="fr-FR" dirty="0">
                          <a:effectLst/>
                        </a:rPr>
                        <a:t>Intégrer durablement les travailleurs handicapés dans l’emploi </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F2F2F2"/>
                    </a:solidFill>
                  </a:tcPr>
                </a:tc>
                <a:tc>
                  <a:txBody>
                    <a:bodyPr/>
                    <a:lstStyle/>
                    <a:p>
                      <a:r>
                        <a:rPr lang="fr-FR" dirty="0">
                          <a:effectLst/>
                        </a:rPr>
                        <a:t>Intégrer durablement les travailleurs handicapés dans l’emploi </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F2F2F2"/>
                    </a:solidFill>
                  </a:tcPr>
                </a:tc>
                <a:extLst>
                  <a:ext uri="{0D108BD9-81ED-4DB2-BD59-A6C34878D82A}">
                    <a16:rowId xmlns:a16="http://schemas.microsoft.com/office/drawing/2014/main" val="3402252206"/>
                  </a:ext>
                </a:extLst>
              </a:tr>
              <a:tr h="1159071">
                <a:tc>
                  <a:txBody>
                    <a:bodyPr/>
                    <a:lstStyle/>
                    <a:p>
                      <a:r>
                        <a:rPr lang="fr-FR" b="1" dirty="0">
                          <a:effectLst/>
                        </a:rPr>
                        <a:t>Objectif</a:t>
                      </a:r>
                      <a:endParaRPr lang="fr-FR" dirty="0">
                        <a:effectLst/>
                      </a:endParaRP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tcPr>
                </a:tc>
                <a:tc>
                  <a:txBody>
                    <a:bodyPr/>
                    <a:lstStyle/>
                    <a:p>
                      <a:r>
                        <a:rPr lang="fr-FR" dirty="0">
                          <a:effectLst/>
                        </a:rPr>
                        <a:t>Créer de la richesse pour créer des emplois durables et de qualité </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tcPr>
                </a:tc>
                <a:tc>
                  <a:txBody>
                    <a:bodyPr/>
                    <a:lstStyle/>
                    <a:p>
                      <a:r>
                        <a:rPr lang="fr-FR" dirty="0">
                          <a:effectLst/>
                        </a:rPr>
                        <a:t>Accompagner le travailleur et lui permettre de conserver ses acquis scolaires et professionnels </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tcPr>
                </a:tc>
                <a:extLst>
                  <a:ext uri="{0D108BD9-81ED-4DB2-BD59-A6C34878D82A}">
                    <a16:rowId xmlns:a16="http://schemas.microsoft.com/office/drawing/2014/main" val="858658249"/>
                  </a:ext>
                </a:extLst>
              </a:tr>
              <a:tr h="318938">
                <a:tc>
                  <a:txBody>
                    <a:bodyPr/>
                    <a:lstStyle/>
                    <a:p>
                      <a:r>
                        <a:rPr lang="fr-FR" b="1" dirty="0">
                          <a:effectLst/>
                        </a:rPr>
                        <a:t>Financement</a:t>
                      </a:r>
                      <a:endParaRPr lang="fr-FR" dirty="0">
                        <a:effectLst/>
                      </a:endParaRP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F2F2F2"/>
                    </a:solidFill>
                  </a:tcPr>
                </a:tc>
                <a:tc>
                  <a:txBody>
                    <a:bodyPr/>
                    <a:lstStyle/>
                    <a:p>
                      <a:r>
                        <a:rPr lang="fr-FR" dirty="0">
                          <a:effectLst/>
                        </a:rPr>
                        <a:t>Autofinancée à 80 % </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F2F2F2"/>
                    </a:solidFill>
                  </a:tcPr>
                </a:tc>
                <a:tc>
                  <a:txBody>
                    <a:bodyPr/>
                    <a:lstStyle/>
                    <a:p>
                      <a:r>
                        <a:rPr lang="fr-FR" dirty="0">
                          <a:effectLst/>
                        </a:rPr>
                        <a:t>Financé à 80 % </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solidFill>
                      <a:srgbClr val="F2F2F2"/>
                    </a:solidFill>
                  </a:tcPr>
                </a:tc>
                <a:extLst>
                  <a:ext uri="{0D108BD9-81ED-4DB2-BD59-A6C34878D82A}">
                    <a16:rowId xmlns:a16="http://schemas.microsoft.com/office/drawing/2014/main" val="4104647744"/>
                  </a:ext>
                </a:extLst>
              </a:tr>
              <a:tr h="879026">
                <a:tc>
                  <a:txBody>
                    <a:bodyPr/>
                    <a:lstStyle/>
                    <a:p>
                      <a:r>
                        <a:rPr lang="fr-FR" b="1" dirty="0">
                          <a:effectLst/>
                        </a:rPr>
                        <a:t>Statut de la personne</a:t>
                      </a:r>
                      <a:endParaRPr lang="fr-FR" dirty="0">
                        <a:effectLst/>
                      </a:endParaRP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tcPr>
                </a:tc>
                <a:tc>
                  <a:txBody>
                    <a:bodyPr/>
                    <a:lstStyle/>
                    <a:p>
                      <a:r>
                        <a:rPr lang="fr-FR" dirty="0">
                          <a:effectLst/>
                        </a:rPr>
                        <a:t>Le travailleur est un salarié, il est rémunéré à 100 % du SMIC minimum</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tcPr>
                </a:tc>
                <a:tc>
                  <a:txBody>
                    <a:bodyPr/>
                    <a:lstStyle/>
                    <a:p>
                      <a:r>
                        <a:rPr lang="fr-FR" dirty="0">
                          <a:effectLst/>
                        </a:rPr>
                        <a:t>Le travailleur est un usager, il perçoit une indemnité de 55 % du SMIC minimum</a:t>
                      </a:r>
                    </a:p>
                  </a:txBody>
                  <a:tcPr marL="47625" marR="47625" marT="19050" marB="19050" anchor="ctr">
                    <a:lnL w="9525" cap="flat" cmpd="sng" algn="ctr">
                      <a:solidFill>
                        <a:srgbClr val="008CBE"/>
                      </a:solidFill>
                      <a:prstDash val="solid"/>
                      <a:round/>
                      <a:headEnd type="none" w="med" len="med"/>
                      <a:tailEnd type="none" w="med" len="med"/>
                    </a:lnL>
                    <a:lnR w="9525" cap="flat" cmpd="sng" algn="ctr">
                      <a:solidFill>
                        <a:srgbClr val="008CBE"/>
                      </a:solidFill>
                      <a:prstDash val="solid"/>
                      <a:round/>
                      <a:headEnd type="none" w="med" len="med"/>
                      <a:tailEnd type="none" w="med" len="med"/>
                    </a:lnR>
                    <a:lnT w="9525" cap="flat" cmpd="sng" algn="ctr">
                      <a:solidFill>
                        <a:srgbClr val="008CBE"/>
                      </a:solidFill>
                      <a:prstDash val="solid"/>
                      <a:round/>
                      <a:headEnd type="none" w="med" len="med"/>
                      <a:tailEnd type="none" w="med" len="med"/>
                    </a:lnT>
                    <a:lnB w="9525" cap="flat" cmpd="sng" algn="ctr">
                      <a:solidFill>
                        <a:srgbClr val="008CBE"/>
                      </a:solidFill>
                      <a:prstDash val="solid"/>
                      <a:round/>
                      <a:headEnd type="none" w="med" len="med"/>
                      <a:tailEnd type="none" w="med" len="med"/>
                    </a:lnB>
                  </a:tcPr>
                </a:tc>
                <a:extLst>
                  <a:ext uri="{0D108BD9-81ED-4DB2-BD59-A6C34878D82A}">
                    <a16:rowId xmlns:a16="http://schemas.microsoft.com/office/drawing/2014/main" val="1892892553"/>
                  </a:ext>
                </a:extLst>
              </a:tr>
            </a:tbl>
          </a:graphicData>
        </a:graphic>
      </p:graphicFrame>
    </p:spTree>
    <p:extLst>
      <p:ext uri="{BB962C8B-B14F-4D97-AF65-F5344CB8AC3E}">
        <p14:creationId xmlns:p14="http://schemas.microsoft.com/office/powerpoint/2010/main" val="222895832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CE6D71C1-DB9A-4E80-936B-EEB10E663858}"/>
              </a:ext>
            </a:extLst>
          </p:cNvPr>
          <p:cNvGrpSpPr/>
          <p:nvPr/>
        </p:nvGrpSpPr>
        <p:grpSpPr>
          <a:xfrm>
            <a:off x="238262" y="297798"/>
            <a:ext cx="11302738" cy="1313039"/>
            <a:chOff x="-29527" y="143482"/>
            <a:chExt cx="12192000" cy="913679"/>
          </a:xfrm>
        </p:grpSpPr>
        <p:pic>
          <p:nvPicPr>
            <p:cNvPr id="14" name="Image 13">
              <a:extLst>
                <a:ext uri="{FF2B5EF4-FFF2-40B4-BE49-F238E27FC236}">
                  <a16:creationId xmlns:a16="http://schemas.microsoft.com/office/drawing/2014/main" id="{9AD55233-73AD-4C7C-A5D4-CAA456ECEB53}"/>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29527" y="143482"/>
              <a:ext cx="12192000" cy="913679"/>
            </a:xfrm>
            <a:prstGeom prst="rect">
              <a:avLst/>
            </a:prstGeom>
          </p:spPr>
        </p:pic>
        <p:sp>
          <p:nvSpPr>
            <p:cNvPr id="15" name="タイトル 1">
              <a:extLst>
                <a:ext uri="{FF2B5EF4-FFF2-40B4-BE49-F238E27FC236}">
                  <a16:creationId xmlns:a16="http://schemas.microsoft.com/office/drawing/2014/main" id="{1EAAD958-9D5A-426D-A1EE-85925178FE47}"/>
                </a:ext>
              </a:extLst>
            </p:cNvPr>
            <p:cNvSpPr txBox="1">
              <a:spLocks/>
            </p:cNvSpPr>
            <p:nvPr/>
          </p:nvSpPr>
          <p:spPr>
            <a:xfrm>
              <a:off x="257543" y="311775"/>
              <a:ext cx="10983929" cy="6867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L’ENTREPRISE ADAPTEE : </a:t>
              </a:r>
              <a:r>
                <a:rPr lang="en-US" altLang="ja-JP" sz="3600" b="1" dirty="0" err="1">
                  <a:solidFill>
                    <a:schemeClr val="bg1"/>
                  </a:solidFill>
                  <a:cs typeface="Arial" panose="020B0604020202020204" pitchFamily="34" charset="0"/>
                </a:rPr>
                <a:t>acteur</a:t>
              </a:r>
              <a:r>
                <a:rPr lang="en-US" altLang="ja-JP" sz="3600" b="1" dirty="0">
                  <a:solidFill>
                    <a:schemeClr val="bg1"/>
                  </a:solidFill>
                  <a:cs typeface="Arial" panose="020B0604020202020204" pitchFamily="34" charset="0"/>
                </a:rPr>
                <a:t> social / </a:t>
              </a:r>
              <a:r>
                <a:rPr lang="en-US" altLang="ja-JP" sz="3600" b="1" dirty="0" err="1">
                  <a:solidFill>
                    <a:schemeClr val="bg1"/>
                  </a:solidFill>
                  <a:cs typeface="Arial" panose="020B0604020202020204" pitchFamily="34" charset="0"/>
                </a:rPr>
                <a:t>professionnel</a:t>
              </a:r>
              <a:r>
                <a:rPr lang="en-US" altLang="ja-JP" sz="3600" b="1" dirty="0">
                  <a:solidFill>
                    <a:schemeClr val="bg1"/>
                  </a:solidFill>
                  <a:cs typeface="Arial" panose="020B0604020202020204" pitchFamily="34" charset="0"/>
                </a:rPr>
                <a:t> </a:t>
              </a:r>
              <a:endParaRPr lang="ja-JP" altLang="en-US" sz="3600" b="1" dirty="0">
                <a:solidFill>
                  <a:schemeClr val="bg1"/>
                </a:solidFill>
                <a:cs typeface="Arial" panose="020B0604020202020204" pitchFamily="34" charset="0"/>
              </a:endParaRPr>
            </a:p>
          </p:txBody>
        </p:sp>
      </p:grpSp>
      <p:sp>
        <p:nvSpPr>
          <p:cNvPr id="16" name="テキスト プレースホルダー 9">
            <a:extLst>
              <a:ext uri="{FF2B5EF4-FFF2-40B4-BE49-F238E27FC236}">
                <a16:creationId xmlns:a16="http://schemas.microsoft.com/office/drawing/2014/main" id="{F25EB5B6-1560-4CA5-9384-4105CB1C77E3}"/>
              </a:ext>
            </a:extLst>
          </p:cNvPr>
          <p:cNvSpPr txBox="1">
            <a:spLocks/>
          </p:cNvSpPr>
          <p:nvPr/>
        </p:nvSpPr>
        <p:spPr>
          <a:xfrm>
            <a:off x="238262" y="590024"/>
            <a:ext cx="9977197" cy="249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1">
                    <a:lumMod val="10000"/>
                    <a:lumOff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2000" dirty="0">
              <a:solidFill>
                <a:schemeClr val="bg1"/>
              </a:solidFill>
              <a:latin typeface="Calibri Light" panose="020F0302020204030204" pitchFamily="34" charset="0"/>
              <a:cs typeface="Calibri Light" panose="020F0302020204030204" pitchFamily="34" charset="0"/>
            </a:endParaRPr>
          </a:p>
        </p:txBody>
      </p:sp>
      <p:sp>
        <p:nvSpPr>
          <p:cNvPr id="2" name="Espace réservé du numéro de diapositive 1">
            <a:extLst>
              <a:ext uri="{FF2B5EF4-FFF2-40B4-BE49-F238E27FC236}">
                <a16:creationId xmlns:a16="http://schemas.microsoft.com/office/drawing/2014/main" id="{F168451D-3107-422B-811C-2E3D8A990D95}"/>
              </a:ext>
            </a:extLst>
          </p:cNvPr>
          <p:cNvSpPr>
            <a:spLocks noGrp="1"/>
          </p:cNvSpPr>
          <p:nvPr>
            <p:ph type="sldNum" sz="quarter" idx="12"/>
          </p:nvPr>
        </p:nvSpPr>
        <p:spPr/>
        <p:txBody>
          <a:bodyPr/>
          <a:lstStyle/>
          <a:p>
            <a:r>
              <a:rPr lang="fr-FR" sz="1200" b="1" dirty="0">
                <a:solidFill>
                  <a:srgbClr val="8C8C8C"/>
                </a:solidFill>
                <a:latin typeface="+mj-lt"/>
              </a:rPr>
              <a:t>(source UNEA) </a:t>
            </a:r>
            <a:fld id="{164736BC-F3C8-4DC4-B1B3-BD782B88A599}" type="slidenum">
              <a:rPr lang="fr-FR" smtClean="0"/>
              <a:t>29</a:t>
            </a:fld>
            <a:endParaRPr lang="fr-FR" dirty="0"/>
          </a:p>
        </p:txBody>
      </p:sp>
      <p:sp>
        <p:nvSpPr>
          <p:cNvPr id="4" name="ZoneTexte 3">
            <a:extLst>
              <a:ext uri="{FF2B5EF4-FFF2-40B4-BE49-F238E27FC236}">
                <a16:creationId xmlns:a16="http://schemas.microsoft.com/office/drawing/2014/main" id="{50F12FE2-F387-B19B-9B6D-7F875CC89F61}"/>
              </a:ext>
            </a:extLst>
          </p:cNvPr>
          <p:cNvSpPr txBox="1"/>
          <p:nvPr/>
        </p:nvSpPr>
        <p:spPr>
          <a:xfrm>
            <a:off x="561000" y="1558135"/>
            <a:ext cx="10980000" cy="5078313"/>
          </a:xfrm>
          <a:prstGeom prst="rect">
            <a:avLst/>
          </a:prstGeom>
          <a:noFill/>
        </p:spPr>
        <p:txBody>
          <a:bodyPr wrap="square">
            <a:spAutoFit/>
          </a:bodyPr>
          <a:lstStyle/>
          <a:p>
            <a:pPr algn="l"/>
            <a:r>
              <a:rPr lang="fr-FR" b="1" i="0" u="none" strike="noStrike" dirty="0">
                <a:solidFill>
                  <a:srgbClr val="E31A74"/>
                </a:solidFill>
                <a:effectLst/>
                <a:latin typeface="+mj-lt"/>
              </a:rPr>
              <a:t>Être acteur de l’Économie Sociale et Solidaire</a:t>
            </a:r>
          </a:p>
          <a:p>
            <a:pPr algn="l"/>
            <a:r>
              <a:rPr lang="fr-FR" b="1" i="0" dirty="0">
                <a:solidFill>
                  <a:srgbClr val="8C8C8C"/>
                </a:solidFill>
                <a:effectLst/>
                <a:latin typeface="+mj-lt"/>
              </a:rPr>
              <a:t>Être client d’une </a:t>
            </a:r>
            <a:r>
              <a:rPr lang="fr-FR" b="1" i="0" u="sng" dirty="0">
                <a:solidFill>
                  <a:srgbClr val="8C8C8C"/>
                </a:solidFill>
                <a:effectLst/>
                <a:latin typeface="+mj-lt"/>
                <a:hlinkClick r:id="rId3">
                  <a:extLst>
                    <a:ext uri="{A12FA001-AC4F-418D-AE19-62706E023703}">
                      <ahyp:hlinkClr xmlns:ahyp="http://schemas.microsoft.com/office/drawing/2018/hyperlinkcolor" val="tx"/>
                    </a:ext>
                  </a:extLst>
                </a:hlinkClick>
              </a:rPr>
              <a:t>Entreprise Adaptée</a:t>
            </a:r>
            <a:r>
              <a:rPr lang="fr-FR" b="1" i="0" dirty="0">
                <a:solidFill>
                  <a:srgbClr val="8C8C8C"/>
                </a:solidFill>
                <a:effectLst/>
                <a:latin typeface="+mj-lt"/>
              </a:rPr>
              <a:t>, c’est vous inscrire dans une démarche citoyenne en :</a:t>
            </a:r>
          </a:p>
          <a:p>
            <a:pPr algn="l">
              <a:buFont typeface="Arial" panose="020B0604020202020204" pitchFamily="34" charset="0"/>
              <a:buChar char="•"/>
            </a:pPr>
            <a:r>
              <a:rPr lang="fr-FR" b="1" i="0" u="none" strike="noStrike" dirty="0">
                <a:solidFill>
                  <a:srgbClr val="8C8C8C"/>
                </a:solidFill>
                <a:effectLst/>
                <a:latin typeface="+mj-lt"/>
              </a:rPr>
              <a:t>Permettant à des travailleurs en situation de handicap d’accéder à l‘emploi ou de conserver leur emploi,</a:t>
            </a:r>
          </a:p>
          <a:p>
            <a:pPr algn="l">
              <a:buFont typeface="Arial" panose="020B0604020202020204" pitchFamily="34" charset="0"/>
              <a:buChar char="•"/>
            </a:pPr>
            <a:r>
              <a:rPr lang="fr-FR" b="1" i="0" u="none" strike="noStrike" dirty="0">
                <a:solidFill>
                  <a:srgbClr val="8C8C8C"/>
                </a:solidFill>
                <a:effectLst/>
                <a:latin typeface="+mj-lt"/>
              </a:rPr>
              <a:t>S’impliquant dans une action de cohésion sociale,</a:t>
            </a:r>
          </a:p>
          <a:p>
            <a:pPr algn="l">
              <a:buFont typeface="Arial" panose="020B0604020202020204" pitchFamily="34" charset="0"/>
              <a:buChar char="•"/>
            </a:pPr>
            <a:r>
              <a:rPr lang="fr-FR" b="1" i="0" u="none" strike="noStrike" dirty="0">
                <a:solidFill>
                  <a:srgbClr val="8C8C8C"/>
                </a:solidFill>
                <a:effectLst/>
                <a:latin typeface="+mj-lt"/>
              </a:rPr>
              <a:t>Consolidant durablement la place de l’Économie Sociale et Solidaire,</a:t>
            </a:r>
          </a:p>
          <a:p>
            <a:pPr algn="l">
              <a:buFont typeface="Arial" panose="020B0604020202020204" pitchFamily="34" charset="0"/>
              <a:buChar char="•"/>
            </a:pPr>
            <a:r>
              <a:rPr lang="fr-FR" b="1" i="0" u="none" strike="noStrike" dirty="0">
                <a:solidFill>
                  <a:srgbClr val="8C8C8C"/>
                </a:solidFill>
                <a:effectLst/>
                <a:latin typeface="+mj-lt"/>
              </a:rPr>
              <a:t>Étant en cohérence avec le plan de responsabilité sociale de votre entreprise.</a:t>
            </a:r>
          </a:p>
          <a:p>
            <a:pPr algn="l"/>
            <a:r>
              <a:rPr lang="fr-FR" b="1" i="0" dirty="0">
                <a:solidFill>
                  <a:srgbClr val="8C8C8C"/>
                </a:solidFill>
                <a:effectLst/>
                <a:latin typeface="+mj-lt"/>
              </a:rPr>
              <a:t>En effet, en ayant recours à une Entreprise Adaptée, votre entreprise s’inscrit dans le cadre de la démarche RSE (Responsabilité Sociale de l’Entreprise).</a:t>
            </a:r>
          </a:p>
          <a:p>
            <a:pPr algn="l"/>
            <a:endParaRPr lang="fr-FR" b="1" dirty="0">
              <a:solidFill>
                <a:srgbClr val="333333"/>
              </a:solidFill>
              <a:latin typeface="+mj-lt"/>
            </a:endParaRPr>
          </a:p>
          <a:p>
            <a:pPr algn="l"/>
            <a:r>
              <a:rPr lang="fr-FR" b="1" i="0" u="none" strike="noStrike" dirty="0">
                <a:solidFill>
                  <a:srgbClr val="E31A74"/>
                </a:solidFill>
                <a:effectLst/>
                <a:latin typeface="+mj-lt"/>
              </a:rPr>
              <a:t>Travailler en collaboration avec des professionnels</a:t>
            </a:r>
          </a:p>
          <a:p>
            <a:pPr algn="l"/>
            <a:r>
              <a:rPr lang="fr-FR" b="1" i="0" dirty="0">
                <a:solidFill>
                  <a:srgbClr val="8C8C8C"/>
                </a:solidFill>
                <a:effectLst/>
                <a:latin typeface="+mj-lt"/>
              </a:rPr>
              <a:t>En choisissant les Entreprises Adaptées, vous choisissez des professionnels. </a:t>
            </a:r>
          </a:p>
          <a:p>
            <a:pPr algn="l"/>
            <a:r>
              <a:rPr lang="fr-FR" b="1" i="0" dirty="0">
                <a:solidFill>
                  <a:srgbClr val="8C8C8C"/>
                </a:solidFill>
                <a:effectLst/>
                <a:latin typeface="+mj-lt"/>
              </a:rPr>
              <a:t>Les Entreprises Adaptées sont spécialistes sur leur métier. Elles disposent de moyens techniques et de matériels professionnels qui leur permettent de garantir à leurs clients des prestations de qualité, notamment par la mise en place de certifications propres à leur secteur d’activité.</a:t>
            </a:r>
          </a:p>
          <a:p>
            <a:pPr algn="l"/>
            <a:r>
              <a:rPr lang="fr-FR" b="1" i="0" dirty="0">
                <a:solidFill>
                  <a:srgbClr val="8C8C8C"/>
                </a:solidFill>
                <a:effectLst/>
                <a:latin typeface="+mj-lt"/>
              </a:rPr>
              <a:t>Nombreuses sont les Entreprises Adaptées qui s’inscrivent dans une démarche de développement durable au sein de leur métier, pour améliorer leurs performances environnementales tout en exerçant un impact positif sur leurs résultats (Norme Iso 26000, ISO 9001, Norme ISO 14001, Label </a:t>
            </a:r>
            <a:r>
              <a:rPr lang="fr-FR" b="1" i="0" dirty="0" err="1">
                <a:solidFill>
                  <a:srgbClr val="8C8C8C"/>
                </a:solidFill>
                <a:effectLst/>
                <a:latin typeface="+mj-lt"/>
              </a:rPr>
              <a:t>Imprim’vert</a:t>
            </a:r>
            <a:r>
              <a:rPr lang="fr-FR" b="1" i="0" dirty="0">
                <a:solidFill>
                  <a:srgbClr val="8C8C8C"/>
                </a:solidFill>
                <a:effectLst/>
                <a:latin typeface="+mj-lt"/>
              </a:rPr>
              <a:t>, Agrément ICPE, …).</a:t>
            </a:r>
          </a:p>
          <a:p>
            <a:pPr algn="l"/>
            <a:endParaRPr lang="fr-FR" b="0" i="0" dirty="0">
              <a:solidFill>
                <a:srgbClr val="333333"/>
              </a:solidFill>
              <a:effectLst/>
              <a:latin typeface="Roboto Slab"/>
            </a:endParaRPr>
          </a:p>
        </p:txBody>
      </p:sp>
    </p:spTree>
    <p:extLst>
      <p:ext uri="{BB962C8B-B14F-4D97-AF65-F5344CB8AC3E}">
        <p14:creationId xmlns:p14="http://schemas.microsoft.com/office/powerpoint/2010/main" val="309312763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2213668" y="177328"/>
            <a:ext cx="9147540" cy="14595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400"/>
              <a:buFont typeface="Gill Sans"/>
              <a:buNone/>
            </a:pPr>
            <a:r>
              <a:rPr lang="fr-FR" sz="3200" dirty="0">
                <a:solidFill>
                  <a:srgbClr val="1E4E79"/>
                </a:solidFill>
                <a:latin typeface="Gill Sans"/>
                <a:ea typeface="Gill Sans"/>
                <a:cs typeface="Gill Sans"/>
                <a:sym typeface="Gill Sans"/>
              </a:rPr>
              <a:t>UNE DÉMARCHE GOUVERNEMENTALE</a:t>
            </a:r>
            <a:endParaRPr dirty="0"/>
          </a:p>
        </p:txBody>
      </p:sp>
      <p:sp>
        <p:nvSpPr>
          <p:cNvPr id="124" name="Google Shape;124;p3"/>
          <p:cNvSpPr txBox="1">
            <a:spLocks noGrp="1"/>
          </p:cNvSpPr>
          <p:nvPr>
            <p:ph type="body" idx="1"/>
          </p:nvPr>
        </p:nvSpPr>
        <p:spPr>
          <a:xfrm>
            <a:off x="353932" y="2123880"/>
            <a:ext cx="11759046" cy="48706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25" name="Google Shape;125;p3"/>
          <p:cNvSpPr txBox="1"/>
          <p:nvPr/>
        </p:nvSpPr>
        <p:spPr>
          <a:xfrm>
            <a:off x="561875" y="1793331"/>
            <a:ext cx="11307600" cy="4185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solidFill>
                  <a:schemeClr val="dk1"/>
                </a:solidFill>
                <a:latin typeface="Calibri"/>
                <a:ea typeface="Calibri"/>
                <a:cs typeface="Calibri"/>
                <a:sym typeface="Calibri"/>
              </a:rPr>
              <a:t> Pour </a:t>
            </a:r>
            <a:r>
              <a:rPr lang="fr-FR" sz="2800" b="1" dirty="0">
                <a:solidFill>
                  <a:schemeClr val="dk1"/>
                </a:solidFill>
                <a:latin typeface="Calibri"/>
                <a:ea typeface="Calibri"/>
                <a:cs typeface="Calibri"/>
                <a:sym typeface="Calibri"/>
              </a:rPr>
              <a:t>Développer</a:t>
            </a:r>
            <a:r>
              <a:rPr lang="fr-FR" sz="2800" dirty="0">
                <a:solidFill>
                  <a:schemeClr val="dk1"/>
                </a:solidFill>
                <a:latin typeface="Calibri"/>
                <a:ea typeface="Calibri"/>
                <a:cs typeface="Calibri"/>
                <a:sym typeface="Calibri"/>
              </a:rPr>
              <a:t> et renforcer </a:t>
            </a:r>
            <a:r>
              <a:rPr lang="fr-FR" sz="2800" b="1" dirty="0">
                <a:solidFill>
                  <a:schemeClr val="dk1"/>
                </a:solidFill>
                <a:latin typeface="Calibri"/>
                <a:ea typeface="Calibri"/>
                <a:cs typeface="Calibri"/>
                <a:sym typeface="Calibri"/>
              </a:rPr>
              <a:t>l’inclusion dans l’emploi </a:t>
            </a:r>
            <a:r>
              <a:rPr lang="fr-FR" sz="2800" dirty="0">
                <a:solidFill>
                  <a:schemeClr val="dk1"/>
                </a:solidFill>
                <a:latin typeface="Calibri"/>
                <a:ea typeface="Calibri"/>
                <a:cs typeface="Calibri"/>
                <a:sym typeface="Calibri"/>
              </a:rPr>
              <a:t> et favoriser l’insertion professionnelle des </a:t>
            </a:r>
            <a:r>
              <a:rPr lang="fr-FR" sz="2800" b="1" dirty="0">
                <a:solidFill>
                  <a:schemeClr val="dk1"/>
                </a:solidFill>
                <a:latin typeface="Calibri"/>
                <a:ea typeface="Calibri"/>
                <a:cs typeface="Calibri"/>
                <a:sym typeface="Calibri"/>
              </a:rPr>
              <a:t>publics les plus éloignés </a:t>
            </a:r>
            <a:r>
              <a:rPr lang="fr-FR" sz="2800" dirty="0">
                <a:solidFill>
                  <a:schemeClr val="dk1"/>
                </a:solidFill>
                <a:latin typeface="Calibri"/>
                <a:ea typeface="Calibri"/>
                <a:cs typeface="Calibri"/>
                <a:sym typeface="Calibri"/>
              </a:rPr>
              <a:t>du marché du travail.</a:t>
            </a:r>
            <a:endParaRPr sz="2800" dirty="0">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endParaRPr sz="2400" b="1" dirty="0">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r>
              <a:rPr lang="fr-FR" sz="2400" b="1" i="0" dirty="0">
                <a:solidFill>
                  <a:schemeClr val="dk1"/>
                </a:solidFill>
                <a:latin typeface="Calibri"/>
                <a:ea typeface="Calibri"/>
                <a:cs typeface="Calibri"/>
                <a:sym typeface="Calibri"/>
              </a:rPr>
              <a:t>	Engagement volontaire et réciproque de l’entreprise </a:t>
            </a:r>
            <a:r>
              <a:rPr lang="fr-FR" sz="2400" dirty="0">
                <a:solidFill>
                  <a:schemeClr val="dk1"/>
                </a:solidFill>
                <a:latin typeface="Calibri"/>
                <a:ea typeface="Calibri"/>
                <a:cs typeface="Calibri"/>
                <a:sym typeface="Calibri"/>
              </a:rPr>
              <a:t>: choix libre des mesures et de publics</a:t>
            </a:r>
            <a:endParaRPr dirty="0"/>
          </a:p>
          <a:p>
            <a:pPr marL="0" marR="0" lvl="0" indent="0" algn="l" rtl="0">
              <a:spcBef>
                <a:spcPts val="0"/>
              </a:spcBef>
              <a:spcAft>
                <a:spcPts val="0"/>
              </a:spcAft>
              <a:buClr>
                <a:srgbClr val="FF0000"/>
              </a:buClr>
              <a:buSzPts val="2800"/>
              <a:buFont typeface="Arial"/>
              <a:buNone/>
            </a:pPr>
            <a:r>
              <a:rPr lang="fr-FR"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fr-FR" sz="2400" b="1" i="0" dirty="0">
                <a:solidFill>
                  <a:schemeClr val="dk1"/>
                </a:solidFill>
                <a:latin typeface="Calibri"/>
                <a:ea typeface="Calibri"/>
                <a:cs typeface="Calibri"/>
                <a:sym typeface="Calibri"/>
              </a:rPr>
              <a:t>Emulation des entreprises </a:t>
            </a:r>
            <a:r>
              <a:rPr lang="fr-FR" sz="2400" b="0" i="0" dirty="0">
                <a:solidFill>
                  <a:schemeClr val="dk1"/>
                </a:solidFill>
                <a:latin typeface="Calibri"/>
                <a:ea typeface="Calibri"/>
                <a:cs typeface="Calibri"/>
                <a:sym typeface="Calibri"/>
              </a:rPr>
              <a:t>via la création d’une </a:t>
            </a:r>
            <a:r>
              <a:rPr lang="fr-FR" sz="2400" b="1" i="0" dirty="0">
                <a:solidFill>
                  <a:schemeClr val="dk1"/>
                </a:solidFill>
                <a:latin typeface="Calibri"/>
                <a:ea typeface="Calibri"/>
                <a:cs typeface="Calibri"/>
                <a:sym typeface="Calibri"/>
              </a:rPr>
              <a:t>dynamique territoriale</a:t>
            </a:r>
            <a:endParaRPr dirty="0"/>
          </a:p>
          <a:p>
            <a:pPr marL="0" marR="0" lvl="0" indent="0" algn="l" rtl="0">
              <a:spcBef>
                <a:spcPts val="0"/>
              </a:spcBef>
              <a:spcAft>
                <a:spcPts val="0"/>
              </a:spcAft>
              <a:buNone/>
            </a:pPr>
            <a:endParaRPr sz="24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2400" b="1" i="0" dirty="0">
                <a:solidFill>
                  <a:schemeClr val="dk1"/>
                </a:solidFill>
                <a:latin typeface="Calibri"/>
                <a:ea typeface="Calibri"/>
                <a:cs typeface="Calibri"/>
                <a:sym typeface="Calibri"/>
              </a:rPr>
              <a:t>	Echanges des bonnes pratiques et mise en réseau</a:t>
            </a:r>
            <a:endParaRPr dirty="0"/>
          </a:p>
          <a:p>
            <a:pPr marL="0" marR="0" lvl="0" indent="0" algn="l" rtl="0">
              <a:spcBef>
                <a:spcPts val="0"/>
              </a:spcBef>
              <a:spcAft>
                <a:spcPts val="0"/>
              </a:spcAft>
              <a:buClr>
                <a:srgbClr val="FF0000"/>
              </a:buClr>
              <a:buSzPts val="2800"/>
              <a:buFont typeface="Arial"/>
              <a:buNone/>
            </a:pPr>
            <a:endParaRPr sz="2400" i="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26" name="Google Shape;126;p3" descr="Poignée de mai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9859" y="2743192"/>
            <a:ext cx="914400" cy="914400"/>
          </a:xfrm>
          <a:prstGeom prst="rect">
            <a:avLst/>
          </a:prstGeom>
          <a:noFill/>
          <a:ln>
            <a:noFill/>
          </a:ln>
        </p:spPr>
      </p:pic>
      <p:pic>
        <p:nvPicPr>
          <p:cNvPr id="127" name="Google Shape;127;p3" descr="Connexion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025" y="4868874"/>
            <a:ext cx="914400" cy="914400"/>
          </a:xfrm>
          <a:prstGeom prst="rect">
            <a:avLst/>
          </a:prstGeom>
          <a:noFill/>
          <a:ln>
            <a:noFill/>
          </a:ln>
        </p:spPr>
      </p:pic>
      <p:pic>
        <p:nvPicPr>
          <p:cNvPr id="128" name="Google Shape;128;p3" descr="Croissance commercial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26824" y="3905241"/>
            <a:ext cx="914400" cy="914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CE6D71C1-DB9A-4E80-936B-EEB10E663858}"/>
              </a:ext>
            </a:extLst>
          </p:cNvPr>
          <p:cNvGrpSpPr/>
          <p:nvPr/>
        </p:nvGrpSpPr>
        <p:grpSpPr>
          <a:xfrm>
            <a:off x="113121" y="188999"/>
            <a:ext cx="12078879" cy="1622560"/>
            <a:chOff x="83594" y="1097358"/>
            <a:chExt cx="12192000" cy="913679"/>
          </a:xfrm>
        </p:grpSpPr>
        <p:pic>
          <p:nvPicPr>
            <p:cNvPr id="14" name="Image 13">
              <a:extLst>
                <a:ext uri="{FF2B5EF4-FFF2-40B4-BE49-F238E27FC236}">
                  <a16:creationId xmlns:a16="http://schemas.microsoft.com/office/drawing/2014/main" id="{9AD55233-73AD-4C7C-A5D4-CAA456ECEB53}"/>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83594" y="1097358"/>
              <a:ext cx="12192000" cy="913679"/>
            </a:xfrm>
            <a:prstGeom prst="rect">
              <a:avLst/>
            </a:prstGeom>
          </p:spPr>
        </p:pic>
        <p:sp>
          <p:nvSpPr>
            <p:cNvPr id="15" name="タイトル 1">
              <a:extLst>
                <a:ext uri="{FF2B5EF4-FFF2-40B4-BE49-F238E27FC236}">
                  <a16:creationId xmlns:a16="http://schemas.microsoft.com/office/drawing/2014/main" id="{1EAAD958-9D5A-426D-A1EE-85925178FE47}"/>
                </a:ext>
              </a:extLst>
            </p:cNvPr>
            <p:cNvSpPr txBox="1">
              <a:spLocks/>
            </p:cNvSpPr>
            <p:nvPr/>
          </p:nvSpPr>
          <p:spPr>
            <a:xfrm>
              <a:off x="254512" y="1140697"/>
              <a:ext cx="11794840" cy="6867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L’ENTREPRISE ADAPTEE : </a:t>
              </a:r>
              <a:r>
                <a:rPr lang="en-US" altLang="ja-JP" sz="3600" b="1" dirty="0" err="1">
                  <a:solidFill>
                    <a:schemeClr val="bg1"/>
                  </a:solidFill>
                  <a:cs typeface="Arial" panose="020B0604020202020204" pitchFamily="34" charset="0"/>
                </a:rPr>
                <a:t>partenariat</a:t>
              </a:r>
              <a:r>
                <a:rPr lang="en-US" altLang="ja-JP" sz="3600" b="1" dirty="0">
                  <a:solidFill>
                    <a:schemeClr val="bg1"/>
                  </a:solidFill>
                  <a:cs typeface="Arial" panose="020B0604020202020204" pitchFamily="34" charset="0"/>
                </a:rPr>
                <a:t> / </a:t>
              </a:r>
              <a:r>
                <a:rPr lang="en-US" altLang="ja-JP" sz="3600" b="1" dirty="0" err="1">
                  <a:solidFill>
                    <a:schemeClr val="bg1"/>
                  </a:solidFill>
                  <a:cs typeface="Arial" panose="020B0604020202020204" pitchFamily="34" charset="0"/>
                </a:rPr>
                <a:t>valorisation</a:t>
              </a:r>
              <a:r>
                <a:rPr lang="en-US" altLang="ja-JP" sz="3600" b="1" dirty="0">
                  <a:solidFill>
                    <a:schemeClr val="bg1"/>
                  </a:solidFill>
                  <a:cs typeface="Arial" panose="020B0604020202020204" pitchFamily="34" charset="0"/>
                </a:rPr>
                <a:t> </a:t>
              </a:r>
              <a:endParaRPr lang="ja-JP" altLang="en-US" sz="3600" b="1" dirty="0">
                <a:solidFill>
                  <a:schemeClr val="bg1"/>
                </a:solidFill>
                <a:cs typeface="Arial" panose="020B0604020202020204" pitchFamily="34" charset="0"/>
              </a:endParaRPr>
            </a:p>
          </p:txBody>
        </p:sp>
      </p:grpSp>
      <p:sp>
        <p:nvSpPr>
          <p:cNvPr id="16" name="テキスト プレースホルダー 9">
            <a:extLst>
              <a:ext uri="{FF2B5EF4-FFF2-40B4-BE49-F238E27FC236}">
                <a16:creationId xmlns:a16="http://schemas.microsoft.com/office/drawing/2014/main" id="{F25EB5B6-1560-4CA5-9384-4105CB1C77E3}"/>
              </a:ext>
            </a:extLst>
          </p:cNvPr>
          <p:cNvSpPr txBox="1">
            <a:spLocks/>
          </p:cNvSpPr>
          <p:nvPr/>
        </p:nvSpPr>
        <p:spPr>
          <a:xfrm>
            <a:off x="284039" y="626129"/>
            <a:ext cx="9977197" cy="249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1">
                    <a:lumMod val="10000"/>
                    <a:lumOff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2000" dirty="0">
              <a:solidFill>
                <a:schemeClr val="bg1"/>
              </a:solidFill>
              <a:latin typeface="Calibri Light" panose="020F0302020204030204" pitchFamily="34" charset="0"/>
              <a:cs typeface="Calibri Light" panose="020F0302020204030204" pitchFamily="34" charset="0"/>
            </a:endParaRPr>
          </a:p>
        </p:txBody>
      </p:sp>
      <p:sp>
        <p:nvSpPr>
          <p:cNvPr id="2" name="Espace réservé du numéro de diapositive 1">
            <a:extLst>
              <a:ext uri="{FF2B5EF4-FFF2-40B4-BE49-F238E27FC236}">
                <a16:creationId xmlns:a16="http://schemas.microsoft.com/office/drawing/2014/main" id="{F168451D-3107-422B-811C-2E3D8A990D95}"/>
              </a:ext>
            </a:extLst>
          </p:cNvPr>
          <p:cNvSpPr>
            <a:spLocks noGrp="1"/>
          </p:cNvSpPr>
          <p:nvPr>
            <p:ph type="sldNum" sz="quarter" idx="12"/>
          </p:nvPr>
        </p:nvSpPr>
        <p:spPr/>
        <p:txBody>
          <a:bodyPr/>
          <a:lstStyle/>
          <a:p>
            <a:r>
              <a:rPr lang="fr-FR" sz="1200" b="1" dirty="0">
                <a:solidFill>
                  <a:srgbClr val="8C8C8C"/>
                </a:solidFill>
                <a:latin typeface="+mj-lt"/>
              </a:rPr>
              <a:t>(source UNEA) </a:t>
            </a:r>
            <a:fld id="{164736BC-F3C8-4DC4-B1B3-BD782B88A599}" type="slidenum">
              <a:rPr lang="fr-FR" smtClean="0"/>
              <a:t>30</a:t>
            </a:fld>
            <a:endParaRPr lang="fr-FR" dirty="0"/>
          </a:p>
        </p:txBody>
      </p:sp>
      <p:sp>
        <p:nvSpPr>
          <p:cNvPr id="7" name="ZoneTexte 6">
            <a:extLst>
              <a:ext uri="{FF2B5EF4-FFF2-40B4-BE49-F238E27FC236}">
                <a16:creationId xmlns:a16="http://schemas.microsoft.com/office/drawing/2014/main" id="{A4621001-AD2F-71F8-6293-DB9D76FB6F38}"/>
              </a:ext>
            </a:extLst>
          </p:cNvPr>
          <p:cNvSpPr txBox="1"/>
          <p:nvPr/>
        </p:nvSpPr>
        <p:spPr>
          <a:xfrm>
            <a:off x="284039" y="2106098"/>
            <a:ext cx="11295000" cy="3416320"/>
          </a:xfrm>
          <a:prstGeom prst="rect">
            <a:avLst/>
          </a:prstGeom>
          <a:noFill/>
        </p:spPr>
        <p:txBody>
          <a:bodyPr wrap="square">
            <a:spAutoFit/>
          </a:bodyPr>
          <a:lstStyle/>
          <a:p>
            <a:pPr algn="l"/>
            <a:r>
              <a:rPr lang="fr-FR" sz="1800" b="1" i="0" u="none" strike="noStrike" dirty="0">
                <a:solidFill>
                  <a:srgbClr val="E31A74"/>
                </a:solidFill>
                <a:effectLst/>
                <a:latin typeface="+mj-lt"/>
              </a:rPr>
              <a:t>Développer des partenariats durables</a:t>
            </a:r>
          </a:p>
          <a:p>
            <a:pPr algn="l"/>
            <a:r>
              <a:rPr lang="fr-FR" sz="1800" b="1" i="0" dirty="0">
                <a:solidFill>
                  <a:srgbClr val="8C8C8C"/>
                </a:solidFill>
                <a:effectLst/>
                <a:latin typeface="+mj-lt"/>
              </a:rPr>
              <a:t>En ayant recours à une Entreprise Adaptée, vous avez la possibilité d’initier une véritable politique de sous-traitance, en vous engageant sur des projets durables : évolution de la prestation initiale, intervention « sur-mesure », accompagnement dans le développement de projets plus élaborés et innovants.</a:t>
            </a:r>
          </a:p>
          <a:p>
            <a:pPr algn="l"/>
            <a:r>
              <a:rPr lang="fr-FR" sz="1800" b="1" i="0" dirty="0">
                <a:solidFill>
                  <a:srgbClr val="8C8C8C"/>
                </a:solidFill>
                <a:effectLst/>
                <a:latin typeface="+mj-lt"/>
              </a:rPr>
              <a:t>En choisissant les Entreprises Adaptées, vous choisissez des entreprises d’un réseau national qui se complètent utilement, offrent une multitude d’activités et savent suivre les innovations.</a:t>
            </a:r>
          </a:p>
          <a:p>
            <a:pPr algn="l"/>
            <a:endParaRPr lang="fr-FR" sz="1800" b="0" i="0" dirty="0">
              <a:solidFill>
                <a:srgbClr val="333333"/>
              </a:solidFill>
              <a:effectLst/>
              <a:latin typeface="+mj-lt"/>
            </a:endParaRPr>
          </a:p>
          <a:p>
            <a:pPr algn="l"/>
            <a:r>
              <a:rPr lang="fr-FR" sz="1800" b="1" i="0" u="none" strike="noStrike" dirty="0">
                <a:solidFill>
                  <a:srgbClr val="E31A74"/>
                </a:solidFill>
                <a:effectLst/>
                <a:latin typeface="+mj-lt"/>
              </a:rPr>
              <a:t>Réduire les contributions Agefiph et FIPHFP</a:t>
            </a:r>
          </a:p>
          <a:p>
            <a:pPr algn="l"/>
            <a:r>
              <a:rPr lang="fr-FR" sz="1800" b="1" i="0" dirty="0">
                <a:solidFill>
                  <a:srgbClr val="8C8C8C"/>
                </a:solidFill>
                <a:effectLst/>
                <a:latin typeface="+mj-lt"/>
              </a:rPr>
              <a:t>Les achats de sous-traitance ou de prestation de services auprès des Entreprises Adaptées vous permettent de réduire votre contribution Agefiph ou FIPHFP en valorisant une quotité du chiffre d’affaires réalisé avec les Entreprises Adaptées</a:t>
            </a:r>
          </a:p>
        </p:txBody>
      </p:sp>
    </p:spTree>
    <p:extLst>
      <p:ext uri="{BB962C8B-B14F-4D97-AF65-F5344CB8AC3E}">
        <p14:creationId xmlns:p14="http://schemas.microsoft.com/office/powerpoint/2010/main" val="273916064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415EDD84-BA52-4B28-ACD6-7EECB8165232}"/>
              </a:ext>
            </a:extLst>
          </p:cNvPr>
          <p:cNvGrpSpPr/>
          <p:nvPr/>
        </p:nvGrpSpPr>
        <p:grpSpPr>
          <a:xfrm>
            <a:off x="73948" y="265754"/>
            <a:ext cx="11829572" cy="1237926"/>
            <a:chOff x="-863714" y="395425"/>
            <a:chExt cx="12210869" cy="915093"/>
          </a:xfrm>
        </p:grpSpPr>
        <p:pic>
          <p:nvPicPr>
            <p:cNvPr id="20" name="Image 19">
              <a:extLst>
                <a:ext uri="{FF2B5EF4-FFF2-40B4-BE49-F238E27FC236}">
                  <a16:creationId xmlns:a16="http://schemas.microsoft.com/office/drawing/2014/main" id="{081B6E8E-AEC8-4D41-94AA-DB8709B18369}"/>
                </a:ext>
              </a:extLst>
            </p:cNvPr>
            <p:cNvPicPr>
              <a:picLocks noChangeAspect="1"/>
            </p:cNvPicPr>
            <p:nvPr/>
          </p:nvPicPr>
          <p:blipFill rotWithShape="1">
            <a:blip r:embed="rId2">
              <a:extLst>
                <a:ext uri="{28A0092B-C50C-407E-A947-70E740481C1C}">
                  <a14:useLocalDpi xmlns:a14="http://schemas.microsoft.com/office/drawing/2010/main" val="0"/>
                </a:ext>
              </a:extLst>
            </a:blip>
            <a:srcRect t="15133" r="10738" b="28440"/>
            <a:stretch/>
          </p:blipFill>
          <p:spPr>
            <a:xfrm>
              <a:off x="-863714" y="395425"/>
              <a:ext cx="12210869" cy="915093"/>
            </a:xfrm>
            <a:prstGeom prst="rect">
              <a:avLst/>
            </a:prstGeom>
          </p:spPr>
        </p:pic>
        <p:sp>
          <p:nvSpPr>
            <p:cNvPr id="21" name="タイトル 1">
              <a:extLst>
                <a:ext uri="{FF2B5EF4-FFF2-40B4-BE49-F238E27FC236}">
                  <a16:creationId xmlns:a16="http://schemas.microsoft.com/office/drawing/2014/main" id="{A4179ADE-E9A4-4C37-B079-A3427D692762}"/>
                </a:ext>
              </a:extLst>
            </p:cNvPr>
            <p:cNvSpPr txBox="1">
              <a:spLocks/>
            </p:cNvSpPr>
            <p:nvPr/>
          </p:nvSpPr>
          <p:spPr>
            <a:xfrm>
              <a:off x="256232" y="518414"/>
              <a:ext cx="11086239" cy="6691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lumMod val="10000"/>
                      <a:lumOff val="90000"/>
                    </a:schemeClr>
                  </a:solidFill>
                  <a:latin typeface="+mj-lt"/>
                  <a:ea typeface="+mj-ea"/>
                  <a:cs typeface="+mj-cs"/>
                </a:defRPr>
              </a:lvl1pPr>
            </a:lstStyle>
            <a:p>
              <a:pPr algn="l"/>
              <a:r>
                <a:rPr lang="en-US" altLang="ja-JP" sz="3600" b="1" dirty="0">
                  <a:solidFill>
                    <a:schemeClr val="bg1"/>
                  </a:solidFill>
                  <a:cs typeface="Arial" panose="020B0604020202020204" pitchFamily="34" charset="0"/>
                </a:rPr>
                <a:t>VALORISER VOS CONTRATS POUR REPONDRE A L’OETH</a:t>
              </a:r>
              <a:endParaRPr lang="ja-JP" altLang="en-US" sz="3600" b="1" dirty="0">
                <a:solidFill>
                  <a:schemeClr val="bg1"/>
                </a:solidFill>
                <a:cs typeface="Arial" panose="020B0604020202020204" pitchFamily="34" charset="0"/>
              </a:endParaRPr>
            </a:p>
          </p:txBody>
        </p:sp>
      </p:grpSp>
      <p:sp>
        <p:nvSpPr>
          <p:cNvPr id="5" name="Slide Number Placeholder 17">
            <a:extLst>
              <a:ext uri="{FF2B5EF4-FFF2-40B4-BE49-F238E27FC236}">
                <a16:creationId xmlns:a16="http://schemas.microsoft.com/office/drawing/2014/main" id="{6CE2DC5B-825A-4829-838A-E5D22B89A283}"/>
              </a:ext>
            </a:extLst>
          </p:cNvPr>
          <p:cNvSpPr txBox="1">
            <a:spLocks/>
          </p:cNvSpPr>
          <p:nvPr/>
        </p:nvSpPr>
        <p:spPr>
          <a:xfrm>
            <a:off x="15265400" y="8877368"/>
            <a:ext cx="2711450" cy="1012858"/>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54AD89C-DF1E-4948-B597-5DD47B34A9CA}" type="slidenum">
              <a:rPr kumimoji="1" lang="ja-JP" altLang="en-US" smtClean="0"/>
              <a:pPr>
                <a:spcAft>
                  <a:spcPts val="600"/>
                </a:spcAft>
              </a:pPr>
              <a:t>31</a:t>
            </a:fld>
            <a:endParaRPr kumimoji="1" lang="ja-JP" altLang="en-US"/>
          </a:p>
        </p:txBody>
      </p:sp>
      <p:sp>
        <p:nvSpPr>
          <p:cNvPr id="6" name="Rectangle 1">
            <a:extLst>
              <a:ext uri="{FF2B5EF4-FFF2-40B4-BE49-F238E27FC236}">
                <a16:creationId xmlns:a16="http://schemas.microsoft.com/office/drawing/2014/main" id="{72EBA328-06F9-4E95-B0C3-1B0144464D60}"/>
              </a:ext>
            </a:extLst>
          </p:cNvPr>
          <p:cNvSpPr>
            <a:spLocks noChangeArrowheads="1"/>
          </p:cNvSpPr>
          <p:nvPr/>
        </p:nvSpPr>
        <p:spPr bwMode="auto">
          <a:xfrm>
            <a:off x="73948" y="1514054"/>
            <a:ext cx="11904692" cy="475514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rgbClr val="8C8C8C"/>
                </a:solidFill>
                <a:effectLst/>
                <a:latin typeface="+mj-lt"/>
                <a:cs typeface="Arial" panose="020B0604020202020204" pitchFamily="34" charset="0"/>
              </a:rPr>
              <a:t>La loi N° 2018-771 du 5 septembre 2018 « pour la liberté de choisir son avenir professionnel » reforme l’obligation d’emploi de travailleurs handicapés (OETH). Elle est entrée en vigueur le 1</a:t>
            </a:r>
            <a:r>
              <a:rPr kumimoji="0" lang="fr-FR" altLang="fr-FR" b="1" i="0" u="none" strike="noStrike" cap="none" normalizeH="0" baseline="30000" dirty="0">
                <a:ln>
                  <a:noFill/>
                </a:ln>
                <a:solidFill>
                  <a:srgbClr val="8C8C8C"/>
                </a:solidFill>
                <a:effectLst/>
                <a:latin typeface="+mj-lt"/>
                <a:cs typeface="Arial" panose="020B0604020202020204" pitchFamily="34" charset="0"/>
              </a:rPr>
              <a:t>er</a:t>
            </a:r>
            <a:r>
              <a:rPr kumimoji="0" lang="fr-FR" altLang="fr-FR" b="1" i="0" u="none" strike="noStrike" cap="none" normalizeH="0" baseline="0" dirty="0">
                <a:ln>
                  <a:noFill/>
                </a:ln>
                <a:solidFill>
                  <a:srgbClr val="8C8C8C"/>
                </a:solidFill>
                <a:effectLst/>
                <a:latin typeface="+mj-lt"/>
                <a:cs typeface="Arial" panose="020B0604020202020204" pitchFamily="34" charset="0"/>
              </a:rPr>
              <a:t> janvier 2020. 2 grands principes à retenir :</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fr-FR" altLang="fr-FR" b="0" i="0" u="none" strike="noStrike" cap="none" normalizeH="0" baseline="0" dirty="0">
              <a:ln>
                <a:noFill/>
              </a:ln>
              <a:solidFill>
                <a:srgbClr val="8C8C8C"/>
              </a:solidFill>
              <a:effectLst/>
              <a:latin typeface="+mj-lt"/>
            </a:endParaRPr>
          </a:p>
          <a:p>
            <a:pPr marL="1200150" lvl="2" indent="-285750">
              <a:lnSpc>
                <a:spcPct val="150000"/>
              </a:lnSpc>
              <a:buFont typeface="Wingdings" panose="05000000000000000000" pitchFamily="2" charset="2"/>
              <a:buChar char="Ø"/>
            </a:pPr>
            <a:r>
              <a:rPr kumimoji="0" lang="fr-FR" altLang="fr-FR" sz="1600" b="0" i="0" u="none" strike="noStrike" cap="none" normalizeH="0" baseline="0" dirty="0">
                <a:ln>
                  <a:noFill/>
                </a:ln>
                <a:solidFill>
                  <a:srgbClr val="8C8C8C"/>
                </a:solidFill>
                <a:effectLst/>
                <a:latin typeface="+mj-lt"/>
                <a:cs typeface="Arial" panose="020B0604020202020204" pitchFamily="34" charset="0"/>
              </a:rPr>
              <a:t>Seul l’emploi direct est pris en considération dans le calcul du taux d’emploi de travailleurs handicapés (6%)</a:t>
            </a:r>
            <a:endParaRPr kumimoji="0" lang="fr-FR" altLang="fr-FR" sz="1600" b="0" i="0" u="none" strike="noStrike" cap="none" normalizeH="0" baseline="0" dirty="0">
              <a:ln>
                <a:noFill/>
              </a:ln>
              <a:solidFill>
                <a:srgbClr val="8C8C8C"/>
              </a:solidFill>
              <a:effectLst/>
              <a:latin typeface="+mj-lt"/>
              <a:cs typeface="Calibri" panose="020F0502020204030204" pitchFamily="34" charset="0"/>
            </a:endParaRPr>
          </a:p>
          <a:p>
            <a:pPr marL="1200150" lvl="2" indent="-285750">
              <a:lnSpc>
                <a:spcPct val="150000"/>
              </a:lnSpc>
              <a:buFont typeface="Wingdings" panose="05000000000000000000" pitchFamily="2" charset="2"/>
              <a:buChar char="Ø"/>
            </a:pPr>
            <a:r>
              <a:rPr kumimoji="0" lang="fr-FR" altLang="fr-FR" sz="1600" b="0" i="0" u="none" strike="noStrike" cap="none" normalizeH="0" baseline="0" dirty="0">
                <a:ln>
                  <a:noFill/>
                </a:ln>
                <a:solidFill>
                  <a:srgbClr val="8C8C8C"/>
                </a:solidFill>
                <a:effectLst/>
                <a:latin typeface="+mj-lt"/>
                <a:cs typeface="Arial" panose="020B0604020202020204" pitchFamily="34" charset="0"/>
              </a:rPr>
              <a:t>Le recours aux ESAT-EA vient en déduction de la contribution due par les entreprises</a:t>
            </a:r>
          </a:p>
          <a:p>
            <a:pPr marL="0" marR="0" lvl="0" indent="0" algn="l" defTabSz="914400" rtl="0" eaLnBrk="0" fontAlgn="base" latinLnBrk="0" hangingPunct="0">
              <a:lnSpc>
                <a:spcPct val="100000"/>
              </a:lnSpc>
              <a:spcBef>
                <a:spcPct val="0"/>
              </a:spcBef>
              <a:spcAft>
                <a:spcPct val="0"/>
              </a:spcAft>
              <a:buClrTx/>
              <a:buSzTx/>
              <a:tabLst/>
            </a:pPr>
            <a:endParaRPr lang="fr-FR" altLang="fr-FR" dirty="0">
              <a:solidFill>
                <a:srgbClr val="8C8C8C"/>
              </a:solidFill>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rgbClr val="8C8C8C"/>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D14E82"/>
                </a:solidFill>
                <a:effectLst/>
                <a:latin typeface="+mj-lt"/>
                <a:cs typeface="Calibri" panose="020F0502020204030204" pitchFamily="34" charset="0"/>
              </a:rPr>
              <a:t>Les nouvelles modalités de calcul de la sous-traitance auprès des EA : un calcul unique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rgbClr val="8C8C8C"/>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8C8C8C"/>
                </a:solidFill>
                <a:effectLst/>
                <a:latin typeface="+mj-lt"/>
                <a:cs typeface="Arial" panose="020B0604020202020204" pitchFamily="34" charset="0"/>
              </a:rPr>
              <a:t>La sous-traitance auprès des EA vient en déduction de la contribution due, sans distinction de type de contrat (contrat de fourniture, service, mise à disposition, prestation sur site...) et de client (entreprise privée ou organisme public).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rgbClr val="8C8C8C"/>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8C8C8C"/>
                </a:solidFill>
                <a:effectLst/>
                <a:latin typeface="+mj-lt"/>
                <a:cs typeface="Arial" panose="020B0604020202020204" pitchFamily="34" charset="0"/>
              </a:rPr>
              <a:t>Pour rappel, seuls les entreprises ayant un effectif supérieur à 20 salariés sont soumis à l'obligation d'emploi.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rgbClr val="8C8C8C"/>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sz="2400" b="1" i="0" dirty="0">
                <a:solidFill>
                  <a:srgbClr val="D14E82"/>
                </a:solidFill>
                <a:effectLst/>
                <a:latin typeface="+mj-lt"/>
              </a:rPr>
              <a:t>VALORISATION = 30% HT du coût total de main d'œuvre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8C8C8C"/>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a:ln>
                  <a:noFill/>
                </a:ln>
                <a:solidFill>
                  <a:srgbClr val="8C8C8C"/>
                </a:solidFill>
                <a:effectLst/>
                <a:latin typeface="+mj-lt"/>
                <a:cs typeface="Arial" panose="020B0604020202020204" pitchFamily="34" charset="0"/>
              </a:rPr>
              <a:t>Coût total de main d'œuvre (ou Chiffre d’Affaires Utile)</a:t>
            </a:r>
            <a:r>
              <a:rPr kumimoji="0" lang="fr-FR" altLang="fr-FR" sz="1200" b="1" i="1" u="none" strike="noStrike" cap="none" normalizeH="0" baseline="0" dirty="0">
                <a:ln>
                  <a:noFill/>
                </a:ln>
                <a:solidFill>
                  <a:srgbClr val="8C8C8C"/>
                </a:solidFill>
                <a:effectLst/>
                <a:latin typeface="+mj-lt"/>
                <a:cs typeface="Arial" panose="020B0604020202020204" pitchFamily="34" charset="0"/>
              </a:rPr>
              <a:t> =</a:t>
            </a:r>
            <a:r>
              <a:rPr kumimoji="0" lang="fr-FR" altLang="fr-FR" sz="1200" b="0" i="1" u="none" strike="noStrike" cap="none" normalizeH="0" baseline="0" dirty="0">
                <a:ln>
                  <a:noFill/>
                </a:ln>
                <a:solidFill>
                  <a:srgbClr val="8C8C8C"/>
                </a:solidFill>
                <a:effectLst/>
                <a:latin typeface="+mj-lt"/>
                <a:cs typeface="Arial" panose="020B0604020202020204" pitchFamily="34" charset="0"/>
              </a:rPr>
              <a:t> Le montant du prix HT des fournitures, travaux ou prestations </a:t>
            </a:r>
            <a:r>
              <a:rPr kumimoji="0" lang="fr-FR" altLang="fr-FR" sz="1200" b="1" i="1" u="none" strike="noStrike" cap="none" normalizeH="0" baseline="0" dirty="0">
                <a:ln>
                  <a:noFill/>
                </a:ln>
                <a:solidFill>
                  <a:srgbClr val="8C8C8C"/>
                </a:solidFill>
                <a:effectLst/>
                <a:latin typeface="+mj-lt"/>
                <a:cs typeface="Arial" panose="020B0604020202020204" pitchFamily="34" charset="0"/>
              </a:rPr>
              <a:t>-</a:t>
            </a:r>
            <a:r>
              <a:rPr kumimoji="0" lang="fr-FR" altLang="fr-FR" sz="1200" b="0" i="1" u="none" strike="noStrike" cap="none" normalizeH="0" baseline="0" dirty="0">
                <a:ln>
                  <a:noFill/>
                </a:ln>
                <a:solidFill>
                  <a:srgbClr val="8C8C8C"/>
                </a:solidFill>
                <a:effectLst/>
                <a:latin typeface="+mj-lt"/>
                <a:cs typeface="Arial" panose="020B0604020202020204" pitchFamily="34" charset="0"/>
              </a:rPr>
              <a:t> Le coût des matières premières, des produits, des matériaux, de la sous-traitance, des consommations intermédiaires et des frais de vente et de commercialisation</a:t>
            </a:r>
            <a:endParaRPr kumimoji="0" lang="fr-FR" altLang="fr-FR" sz="1200" b="0" i="0" u="none" strike="noStrike" cap="none" normalizeH="0" baseline="0" dirty="0">
              <a:ln>
                <a:noFill/>
              </a:ln>
              <a:solidFill>
                <a:srgbClr val="8C8C8C"/>
              </a:solidFill>
              <a:effectLst/>
              <a:latin typeface="+mj-lt"/>
            </a:endParaRPr>
          </a:p>
        </p:txBody>
      </p:sp>
      <p:sp>
        <p:nvSpPr>
          <p:cNvPr id="2" name="Espace réservé du numéro de diapositive 1">
            <a:extLst>
              <a:ext uri="{FF2B5EF4-FFF2-40B4-BE49-F238E27FC236}">
                <a16:creationId xmlns:a16="http://schemas.microsoft.com/office/drawing/2014/main" id="{1C5832F3-6BCF-4C6F-81CE-F5D8237396AE}"/>
              </a:ext>
            </a:extLst>
          </p:cNvPr>
          <p:cNvSpPr>
            <a:spLocks noGrp="1"/>
          </p:cNvSpPr>
          <p:nvPr>
            <p:ph type="sldNum" sz="quarter" idx="12"/>
          </p:nvPr>
        </p:nvSpPr>
        <p:spPr/>
        <p:txBody>
          <a:bodyPr/>
          <a:lstStyle/>
          <a:p>
            <a:fld id="{164736BC-F3C8-4DC4-B1B3-BD782B88A599}" type="slidenum">
              <a:rPr lang="fr-FR" smtClean="0"/>
              <a:t>31</a:t>
            </a:fld>
            <a:endParaRPr lang="fr-FR" dirty="0"/>
          </a:p>
        </p:txBody>
      </p:sp>
    </p:spTree>
    <p:extLst>
      <p:ext uri="{BB962C8B-B14F-4D97-AF65-F5344CB8AC3E}">
        <p14:creationId xmlns:p14="http://schemas.microsoft.com/office/powerpoint/2010/main" val="38707478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974387" y="1593321"/>
            <a:ext cx="10243226" cy="367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fr-FR" sz="4000" b="1" i="1" dirty="0">
              <a:solidFill>
                <a:srgbClr val="302C6B"/>
              </a:solidFill>
              <a:latin typeface="Gill Sans"/>
            </a:endParaRPr>
          </a:p>
          <a:p>
            <a:pPr algn="ctr"/>
            <a:r>
              <a:rPr lang="fr-FR" sz="4000" b="1" i="1" dirty="0">
                <a:solidFill>
                  <a:srgbClr val="302C6B"/>
                </a:solidFill>
                <a:latin typeface="Gill Sans"/>
              </a:rPr>
              <a:t>Christophe MIRAMOND</a:t>
            </a:r>
            <a:br>
              <a:rPr lang="fr-FR" sz="4000" b="1" i="1" dirty="0">
                <a:solidFill>
                  <a:srgbClr val="302C6B"/>
                </a:solidFill>
                <a:latin typeface="Gill Sans"/>
              </a:rPr>
            </a:br>
            <a:r>
              <a:rPr lang="fr-FR" sz="4000" b="1" i="1" dirty="0">
                <a:solidFill>
                  <a:srgbClr val="302C6B"/>
                </a:solidFill>
                <a:latin typeface="Gill Sans"/>
              </a:rPr>
              <a:t> </a:t>
            </a:r>
            <a:r>
              <a:rPr lang="fr-FR" sz="4000" i="1" dirty="0">
                <a:solidFill>
                  <a:srgbClr val="302C6B"/>
                </a:solidFill>
                <a:latin typeface="Gill Sans"/>
              </a:rPr>
              <a:t>Directeur</a:t>
            </a:r>
            <a:r>
              <a:rPr lang="fr-FR" sz="4000" b="1" i="1" dirty="0">
                <a:solidFill>
                  <a:srgbClr val="302C6B"/>
                </a:solidFill>
                <a:latin typeface="Gill Sans"/>
              </a:rPr>
              <a:t> </a:t>
            </a:r>
            <a:endParaRPr lang="fr-FR" altLang="fr-FR" sz="3200" dirty="0">
              <a:solidFill>
                <a:srgbClr val="1E4E79"/>
              </a:solidFill>
              <a:latin typeface="Gill Sans"/>
              <a:ea typeface="Gill Sans"/>
              <a:cs typeface="Gill Sans"/>
            </a:endParaRPr>
          </a:p>
        </p:txBody>
      </p:sp>
      <p:pic>
        <p:nvPicPr>
          <p:cNvPr id="3" name="Image 2">
            <a:extLst>
              <a:ext uri="{FF2B5EF4-FFF2-40B4-BE49-F238E27FC236}">
                <a16:creationId xmlns:a16="http://schemas.microsoft.com/office/drawing/2014/main" id="{70CD97ED-7542-3E11-A3B0-2CF022900093}"/>
              </a:ext>
            </a:extLst>
          </p:cNvPr>
          <p:cNvPicPr>
            <a:picLocks noChangeAspect="1"/>
          </p:cNvPicPr>
          <p:nvPr/>
        </p:nvPicPr>
        <p:blipFill>
          <a:blip r:embed="rId3"/>
          <a:stretch>
            <a:fillRect/>
          </a:stretch>
        </p:blipFill>
        <p:spPr>
          <a:xfrm>
            <a:off x="4970191" y="619210"/>
            <a:ext cx="2251618" cy="2364198"/>
          </a:xfrm>
          <a:prstGeom prst="rect">
            <a:avLst/>
          </a:prstGeom>
        </p:spPr>
      </p:pic>
    </p:spTree>
    <p:extLst>
      <p:ext uri="{BB962C8B-B14F-4D97-AF65-F5344CB8AC3E}">
        <p14:creationId xmlns:p14="http://schemas.microsoft.com/office/powerpoint/2010/main" val="2958921128"/>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2117387" y="1126181"/>
            <a:ext cx="9262917" cy="367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buNone/>
            </a:pPr>
            <a:r>
              <a:rPr lang="fr-FR" sz="4000" dirty="0">
                <a:hlinkClick r:id="rId3"/>
              </a:rPr>
              <a:t>Annuaire des SIAE et Entreprises adaptées des Yvelines (fles-78.fr)</a:t>
            </a:r>
            <a:endParaRPr lang="fr-FR" sz="4000" dirty="0"/>
          </a:p>
        </p:txBody>
      </p:sp>
      <p:sp>
        <p:nvSpPr>
          <p:cNvPr id="5" name="ZoneTexte 4">
            <a:extLst>
              <a:ext uri="{FF2B5EF4-FFF2-40B4-BE49-F238E27FC236}">
                <a16:creationId xmlns:a16="http://schemas.microsoft.com/office/drawing/2014/main" id="{077A3250-423A-D4FA-EFE9-5EDCEDA49454}"/>
              </a:ext>
            </a:extLst>
          </p:cNvPr>
          <p:cNvSpPr txBox="1"/>
          <p:nvPr/>
        </p:nvSpPr>
        <p:spPr>
          <a:xfrm>
            <a:off x="2341493" y="738917"/>
            <a:ext cx="8959298" cy="599267"/>
          </a:xfrm>
          <a:prstGeom prst="rect">
            <a:avLst/>
          </a:prstGeom>
          <a:noFill/>
        </p:spPr>
        <p:txBody>
          <a:bodyPr wrap="square">
            <a:spAutoFit/>
          </a:bodyPr>
          <a:lstStyle/>
          <a:p>
            <a:pPr algn="ctr">
              <a:lnSpc>
                <a:spcPct val="90000"/>
              </a:lnSpc>
            </a:pPr>
            <a:r>
              <a:rPr lang="fr-FR" sz="3600" b="1" dirty="0">
                <a:solidFill>
                  <a:srgbClr val="1E4E79"/>
                </a:solidFill>
                <a:latin typeface="Gill Sans"/>
                <a:sym typeface="Calibri"/>
              </a:rPr>
              <a:t>Annuaire des achats responsables 2022</a:t>
            </a:r>
            <a:endParaRPr lang="fr-FR" sz="3600" b="1" dirty="0">
              <a:solidFill>
                <a:srgbClr val="1E4E79"/>
              </a:solidFill>
              <a:latin typeface="Gill Sans"/>
            </a:endParaRPr>
          </a:p>
        </p:txBody>
      </p:sp>
    </p:spTree>
    <p:extLst>
      <p:ext uri="{BB962C8B-B14F-4D97-AF65-F5344CB8AC3E}">
        <p14:creationId xmlns:p14="http://schemas.microsoft.com/office/powerpoint/2010/main" val="334994724"/>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974387" y="1593321"/>
            <a:ext cx="10243226" cy="367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fr-FR" sz="4000" b="1" i="1" dirty="0">
              <a:solidFill>
                <a:srgbClr val="302C6B"/>
              </a:solidFill>
              <a:latin typeface="Gill Sans"/>
            </a:endParaRPr>
          </a:p>
          <a:p>
            <a:pPr algn="ctr"/>
            <a:r>
              <a:rPr lang="fr-FR" sz="4400" b="1" i="1" dirty="0">
                <a:solidFill>
                  <a:srgbClr val="302C6B"/>
                </a:solidFill>
                <a:latin typeface="Gill Sans"/>
              </a:rPr>
              <a:t>François-Xavier SIGNERIN</a:t>
            </a:r>
            <a:br>
              <a:rPr lang="fr-FR" sz="4000" b="1" i="1" dirty="0">
                <a:solidFill>
                  <a:srgbClr val="302C6B"/>
                </a:solidFill>
                <a:latin typeface="Gill Sans"/>
              </a:rPr>
            </a:br>
            <a:r>
              <a:rPr lang="fr-FR" sz="3600" i="1" dirty="0">
                <a:solidFill>
                  <a:srgbClr val="302C6B"/>
                </a:solidFill>
                <a:latin typeface="Gill Sans"/>
              </a:rPr>
              <a:t>Président Directeur Général</a:t>
            </a:r>
            <a:endParaRPr lang="fr-FR" altLang="fr-FR" sz="3200" dirty="0">
              <a:solidFill>
                <a:srgbClr val="1E4E79"/>
              </a:solidFill>
              <a:latin typeface="Gill Sans"/>
              <a:ea typeface="Gill Sans"/>
              <a:cs typeface="Gill Sans"/>
            </a:endParaRPr>
          </a:p>
        </p:txBody>
      </p:sp>
      <p:pic>
        <p:nvPicPr>
          <p:cNvPr id="2" name="Image 1">
            <a:extLst>
              <a:ext uri="{FF2B5EF4-FFF2-40B4-BE49-F238E27FC236}">
                <a16:creationId xmlns:a16="http://schemas.microsoft.com/office/drawing/2014/main" id="{02124E3D-A350-CBFC-EEFA-8F051F6A9F1E}"/>
              </a:ext>
            </a:extLst>
          </p:cNvPr>
          <p:cNvPicPr>
            <a:picLocks noChangeAspect="1"/>
          </p:cNvPicPr>
          <p:nvPr/>
        </p:nvPicPr>
        <p:blipFill>
          <a:blip r:embed="rId3"/>
          <a:stretch>
            <a:fillRect/>
          </a:stretch>
        </p:blipFill>
        <p:spPr>
          <a:xfrm>
            <a:off x="4042670" y="1045266"/>
            <a:ext cx="3907875" cy="1487553"/>
          </a:xfrm>
          <a:prstGeom prst="rect">
            <a:avLst/>
          </a:prstGeom>
        </p:spPr>
      </p:pic>
    </p:spTree>
    <p:extLst>
      <p:ext uri="{BB962C8B-B14F-4D97-AF65-F5344CB8AC3E}">
        <p14:creationId xmlns:p14="http://schemas.microsoft.com/office/powerpoint/2010/main" val="2969762985"/>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14;p8">
            <a:extLst>
              <a:ext uri="{FF2B5EF4-FFF2-40B4-BE49-F238E27FC236}">
                <a16:creationId xmlns:a16="http://schemas.microsoft.com/office/drawing/2014/main" id="{1B78F76A-9FBB-CA82-7D33-D3B23B5A5220}"/>
              </a:ext>
            </a:extLst>
          </p:cNvPr>
          <p:cNvSpPr txBox="1"/>
          <p:nvPr/>
        </p:nvSpPr>
        <p:spPr>
          <a:xfrm>
            <a:off x="2826976" y="476250"/>
            <a:ext cx="7487771" cy="63395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fr-FR" sz="4000" b="1" i="1" dirty="0">
                <a:solidFill>
                  <a:srgbClr val="302C6B"/>
                </a:solidFill>
                <a:latin typeface="Gill Sans"/>
                <a:cs typeface="Arial" pitchFamily="34" charset="0"/>
                <a:sym typeface="Gill Sans"/>
              </a:rPr>
              <a:t>CONTACTS</a:t>
            </a:r>
            <a:endParaRPr sz="4000" b="1" i="1" dirty="0">
              <a:solidFill>
                <a:srgbClr val="302C6B"/>
              </a:solidFill>
              <a:latin typeface="Gill Sans"/>
              <a:cs typeface="Arial" pitchFamily="34" charset="0"/>
              <a:sym typeface="Gill Sans"/>
            </a:endParaRPr>
          </a:p>
        </p:txBody>
      </p:sp>
      <p:sp>
        <p:nvSpPr>
          <p:cNvPr id="3" name="ZoneTexte 2">
            <a:extLst>
              <a:ext uri="{FF2B5EF4-FFF2-40B4-BE49-F238E27FC236}">
                <a16:creationId xmlns:a16="http://schemas.microsoft.com/office/drawing/2014/main" id="{B30B3655-D1E1-7049-7C76-E026C7AE9FEE}"/>
              </a:ext>
            </a:extLst>
          </p:cNvPr>
          <p:cNvSpPr txBox="1"/>
          <p:nvPr/>
        </p:nvSpPr>
        <p:spPr>
          <a:xfrm>
            <a:off x="647821" y="3848753"/>
            <a:ext cx="2179155" cy="761812"/>
          </a:xfrm>
          <a:prstGeom prst="rect">
            <a:avLst/>
          </a:prstGeom>
          <a:noFill/>
        </p:spPr>
        <p:txBody>
          <a:bodyPr wrap="square">
            <a:spAutoFit/>
          </a:bodyPr>
          <a:lstStyle/>
          <a:p>
            <a:pPr>
              <a:lnSpc>
                <a:spcPct val="105000"/>
              </a:lnSpc>
            </a:pPr>
            <a:r>
              <a:rPr lang="fr-FR" dirty="0">
                <a:latin typeface="Arial" panose="020B0604020202020204" pitchFamily="34" charset="0"/>
              </a:rPr>
              <a:t>Thomas Brunet </a:t>
            </a:r>
          </a:p>
          <a:p>
            <a:pPr>
              <a:lnSpc>
                <a:spcPct val="105000"/>
              </a:lnSpc>
            </a:pPr>
            <a:r>
              <a:rPr lang="fr-FR" dirty="0">
                <a:latin typeface="Arial" panose="020B0604020202020204" pitchFamily="34" charset="0"/>
              </a:rPr>
              <a:t>06 01 27 69 46 </a:t>
            </a:r>
          </a:p>
          <a:p>
            <a:pPr>
              <a:lnSpc>
                <a:spcPct val="105000"/>
              </a:lnSpc>
            </a:pPr>
            <a:r>
              <a:rPr lang="fr-FR" u="sng" dirty="0">
                <a:solidFill>
                  <a:srgbClr val="C12971"/>
                </a:solidFill>
                <a:latin typeface="Calibri Light" panose="020F0302020204030204" pitchFamily="34" charset="0"/>
                <a:ea typeface="Calibri" panose="020F0502020204030204" pitchFamily="34" charset="0"/>
                <a:hlinkClick r:id="rId2"/>
              </a:rPr>
              <a:t>tbrunet@lcmhgroupe.fr</a:t>
            </a:r>
            <a:r>
              <a:rPr lang="fr-FR" dirty="0">
                <a:solidFill>
                  <a:srgbClr val="C12971"/>
                </a:solidFill>
                <a:latin typeface="Calibri Light" panose="020F0302020204030204" pitchFamily="34" charset="0"/>
                <a:ea typeface="Calibri" panose="020F0502020204030204" pitchFamily="34" charset="0"/>
              </a:rPr>
              <a:t>  </a:t>
            </a:r>
            <a:endParaRPr lang="fr-FR" dirty="0">
              <a:latin typeface="Calibri" panose="020F0502020204030204" pitchFamily="34" charset="0"/>
              <a:ea typeface="Calibri" panose="020F0502020204030204" pitchFamily="34" charset="0"/>
            </a:endParaRPr>
          </a:p>
        </p:txBody>
      </p:sp>
      <p:sp>
        <p:nvSpPr>
          <p:cNvPr id="5" name="ZoneTexte 4">
            <a:extLst>
              <a:ext uri="{FF2B5EF4-FFF2-40B4-BE49-F238E27FC236}">
                <a16:creationId xmlns:a16="http://schemas.microsoft.com/office/drawing/2014/main" id="{5A92EBFB-45B7-6E24-F313-A7BE7637FC6D}"/>
              </a:ext>
            </a:extLst>
          </p:cNvPr>
          <p:cNvSpPr txBox="1"/>
          <p:nvPr/>
        </p:nvSpPr>
        <p:spPr>
          <a:xfrm>
            <a:off x="4995621" y="1716250"/>
            <a:ext cx="2974285" cy="954107"/>
          </a:xfrm>
          <a:prstGeom prst="rect">
            <a:avLst/>
          </a:prstGeom>
          <a:noFill/>
        </p:spPr>
        <p:txBody>
          <a:bodyPr wrap="square">
            <a:spAutoFit/>
          </a:bodyPr>
          <a:lstStyle/>
          <a:p>
            <a:r>
              <a:rPr lang="fr-FR" sz="1400" dirty="0">
                <a:effectLst/>
                <a:latin typeface="Arial" panose="020B0604020202020204" pitchFamily="34" charset="0"/>
                <a:ea typeface="Calibri" panose="020F0502020204030204" pitchFamily="34" charset="0"/>
              </a:rPr>
              <a:t>Christophe </a:t>
            </a:r>
            <a:r>
              <a:rPr lang="fr-FR" sz="1400" dirty="0" err="1">
                <a:effectLst/>
                <a:latin typeface="Arial" panose="020B0604020202020204" pitchFamily="34" charset="0"/>
                <a:ea typeface="Calibri" panose="020F0502020204030204" pitchFamily="34" charset="0"/>
              </a:rPr>
              <a:t>Miramond</a:t>
            </a:r>
            <a:endParaRPr lang="fr-FR" sz="1400" dirty="0">
              <a:effectLst/>
              <a:latin typeface="Arial" panose="020B0604020202020204" pitchFamily="34" charset="0"/>
              <a:ea typeface="Calibri" panose="020F0502020204030204" pitchFamily="34" charset="0"/>
            </a:endParaRPr>
          </a:p>
          <a:p>
            <a:r>
              <a:rPr lang="fr-FR" sz="1400" dirty="0">
                <a:effectLst/>
                <a:latin typeface="Arial" panose="020B0604020202020204" pitchFamily="34" charset="0"/>
                <a:ea typeface="Calibri" panose="020F0502020204030204" pitchFamily="34" charset="0"/>
              </a:rPr>
              <a:t>01 34 82 52 37 - 06 14 36 08 14</a:t>
            </a:r>
            <a:endParaRPr lang="fr-FR" sz="1400" dirty="0">
              <a:effectLst/>
              <a:latin typeface="Calibri" panose="020F0502020204030204" pitchFamily="34" charset="0"/>
              <a:ea typeface="Calibri" panose="020F0502020204030204" pitchFamily="34" charset="0"/>
            </a:endParaRPr>
          </a:p>
          <a:p>
            <a:r>
              <a:rPr lang="fr-FR" sz="1400" u="sng" dirty="0">
                <a:solidFill>
                  <a:srgbClr val="0000FF"/>
                </a:solidFill>
                <a:effectLst/>
                <a:latin typeface="Arial" panose="020B0604020202020204" pitchFamily="34" charset="0"/>
                <a:ea typeface="Calibri" panose="020F0502020204030204" pitchFamily="34" charset="0"/>
                <a:hlinkClick r:id="rId3"/>
              </a:rPr>
              <a:t>fles.contact</a:t>
            </a:r>
            <a:r>
              <a:rPr lang="fr-FR" sz="1400" u="sng" dirty="0">
                <a:solidFill>
                  <a:srgbClr val="0000FF"/>
                </a:solidFill>
                <a:effectLst/>
                <a:latin typeface="Verdana" panose="020B0604030504040204" pitchFamily="34" charset="0"/>
                <a:ea typeface="Calibri" panose="020F0502020204030204" pitchFamily="34" charset="0"/>
                <a:hlinkClick r:id="rId3"/>
              </a:rPr>
              <a:t>@</a:t>
            </a:r>
            <a:r>
              <a:rPr lang="fr-FR" sz="1400" u="sng" dirty="0">
                <a:solidFill>
                  <a:srgbClr val="0000FF"/>
                </a:solidFill>
                <a:effectLst/>
                <a:latin typeface="Arial" panose="020B0604020202020204" pitchFamily="34" charset="0"/>
                <a:ea typeface="Calibri" panose="020F0502020204030204" pitchFamily="34" charset="0"/>
                <a:hlinkClick r:id="rId3"/>
              </a:rPr>
              <a:t>gmail.com</a:t>
            </a:r>
            <a:r>
              <a:rPr lang="fr-FR" sz="1400" dirty="0">
                <a:effectLst/>
                <a:latin typeface="Arial" panose="020B0604020202020204" pitchFamily="34" charset="0"/>
                <a:ea typeface="Calibri" panose="020F0502020204030204" pitchFamily="34" charset="0"/>
              </a:rPr>
              <a:t>    </a:t>
            </a:r>
            <a:endParaRPr lang="fr-FR" sz="1400" dirty="0">
              <a:effectLst/>
              <a:latin typeface="Calibri" panose="020F0502020204030204" pitchFamily="34" charset="0"/>
              <a:ea typeface="Calibri" panose="020F0502020204030204" pitchFamily="34" charset="0"/>
            </a:endParaRPr>
          </a:p>
          <a:p>
            <a:r>
              <a:rPr lang="fr-FR" sz="1400" u="sng" dirty="0">
                <a:solidFill>
                  <a:srgbClr val="0000FF"/>
                </a:solidFill>
                <a:effectLst/>
                <a:latin typeface="Arial" panose="020B0604020202020204" pitchFamily="34" charset="0"/>
                <a:ea typeface="Calibri" panose="020F0502020204030204" pitchFamily="34" charset="0"/>
                <a:hlinkClick r:id="rId4"/>
              </a:rPr>
              <a:t>www.fles-78.fr</a:t>
            </a:r>
            <a:endParaRPr lang="fr-FR" sz="1400" u="sng" dirty="0">
              <a:solidFill>
                <a:srgbClr val="0000FF"/>
              </a:solidFill>
              <a:effectLst/>
              <a:latin typeface="Arial" panose="020B0604020202020204" pitchFamily="34" charset="0"/>
              <a:ea typeface="Calibri" panose="020F0502020204030204" pitchFamily="34" charset="0"/>
            </a:endParaRPr>
          </a:p>
        </p:txBody>
      </p:sp>
      <p:sp>
        <p:nvSpPr>
          <p:cNvPr id="8" name="ZoneTexte 7">
            <a:extLst>
              <a:ext uri="{FF2B5EF4-FFF2-40B4-BE49-F238E27FC236}">
                <a16:creationId xmlns:a16="http://schemas.microsoft.com/office/drawing/2014/main" id="{B7B6933F-5075-1EEA-245F-8F7D00D29520}"/>
              </a:ext>
            </a:extLst>
          </p:cNvPr>
          <p:cNvSpPr txBox="1"/>
          <p:nvPr/>
        </p:nvSpPr>
        <p:spPr>
          <a:xfrm>
            <a:off x="8515282" y="3197133"/>
            <a:ext cx="2984292" cy="1169551"/>
          </a:xfrm>
          <a:prstGeom prst="rect">
            <a:avLst/>
          </a:prstGeom>
          <a:noFill/>
        </p:spPr>
        <p:txBody>
          <a:bodyPr wrap="square">
            <a:spAutoFit/>
          </a:bodyPr>
          <a:lstStyle/>
          <a:p>
            <a:r>
              <a:rPr lang="fr-FR" sz="1400" dirty="0">
                <a:effectLst/>
                <a:latin typeface="Ubuntu" panose="020B0504030602030204" pitchFamily="34" charset="0"/>
                <a:ea typeface="Calibri" panose="020F0502020204030204" pitchFamily="34" charset="0"/>
              </a:rPr>
              <a:t>François Xavier </a:t>
            </a:r>
            <a:r>
              <a:rPr lang="fr-FR" sz="1400" dirty="0" err="1">
                <a:effectLst/>
                <a:latin typeface="Ubuntu" panose="020B0504030602030204" pitchFamily="34" charset="0"/>
                <a:ea typeface="Calibri" panose="020F0502020204030204" pitchFamily="34" charset="0"/>
              </a:rPr>
              <a:t>Signerin</a:t>
            </a:r>
            <a:endParaRPr lang="fr-FR" sz="1400" dirty="0">
              <a:effectLst/>
              <a:latin typeface="Ubuntu" panose="020B0504030602030204" pitchFamily="34" charset="0"/>
              <a:ea typeface="Calibri" panose="020F0502020204030204" pitchFamily="34" charset="0"/>
            </a:endParaRPr>
          </a:p>
          <a:p>
            <a:r>
              <a:rPr lang="fr-FR" dirty="0">
                <a:latin typeface="Ubuntu" panose="020B0504030602030204" pitchFamily="34" charset="0"/>
                <a:ea typeface="Calibri" panose="020F0502020204030204" pitchFamily="34" charset="0"/>
              </a:rPr>
              <a:t>Tel : 07 69 37 87 20 </a:t>
            </a:r>
            <a:endParaRPr lang="fr-FR" dirty="0">
              <a:latin typeface="Calibri" panose="020F0502020204030204" pitchFamily="34" charset="0"/>
              <a:ea typeface="Calibri" panose="020F0502020204030204" pitchFamily="34" charset="0"/>
            </a:endParaRPr>
          </a:p>
          <a:p>
            <a:r>
              <a:rPr lang="fr-FR" sz="1400" dirty="0">
                <a:effectLst/>
                <a:latin typeface="Ubuntu" panose="020B0504030602030204" pitchFamily="34" charset="0"/>
                <a:ea typeface="Calibri" panose="020F0502020204030204" pitchFamily="34" charset="0"/>
                <a:hlinkClick r:id="rId5"/>
              </a:rPr>
              <a:t>fx.signerin@valservices.fr</a:t>
            </a:r>
            <a:endParaRPr lang="fr-FR" sz="1400" dirty="0">
              <a:effectLst/>
              <a:latin typeface="Ubuntu" panose="020B0504030602030204" pitchFamily="34" charset="0"/>
              <a:ea typeface="Calibri" panose="020F0502020204030204" pitchFamily="34" charset="0"/>
            </a:endParaRPr>
          </a:p>
          <a:p>
            <a:r>
              <a:rPr lang="fr-FR" sz="1400" dirty="0">
                <a:effectLst/>
                <a:latin typeface="Ubuntu Light" panose="020B0304030602030204" pitchFamily="34" charset="0"/>
                <a:ea typeface="Calibri" panose="020F0502020204030204" pitchFamily="34" charset="0"/>
              </a:rPr>
              <a:t>12, rue des Closeaux</a:t>
            </a:r>
            <a:endParaRPr lang="fr-FR" sz="1400" dirty="0">
              <a:effectLst/>
              <a:latin typeface="Calibri" panose="020F0502020204030204" pitchFamily="34" charset="0"/>
              <a:ea typeface="Calibri" panose="020F0502020204030204" pitchFamily="34" charset="0"/>
            </a:endParaRPr>
          </a:p>
          <a:p>
            <a:r>
              <a:rPr lang="fr-FR" sz="1400" dirty="0">
                <a:effectLst/>
                <a:latin typeface="Ubuntu Light" panose="020B0304030602030204" pitchFamily="34" charset="0"/>
                <a:ea typeface="Calibri" panose="020F0502020204030204" pitchFamily="34" charset="0"/>
              </a:rPr>
              <a:t> 78200 Mantes-La-Jolie</a:t>
            </a:r>
            <a:endParaRPr lang="fr-FR" sz="1400" dirty="0">
              <a:effectLst/>
              <a:latin typeface="Calibri" panose="020F0502020204030204" pitchFamily="34" charset="0"/>
              <a:ea typeface="Calibri" panose="020F0502020204030204" pitchFamily="34" charset="0"/>
            </a:endParaRPr>
          </a:p>
        </p:txBody>
      </p:sp>
      <p:sp>
        <p:nvSpPr>
          <p:cNvPr id="11" name="ZoneTexte 10">
            <a:extLst>
              <a:ext uri="{FF2B5EF4-FFF2-40B4-BE49-F238E27FC236}">
                <a16:creationId xmlns:a16="http://schemas.microsoft.com/office/drawing/2014/main" id="{DB42E238-E1B0-CB1A-1F57-E7D22BB01F1E}"/>
              </a:ext>
            </a:extLst>
          </p:cNvPr>
          <p:cNvSpPr txBox="1"/>
          <p:nvPr/>
        </p:nvSpPr>
        <p:spPr>
          <a:xfrm>
            <a:off x="5035410" y="3429000"/>
            <a:ext cx="3161470" cy="1384995"/>
          </a:xfrm>
          <a:prstGeom prst="rect">
            <a:avLst/>
          </a:prstGeom>
          <a:noFill/>
        </p:spPr>
        <p:txBody>
          <a:bodyPr wrap="square">
            <a:spAutoFit/>
          </a:bodyPr>
          <a:lstStyle/>
          <a:p>
            <a:endParaRPr lang="fr-FR" dirty="0"/>
          </a:p>
          <a:p>
            <a:r>
              <a:rPr lang="fr-FR" dirty="0"/>
              <a:t>Farida BAAHMED</a:t>
            </a:r>
          </a:p>
          <a:p>
            <a:r>
              <a:rPr lang="fr-FR" dirty="0"/>
              <a:t>01 73 95 05 92 </a:t>
            </a:r>
          </a:p>
          <a:p>
            <a:r>
              <a:rPr lang="fr-FR" dirty="0">
                <a:hlinkClick r:id="rId6"/>
              </a:rPr>
              <a:t>baahmed@initiactive9578.fr</a:t>
            </a:r>
            <a:endParaRPr lang="fr-FR" dirty="0"/>
          </a:p>
          <a:p>
            <a:r>
              <a:rPr lang="fr-FR" dirty="0">
                <a:hlinkClick r:id="rId7"/>
              </a:rPr>
              <a:t>www.franceactiveyvelines.org</a:t>
            </a:r>
            <a:endParaRPr lang="fr-FR" dirty="0"/>
          </a:p>
          <a:p>
            <a:endParaRPr lang="fr-FR" dirty="0"/>
          </a:p>
        </p:txBody>
      </p:sp>
      <p:pic>
        <p:nvPicPr>
          <p:cNvPr id="12" name="Image 11">
            <a:extLst>
              <a:ext uri="{FF2B5EF4-FFF2-40B4-BE49-F238E27FC236}">
                <a16:creationId xmlns:a16="http://schemas.microsoft.com/office/drawing/2014/main" id="{1264A70E-21CD-A607-44B2-F25258E7E706}"/>
              </a:ext>
            </a:extLst>
          </p:cNvPr>
          <p:cNvPicPr>
            <a:picLocks noChangeAspect="1"/>
          </p:cNvPicPr>
          <p:nvPr/>
        </p:nvPicPr>
        <p:blipFill>
          <a:blip r:embed="rId8"/>
          <a:stretch>
            <a:fillRect/>
          </a:stretch>
        </p:blipFill>
        <p:spPr>
          <a:xfrm>
            <a:off x="8515282" y="2301026"/>
            <a:ext cx="2267264" cy="863046"/>
          </a:xfrm>
          <a:prstGeom prst="rect">
            <a:avLst/>
          </a:prstGeom>
        </p:spPr>
      </p:pic>
      <p:pic>
        <p:nvPicPr>
          <p:cNvPr id="13" name="Image 12">
            <a:extLst>
              <a:ext uri="{FF2B5EF4-FFF2-40B4-BE49-F238E27FC236}">
                <a16:creationId xmlns:a16="http://schemas.microsoft.com/office/drawing/2014/main" id="{90341DE6-ACD2-524D-38A6-088FE88AD154}"/>
              </a:ext>
            </a:extLst>
          </p:cNvPr>
          <p:cNvPicPr>
            <a:picLocks noChangeAspect="1"/>
          </p:cNvPicPr>
          <p:nvPr/>
        </p:nvPicPr>
        <p:blipFill>
          <a:blip r:embed="rId9"/>
          <a:stretch>
            <a:fillRect/>
          </a:stretch>
        </p:blipFill>
        <p:spPr>
          <a:xfrm>
            <a:off x="4030861" y="1775673"/>
            <a:ext cx="1004549" cy="1050704"/>
          </a:xfrm>
          <a:prstGeom prst="rect">
            <a:avLst/>
          </a:prstGeom>
        </p:spPr>
      </p:pic>
      <p:pic>
        <p:nvPicPr>
          <p:cNvPr id="14" name="Image 13">
            <a:extLst>
              <a:ext uri="{FF2B5EF4-FFF2-40B4-BE49-F238E27FC236}">
                <a16:creationId xmlns:a16="http://schemas.microsoft.com/office/drawing/2014/main" id="{77A3540D-5878-D4D6-106E-B186637AD9E4}"/>
              </a:ext>
            </a:extLst>
          </p:cNvPr>
          <p:cNvPicPr>
            <a:picLocks noChangeAspect="1"/>
          </p:cNvPicPr>
          <p:nvPr/>
        </p:nvPicPr>
        <p:blipFill>
          <a:blip r:embed="rId10"/>
          <a:stretch>
            <a:fillRect/>
          </a:stretch>
        </p:blipFill>
        <p:spPr>
          <a:xfrm>
            <a:off x="531989" y="2122970"/>
            <a:ext cx="2680586" cy="1605465"/>
          </a:xfrm>
          <a:prstGeom prst="rect">
            <a:avLst/>
          </a:prstGeom>
        </p:spPr>
      </p:pic>
      <p:pic>
        <p:nvPicPr>
          <p:cNvPr id="15" name="Image 14">
            <a:extLst>
              <a:ext uri="{FF2B5EF4-FFF2-40B4-BE49-F238E27FC236}">
                <a16:creationId xmlns:a16="http://schemas.microsoft.com/office/drawing/2014/main" id="{755DEFF7-8914-72BC-A877-B3D25843C8BB}"/>
              </a:ext>
            </a:extLst>
          </p:cNvPr>
          <p:cNvPicPr>
            <a:picLocks noChangeAspect="1"/>
          </p:cNvPicPr>
          <p:nvPr/>
        </p:nvPicPr>
        <p:blipFill>
          <a:blip r:embed="rId11"/>
          <a:stretch>
            <a:fillRect/>
          </a:stretch>
        </p:blipFill>
        <p:spPr>
          <a:xfrm>
            <a:off x="3878284" y="3728435"/>
            <a:ext cx="1157126" cy="882130"/>
          </a:xfrm>
          <a:prstGeom prst="rect">
            <a:avLst/>
          </a:prstGeom>
        </p:spPr>
      </p:pic>
      <p:pic>
        <p:nvPicPr>
          <p:cNvPr id="1027" name="Image 74" descr="Combiné avec un remplissage uni">
            <a:extLst>
              <a:ext uri="{FF2B5EF4-FFF2-40B4-BE49-F238E27FC236}">
                <a16:creationId xmlns:a16="http://schemas.microsoft.com/office/drawing/2014/main" id="{400BB2FC-97DE-4543-952A-8AB95D31BB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36525" cy="136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 76" descr="Adresse de courrier avec un remplissage uni">
            <a:extLst>
              <a:ext uri="{FF2B5EF4-FFF2-40B4-BE49-F238E27FC236}">
                <a16:creationId xmlns:a16="http://schemas.microsoft.com/office/drawing/2014/main" id="{4C5E3A95-1128-10C7-4A40-BD2403CBC0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77" descr="Internet avec un remplissage uni">
            <a:extLst>
              <a:ext uri="{FF2B5EF4-FFF2-40B4-BE49-F238E27FC236}">
                <a16:creationId xmlns:a16="http://schemas.microsoft.com/office/drawing/2014/main" id="{E308D35D-5A66-7551-04A3-174E8997A7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43023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2298306" y="285701"/>
            <a:ext cx="9147540" cy="135981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r>
              <a:rPr lang="fr-FR" sz="3200" dirty="0">
                <a:solidFill>
                  <a:srgbClr val="1E4E79"/>
                </a:solidFill>
                <a:latin typeface="Gill Sans"/>
                <a:ea typeface="Gill Sans"/>
                <a:cs typeface="Gill Sans"/>
                <a:sym typeface="Gill Sans"/>
              </a:rPr>
              <a:t>UN RÉSEAU D’ACTEURS ENGAGÉS</a:t>
            </a:r>
            <a:endParaRPr dirty="0"/>
          </a:p>
        </p:txBody>
      </p:sp>
      <p:sp>
        <p:nvSpPr>
          <p:cNvPr id="134" name="Google Shape;134;p4"/>
          <p:cNvSpPr txBox="1"/>
          <p:nvPr/>
        </p:nvSpPr>
        <p:spPr>
          <a:xfrm>
            <a:off x="965953" y="1854558"/>
            <a:ext cx="10778067" cy="40149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fr-FR" sz="2400" b="1" i="0" u="none" strike="noStrike" cap="none" dirty="0">
                <a:solidFill>
                  <a:schemeClr val="accent2"/>
                </a:solidFill>
                <a:latin typeface="Arial"/>
                <a:ea typeface="Arial"/>
                <a:cs typeface="Arial"/>
                <a:sym typeface="Arial"/>
              </a:rPr>
              <a:t>VOLET NATIONAL </a:t>
            </a:r>
            <a:endParaRPr sz="2400" b="1" i="0" u="none" strike="noStrike" cap="none" dirty="0">
              <a:solidFill>
                <a:schemeClr val="accent2"/>
              </a:solidFill>
              <a:latin typeface="Arial"/>
              <a:ea typeface="Arial"/>
              <a:cs typeface="Arial"/>
              <a:sym typeface="Arial"/>
            </a:endParaRPr>
          </a:p>
          <a:p>
            <a:pPr marL="0" marR="0" lvl="0" indent="0" algn="l" rtl="0">
              <a:spcBef>
                <a:spcPts val="0"/>
              </a:spcBef>
              <a:spcAft>
                <a:spcPts val="0"/>
              </a:spcAft>
              <a:buClr>
                <a:srgbClr val="FF0000"/>
              </a:buClr>
              <a:buSzPts val="2800"/>
              <a:buFont typeface="Arial"/>
              <a:buNone/>
            </a:pPr>
            <a:endParaRPr sz="2400" i="1" dirty="0">
              <a:solidFill>
                <a:schemeClr val="accent2"/>
              </a:solidFill>
              <a:latin typeface="Calibri"/>
              <a:ea typeface="Calibri"/>
              <a:cs typeface="Calibri"/>
              <a:sym typeface="Calibri"/>
            </a:endParaRPr>
          </a:p>
          <a:p>
            <a:pPr marL="0" marR="0" lvl="1" indent="0" algn="l" rtl="0">
              <a:lnSpc>
                <a:spcPct val="90000"/>
              </a:lnSpc>
              <a:spcBef>
                <a:spcPts val="0"/>
              </a:spcBef>
              <a:spcAft>
                <a:spcPts val="0"/>
              </a:spcAft>
              <a:buClr>
                <a:srgbClr val="FFFFFF"/>
              </a:buClr>
              <a:buSzPts val="2400"/>
              <a:buFont typeface="Calibri"/>
              <a:buNone/>
            </a:pPr>
            <a:r>
              <a:rPr lang="fr-FR" sz="1800" b="0" i="0" u="none" strike="noStrike" cap="none" dirty="0">
                <a:solidFill>
                  <a:schemeClr val="dk1"/>
                </a:solidFill>
                <a:latin typeface="Calibri"/>
                <a:ea typeface="Calibri"/>
                <a:cs typeface="Calibri"/>
                <a:sym typeface="Calibri"/>
              </a:rPr>
              <a:t>	</a:t>
            </a:r>
            <a:r>
              <a:rPr lang="fr-FR" sz="2400" dirty="0">
                <a:solidFill>
                  <a:schemeClr val="dk1"/>
                </a:solidFill>
                <a:latin typeface="Calibri"/>
                <a:cs typeface="Calibri"/>
                <a:sym typeface="Calibri"/>
              </a:rPr>
              <a:t>Création d’un nouveau Groupement d’intérêt public animé </a:t>
            </a:r>
            <a:r>
              <a:rPr lang="fr-FR" sz="2400" b="0" i="0" u="none" strike="noStrike" cap="none" dirty="0">
                <a:solidFill>
                  <a:schemeClr val="dk1"/>
                </a:solidFill>
                <a:latin typeface="Calibri"/>
                <a:ea typeface="Calibri"/>
                <a:cs typeface="Calibri"/>
                <a:sym typeface="Calibri"/>
              </a:rPr>
              <a:t>par le Ministère 	chargé du travail, Pôle emploi et l’associatio</a:t>
            </a:r>
            <a:r>
              <a:rPr lang="fr-FR" sz="2400" dirty="0">
                <a:solidFill>
                  <a:schemeClr val="dk1"/>
                </a:solidFill>
                <a:latin typeface="Calibri"/>
                <a:ea typeface="Calibri"/>
                <a:cs typeface="Calibri"/>
                <a:sym typeface="Calibri"/>
              </a:rPr>
              <a:t>n Les entreprises s’engagent</a:t>
            </a:r>
            <a:endParaRPr sz="2000" b="0" i="0" u="none" strike="noStrike" cap="none" dirty="0">
              <a:solidFill>
                <a:schemeClr val="dk1"/>
              </a:solidFill>
              <a:latin typeface="Calibri"/>
              <a:ea typeface="Calibri"/>
              <a:cs typeface="Calibri"/>
              <a:sym typeface="Calibri"/>
            </a:endParaRPr>
          </a:p>
          <a:p>
            <a:pPr marL="0" marR="0" lvl="1" indent="0" algn="l" rtl="0">
              <a:lnSpc>
                <a:spcPct val="90000"/>
              </a:lnSpc>
              <a:spcBef>
                <a:spcPts val="480"/>
              </a:spcBef>
              <a:spcAft>
                <a:spcPts val="0"/>
              </a:spcAft>
              <a:buClr>
                <a:srgbClr val="FFFFFF"/>
              </a:buClr>
              <a:buSzPts val="2400"/>
              <a:buFont typeface="Calibri"/>
              <a:buNone/>
            </a:pPr>
            <a:endParaRPr sz="18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Clr>
                <a:srgbClr val="FF0000"/>
              </a:buClr>
              <a:buSzPts val="2800"/>
              <a:buFont typeface="Arial"/>
              <a:buNone/>
            </a:pPr>
            <a:r>
              <a:rPr lang="fr-FR" sz="2400" b="1" i="0" u="none" strike="noStrike" cap="none" dirty="0">
                <a:solidFill>
                  <a:schemeClr val="accent2"/>
                </a:solidFill>
                <a:latin typeface="Arial"/>
                <a:ea typeface="Arial"/>
                <a:cs typeface="Arial"/>
                <a:sym typeface="Arial"/>
              </a:rPr>
              <a:t>VOLET TERRITORIAL</a:t>
            </a:r>
            <a:endParaRPr sz="2400" i="1" dirty="0">
              <a:solidFill>
                <a:schemeClr val="accent2"/>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endParaRPr sz="2000" i="1" dirty="0">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r>
              <a:rPr lang="fr-FR" sz="2000" i="1" dirty="0">
                <a:solidFill>
                  <a:schemeClr val="dk1"/>
                </a:solidFill>
                <a:latin typeface="Calibri"/>
                <a:ea typeface="Calibri"/>
                <a:cs typeface="Calibri"/>
                <a:sym typeface="Calibri"/>
              </a:rPr>
              <a:t>	</a:t>
            </a:r>
            <a:r>
              <a:rPr lang="fr-FR" sz="2400" dirty="0">
                <a:solidFill>
                  <a:schemeClr val="dk1"/>
                </a:solidFill>
                <a:latin typeface="Calibri"/>
                <a:ea typeface="Calibri"/>
                <a:cs typeface="Calibri"/>
                <a:sym typeface="Calibri"/>
              </a:rPr>
              <a:t>Avec le soutien de la</a:t>
            </a:r>
            <a:r>
              <a:rPr lang="fr-FR" sz="2400" b="1" dirty="0">
                <a:solidFill>
                  <a:schemeClr val="dk1"/>
                </a:solidFill>
                <a:latin typeface="Calibri"/>
                <a:ea typeface="Calibri"/>
                <a:cs typeface="Calibri"/>
                <a:sym typeface="Calibri"/>
              </a:rPr>
              <a:t> Préfecture </a:t>
            </a:r>
            <a:r>
              <a:rPr lang="fr-FR" sz="2400" dirty="0">
                <a:solidFill>
                  <a:schemeClr val="dk1"/>
                </a:solidFill>
                <a:latin typeface="Calibri"/>
                <a:ea typeface="Calibri"/>
                <a:cs typeface="Calibri"/>
                <a:sym typeface="Calibri"/>
              </a:rPr>
              <a:t>et</a:t>
            </a:r>
            <a:r>
              <a:rPr lang="fr-FR" sz="2400" b="1" dirty="0">
                <a:solidFill>
                  <a:schemeClr val="dk1"/>
                </a:solidFill>
                <a:latin typeface="Calibri"/>
                <a:ea typeface="Calibri"/>
                <a:cs typeface="Calibri"/>
                <a:sym typeface="Calibri"/>
              </a:rPr>
              <a:t> </a:t>
            </a:r>
            <a:r>
              <a:rPr lang="fr-FR" sz="2400" dirty="0">
                <a:solidFill>
                  <a:schemeClr val="dk1"/>
                </a:solidFill>
                <a:latin typeface="Calibri"/>
                <a:ea typeface="Calibri"/>
                <a:cs typeface="Calibri"/>
                <a:sym typeface="Calibri"/>
              </a:rPr>
              <a:t>la </a:t>
            </a:r>
            <a:r>
              <a:rPr lang="fr-FR" sz="2400" b="1" dirty="0">
                <a:solidFill>
                  <a:schemeClr val="dk1"/>
                </a:solidFill>
                <a:latin typeface="Calibri"/>
                <a:ea typeface="Calibri"/>
                <a:cs typeface="Calibri"/>
                <a:sym typeface="Calibri"/>
              </a:rPr>
              <a:t>DDETS 78</a:t>
            </a:r>
            <a:endParaRPr dirty="0"/>
          </a:p>
          <a:p>
            <a:pPr marL="0" marR="0" lvl="0" indent="0" algn="l" rtl="0">
              <a:spcBef>
                <a:spcPts val="0"/>
              </a:spcBef>
              <a:spcAft>
                <a:spcPts val="0"/>
              </a:spcAft>
              <a:buClr>
                <a:srgbClr val="FF0000"/>
              </a:buClr>
              <a:buSzPts val="2800"/>
              <a:buFont typeface="Arial"/>
              <a:buNone/>
            </a:pPr>
            <a:r>
              <a:rPr lang="fr-FR" sz="2400" b="1" dirty="0">
                <a:solidFill>
                  <a:schemeClr val="dk1"/>
                </a:solidFill>
                <a:latin typeface="Calibri"/>
                <a:ea typeface="Calibri"/>
                <a:cs typeface="Calibri"/>
                <a:sym typeface="Calibri"/>
              </a:rPr>
              <a:t>	</a:t>
            </a:r>
            <a:r>
              <a:rPr lang="fr-FR" sz="2400" dirty="0">
                <a:solidFill>
                  <a:schemeClr val="dk1"/>
                </a:solidFill>
                <a:latin typeface="Calibri"/>
                <a:ea typeface="Calibri"/>
                <a:cs typeface="Calibri"/>
                <a:sym typeface="Calibri"/>
              </a:rPr>
              <a:t>En partenariat avec les </a:t>
            </a:r>
            <a:r>
              <a:rPr lang="fr-FR" sz="2400" b="1" dirty="0">
                <a:solidFill>
                  <a:schemeClr val="dk1"/>
                </a:solidFill>
                <a:latin typeface="Calibri"/>
                <a:ea typeface="Calibri"/>
                <a:cs typeface="Calibri"/>
                <a:sym typeface="Calibri"/>
              </a:rPr>
              <a:t>réseaux d’entreprises</a:t>
            </a:r>
            <a:endParaRPr dirty="0"/>
          </a:p>
          <a:p>
            <a:pPr marL="0" marR="0" lvl="0" indent="0" algn="l" rtl="0">
              <a:spcBef>
                <a:spcPts val="0"/>
              </a:spcBef>
              <a:spcAft>
                <a:spcPts val="0"/>
              </a:spcAft>
              <a:buClr>
                <a:srgbClr val="FF0000"/>
              </a:buClr>
              <a:buSzPts val="2800"/>
              <a:buFont typeface="Arial"/>
              <a:buNone/>
            </a:pPr>
            <a:r>
              <a:rPr lang="fr-FR" sz="2400" b="1" dirty="0">
                <a:solidFill>
                  <a:schemeClr val="dk1"/>
                </a:solidFill>
                <a:latin typeface="Calibri"/>
                <a:ea typeface="Calibri"/>
                <a:cs typeface="Calibri"/>
                <a:sym typeface="Calibri"/>
              </a:rPr>
              <a:t>	</a:t>
            </a:r>
            <a:r>
              <a:rPr lang="fr-FR" sz="2400" dirty="0">
                <a:solidFill>
                  <a:schemeClr val="dk1"/>
                </a:solidFill>
                <a:latin typeface="Calibri"/>
                <a:ea typeface="Calibri"/>
                <a:cs typeface="Calibri"/>
                <a:sym typeface="Calibri"/>
              </a:rPr>
              <a:t>En interaction avec les </a:t>
            </a:r>
            <a:r>
              <a:rPr lang="fr-FR" sz="2400" b="1" dirty="0">
                <a:solidFill>
                  <a:schemeClr val="dk1"/>
                </a:solidFill>
                <a:latin typeface="Calibri"/>
                <a:ea typeface="Calibri"/>
                <a:cs typeface="Calibri"/>
                <a:sym typeface="Calibri"/>
              </a:rPr>
              <a:t>acteurs publics, associatifs…</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2194400" y="179208"/>
            <a:ext cx="9147540" cy="15583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3959"/>
              <a:buFont typeface="Gill Sans"/>
              <a:buNone/>
            </a:pPr>
            <a:r>
              <a:rPr lang="fr-FR" sz="3200" dirty="0">
                <a:solidFill>
                  <a:srgbClr val="1E4E79"/>
                </a:solidFill>
                <a:latin typeface="Gill Sans"/>
                <a:ea typeface="Gill Sans"/>
                <a:cs typeface="Gill Sans"/>
                <a:sym typeface="Gill Sans"/>
              </a:rPr>
              <a:t>14 THÉMATIQUES</a:t>
            </a:r>
            <a:endParaRPr dirty="0"/>
          </a:p>
        </p:txBody>
      </p:sp>
      <p:grpSp>
        <p:nvGrpSpPr>
          <p:cNvPr id="141" name="Google Shape;141;p5"/>
          <p:cNvGrpSpPr/>
          <p:nvPr/>
        </p:nvGrpSpPr>
        <p:grpSpPr>
          <a:xfrm>
            <a:off x="293750" y="247897"/>
            <a:ext cx="11604499" cy="5324228"/>
            <a:chOff x="4097" y="68689"/>
            <a:chExt cx="11604499" cy="4909904"/>
          </a:xfrm>
        </p:grpSpPr>
        <p:sp>
          <p:nvSpPr>
            <p:cNvPr id="142" name="Google Shape;142;p5"/>
            <p:cNvSpPr/>
            <p:nvPr/>
          </p:nvSpPr>
          <p:spPr>
            <a:xfrm>
              <a:off x="4097" y="1865366"/>
              <a:ext cx="737015" cy="737015"/>
            </a:xfrm>
            <a:prstGeom prst="chord">
              <a:avLst>
                <a:gd name="adj1" fmla="val 4800000"/>
                <a:gd name="adj2" fmla="val 16800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p5"/>
            <p:cNvSpPr/>
            <p:nvPr/>
          </p:nvSpPr>
          <p:spPr>
            <a:xfrm>
              <a:off x="5307310" y="160882"/>
              <a:ext cx="198475" cy="321427"/>
            </a:xfrm>
            <a:prstGeom prst="pie">
              <a:avLst>
                <a:gd name="adj1" fmla="val 1404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5"/>
            <p:cNvSpPr/>
            <p:nvPr/>
          </p:nvSpPr>
          <p:spPr>
            <a:xfrm rot="-5400000">
              <a:off x="-843470"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5"/>
            <p:cNvSpPr txBox="1"/>
            <p:nvPr/>
          </p:nvSpPr>
          <p:spPr>
            <a:xfrm rot="-5400000">
              <a:off x="-843470" y="3523650"/>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dirty="0">
                  <a:solidFill>
                    <a:srgbClr val="FF0000"/>
                  </a:solidFill>
                  <a:latin typeface="Gill Sans"/>
                  <a:ea typeface="Gill Sans"/>
                  <a:cs typeface="Gill Sans"/>
                  <a:sym typeface="Gill Sans"/>
                </a:rPr>
                <a:t>JEUNES</a:t>
              </a:r>
              <a:endParaRPr sz="1200" b="0" i="0" u="none" strike="noStrike" cap="none" dirty="0">
                <a:solidFill>
                  <a:schemeClr val="dk1"/>
                </a:solidFill>
                <a:latin typeface="Gill Sans"/>
                <a:ea typeface="Gill Sans"/>
                <a:cs typeface="Gill Sans"/>
                <a:sym typeface="Gill Sans"/>
              </a:endParaRPr>
            </a:p>
          </p:txBody>
        </p:sp>
        <p:sp>
          <p:nvSpPr>
            <p:cNvPr id="146" name="Google Shape;146;p5"/>
            <p:cNvSpPr/>
            <p:nvPr/>
          </p:nvSpPr>
          <p:spPr>
            <a:xfrm>
              <a:off x="520007" y="1865366"/>
              <a:ext cx="1748155"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5"/>
            <p:cNvSpPr txBox="1"/>
            <p:nvPr/>
          </p:nvSpPr>
          <p:spPr>
            <a:xfrm>
              <a:off x="520007" y="1865366"/>
              <a:ext cx="1748155"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i="0" u="none" strike="noStrike" cap="none" dirty="0">
                  <a:solidFill>
                    <a:schemeClr val="dk1"/>
                  </a:solidFill>
                  <a:latin typeface="Calibri"/>
                  <a:ea typeface="Calibri"/>
                  <a:cs typeface="Calibri"/>
                  <a:sym typeface="Calibri"/>
                </a:rPr>
                <a:t>STAGES DE 3</a:t>
              </a:r>
              <a:r>
                <a:rPr lang="fr-FR" sz="1600" b="1" i="0" u="none" strike="noStrike" cap="none" baseline="30000" dirty="0">
                  <a:solidFill>
                    <a:schemeClr val="dk1"/>
                  </a:solidFill>
                  <a:latin typeface="Calibri"/>
                  <a:ea typeface="Calibri"/>
                  <a:cs typeface="Calibri"/>
                  <a:sym typeface="Calibri"/>
                </a:rPr>
                <a:t>EME </a:t>
              </a:r>
              <a:r>
                <a:rPr lang="fr-FR" sz="1600" b="0" i="0" u="none" strike="noStrike" cap="none" dirty="0">
                  <a:solidFill>
                    <a:schemeClr val="dk1"/>
                  </a:solidFill>
                  <a:latin typeface="Calibri"/>
                  <a:ea typeface="Calibri"/>
                  <a:cs typeface="Calibri"/>
                  <a:sym typeface="Calibri"/>
                </a:rPr>
                <a:t>pour les jeunes de QPV</a:t>
              </a:r>
              <a:endParaRPr sz="1600" b="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dirty="0">
                  <a:solidFill>
                    <a:schemeClr val="dk1"/>
                  </a:solidFill>
                  <a:latin typeface="Calibri"/>
                  <a:ea typeface="Calibri"/>
                  <a:cs typeface="Calibri"/>
                  <a:sym typeface="Calibri"/>
                </a:rPr>
                <a:t>DECOUVERTE</a:t>
              </a:r>
              <a:r>
                <a:rPr lang="fr-FR" sz="1600" b="0" i="0" u="none" strike="noStrike" cap="none" dirty="0">
                  <a:solidFill>
                    <a:schemeClr val="dk1"/>
                  </a:solidFill>
                  <a:latin typeface="Calibri"/>
                  <a:ea typeface="Calibri"/>
                  <a:cs typeface="Calibri"/>
                  <a:sym typeface="Calibri"/>
                </a:rPr>
                <a:t> de l’entreprise </a:t>
              </a:r>
              <a:endParaRPr sz="1600" b="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dirty="0">
                  <a:solidFill>
                    <a:schemeClr val="dk1"/>
                  </a:solidFill>
                  <a:latin typeface="Calibri"/>
                  <a:ea typeface="Calibri"/>
                  <a:cs typeface="Calibri"/>
                  <a:sym typeface="Calibri"/>
                </a:rPr>
                <a:t>APPRENTISSAGE </a:t>
              </a:r>
              <a:r>
                <a:rPr lang="fr-FR" sz="1600" b="0" i="0" u="none" strike="noStrike" cap="none" dirty="0">
                  <a:solidFill>
                    <a:schemeClr val="dk1"/>
                  </a:solidFill>
                  <a:latin typeface="Calibri"/>
                  <a:ea typeface="Calibri"/>
                  <a:cs typeface="Calibri"/>
                  <a:sym typeface="Calibri"/>
                </a:rPr>
                <a:t>et </a:t>
              </a:r>
              <a:r>
                <a:rPr lang="fr-FR" sz="1600" b="1" i="0" u="none" strike="noStrike" cap="none" dirty="0">
                  <a:solidFill>
                    <a:schemeClr val="dk1"/>
                  </a:solidFill>
                  <a:latin typeface="Calibri"/>
                  <a:ea typeface="Calibri"/>
                  <a:cs typeface="Calibri"/>
                  <a:sym typeface="Calibri"/>
                </a:rPr>
                <a:t>ALTERNANCE </a:t>
              </a:r>
              <a:endParaRPr sz="1600" b="1"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1600"/>
                <a:buFont typeface="Calibri"/>
                <a:buNone/>
              </a:pPr>
              <a:r>
                <a:rPr lang="fr-FR" sz="1600" b="1" i="0" u="none" strike="noStrike" cap="none" dirty="0">
                  <a:solidFill>
                    <a:schemeClr val="dk1"/>
                  </a:solidFill>
                  <a:latin typeface="Calibri"/>
                  <a:ea typeface="Calibri"/>
                  <a:cs typeface="Calibri"/>
                  <a:sym typeface="Calibri"/>
                </a:rPr>
                <a:t>PARCOURS D’INSERTION </a:t>
              </a:r>
              <a:r>
                <a:rPr lang="fr-FR" sz="1600" b="0" i="0" u="none" strike="noStrike" cap="none" dirty="0">
                  <a:solidFill>
                    <a:schemeClr val="dk1"/>
                  </a:solidFill>
                  <a:latin typeface="Calibri"/>
                  <a:ea typeface="Calibri"/>
                  <a:cs typeface="Calibri"/>
                  <a:sym typeface="Calibri"/>
                </a:rPr>
                <a:t>des jeunes </a:t>
              </a:r>
              <a:r>
                <a:rPr lang="fr-FR" sz="1600" b="0" i="1" u="none" strike="noStrike" cap="none" dirty="0">
                  <a:solidFill>
                    <a:schemeClr val="dk1"/>
                  </a:solidFill>
                  <a:latin typeface="Calibri"/>
                  <a:ea typeface="Calibri"/>
                  <a:cs typeface="Calibri"/>
                  <a:sym typeface="Calibri"/>
                </a:rPr>
                <a:t>E2C EPIDE</a:t>
              </a:r>
              <a:endParaRPr sz="1600" i="1" dirty="0">
                <a:solidFill>
                  <a:schemeClr val="dk1"/>
                </a:solidFill>
                <a:latin typeface="Calibri"/>
                <a:ea typeface="Calibri"/>
                <a:cs typeface="Calibri"/>
                <a:sym typeface="Calibri"/>
              </a:endParaRPr>
            </a:p>
          </p:txBody>
        </p:sp>
        <p:sp>
          <p:nvSpPr>
            <p:cNvPr id="148" name="Google Shape;148;p5"/>
            <p:cNvSpPr/>
            <p:nvPr/>
          </p:nvSpPr>
          <p:spPr>
            <a:xfrm>
              <a:off x="2486015" y="1865366"/>
              <a:ext cx="737015" cy="737015"/>
            </a:xfrm>
            <a:prstGeom prst="chord">
              <a:avLst>
                <a:gd name="adj1" fmla="val 4800000"/>
                <a:gd name="adj2" fmla="val 16800000"/>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5"/>
            <p:cNvSpPr/>
            <p:nvPr/>
          </p:nvSpPr>
          <p:spPr>
            <a:xfrm>
              <a:off x="6012155" y="324974"/>
              <a:ext cx="589612" cy="589612"/>
            </a:xfrm>
            <a:prstGeom prst="pie">
              <a:avLst>
                <a:gd name="adj1" fmla="val 1188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5"/>
            <p:cNvSpPr/>
            <p:nvPr/>
          </p:nvSpPr>
          <p:spPr>
            <a:xfrm rot="-5400000">
              <a:off x="1638447"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p5"/>
            <p:cNvSpPr txBox="1"/>
            <p:nvPr/>
          </p:nvSpPr>
          <p:spPr>
            <a:xfrm rot="-5400000">
              <a:off x="1638447" y="3523650"/>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dirty="0">
                  <a:solidFill>
                    <a:schemeClr val="accent1"/>
                  </a:solidFill>
                  <a:latin typeface="Gill Sans"/>
                  <a:ea typeface="Gill Sans"/>
                  <a:cs typeface="Gill Sans"/>
                  <a:sym typeface="Gill Sans"/>
                </a:rPr>
                <a:t>EMPLOI</a:t>
              </a:r>
              <a:endParaRPr sz="2800" i="1" dirty="0">
                <a:solidFill>
                  <a:schemeClr val="dk1"/>
                </a:solidFill>
                <a:latin typeface="Calibri"/>
                <a:ea typeface="Calibri"/>
                <a:cs typeface="Calibri"/>
                <a:sym typeface="Calibri"/>
              </a:endParaRPr>
            </a:p>
          </p:txBody>
        </p:sp>
        <p:sp>
          <p:nvSpPr>
            <p:cNvPr id="152" name="Google Shape;152;p5"/>
            <p:cNvSpPr/>
            <p:nvPr/>
          </p:nvSpPr>
          <p:spPr>
            <a:xfrm>
              <a:off x="3001925" y="1865366"/>
              <a:ext cx="1744574"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5"/>
            <p:cNvSpPr txBox="1"/>
            <p:nvPr/>
          </p:nvSpPr>
          <p:spPr>
            <a:xfrm>
              <a:off x="3001925" y="1865366"/>
              <a:ext cx="1744574"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dirty="0">
                  <a:solidFill>
                    <a:schemeClr val="dk1"/>
                  </a:solidFill>
                  <a:latin typeface="Calibri"/>
                  <a:ea typeface="Calibri"/>
                  <a:cs typeface="Calibri"/>
                  <a:sym typeface="Calibri"/>
                </a:rPr>
                <a:t>PARRAINAGE</a:t>
              </a:r>
              <a:endParaRPr sz="1600" b="1"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dirty="0">
                  <a:solidFill>
                    <a:schemeClr val="dk1"/>
                  </a:solidFill>
                  <a:latin typeface="Calibri"/>
                  <a:ea typeface="Calibri"/>
                  <a:cs typeface="Calibri"/>
                  <a:sym typeface="Calibri"/>
                </a:rPr>
                <a:t>EMPLOIS FRANCS</a:t>
              </a:r>
              <a:endParaRPr dirty="0"/>
            </a:p>
            <a:p>
              <a:pPr marL="0" marR="0" lvl="0" indent="0" algn="l" rtl="0">
                <a:lnSpc>
                  <a:spcPct val="90000"/>
                </a:lnSpc>
                <a:spcBef>
                  <a:spcPts val="560"/>
                </a:spcBef>
                <a:spcAft>
                  <a:spcPts val="0"/>
                </a:spcAft>
                <a:buClr>
                  <a:srgbClr val="FFFFFF"/>
                </a:buClr>
                <a:buSzPts val="1200"/>
                <a:buFont typeface="Gill Sans"/>
                <a:buNone/>
              </a:pPr>
              <a:endParaRPr sz="1600" b="1"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0" dirty="0">
                  <a:solidFill>
                    <a:schemeClr val="dk1"/>
                  </a:solidFill>
                  <a:latin typeface="Calibri"/>
                  <a:ea typeface="Calibri"/>
                  <a:cs typeface="Calibri"/>
                  <a:sym typeface="Calibri"/>
                </a:rPr>
                <a:t>Accompagnement des </a:t>
              </a:r>
              <a:r>
                <a:rPr lang="fr-FR" sz="1600" b="1" dirty="0">
                  <a:solidFill>
                    <a:schemeClr val="dk1"/>
                  </a:solidFill>
                  <a:latin typeface="Calibri"/>
                  <a:ea typeface="Calibri"/>
                  <a:cs typeface="Calibri"/>
                  <a:sym typeface="Calibri"/>
                </a:rPr>
                <a:t>RÉFUGIÉS</a:t>
              </a:r>
              <a:endParaRPr sz="1600" b="1"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0" dirty="0">
                  <a:solidFill>
                    <a:schemeClr val="dk1"/>
                  </a:solidFill>
                  <a:latin typeface="Calibri"/>
                  <a:ea typeface="Calibri"/>
                  <a:cs typeface="Calibri"/>
                  <a:sym typeface="Calibri"/>
                </a:rPr>
                <a:t>Insertion dans l’emploi de </a:t>
              </a:r>
              <a:r>
                <a:rPr lang="fr-FR" sz="1600" b="1" dirty="0">
                  <a:solidFill>
                    <a:schemeClr val="dk1"/>
                  </a:solidFill>
                  <a:latin typeface="Calibri"/>
                  <a:ea typeface="Calibri"/>
                  <a:cs typeface="Calibri"/>
                  <a:sym typeface="Calibri"/>
                </a:rPr>
                <a:t>PERSONNES PLACÉS SOUS MAIN DE JUSTICE</a:t>
              </a:r>
              <a:endParaRPr dirty="0"/>
            </a:p>
          </p:txBody>
        </p:sp>
        <p:sp>
          <p:nvSpPr>
            <p:cNvPr id="154" name="Google Shape;154;p5"/>
            <p:cNvSpPr/>
            <p:nvPr/>
          </p:nvSpPr>
          <p:spPr>
            <a:xfrm>
              <a:off x="4964351" y="1865366"/>
              <a:ext cx="737015" cy="737015"/>
            </a:xfrm>
            <a:prstGeom prst="chord">
              <a:avLst>
                <a:gd name="adj1" fmla="val 4800000"/>
                <a:gd name="adj2" fmla="val 168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5"/>
            <p:cNvSpPr/>
            <p:nvPr/>
          </p:nvSpPr>
          <p:spPr>
            <a:xfrm>
              <a:off x="6867637" y="233519"/>
              <a:ext cx="589612" cy="589612"/>
            </a:xfrm>
            <a:prstGeom prst="pie">
              <a:avLst>
                <a:gd name="adj1" fmla="val 972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5"/>
            <p:cNvSpPr/>
            <p:nvPr/>
          </p:nvSpPr>
          <p:spPr>
            <a:xfrm rot="-5400000">
              <a:off x="4116783"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5"/>
            <p:cNvSpPr txBox="1"/>
            <p:nvPr/>
          </p:nvSpPr>
          <p:spPr>
            <a:xfrm rot="-5400000">
              <a:off x="4034197" y="3606243"/>
              <a:ext cx="2302500" cy="4422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i="0" u="none" strike="noStrike" cap="none" dirty="0">
                  <a:solidFill>
                    <a:schemeClr val="accent2"/>
                  </a:solidFill>
                  <a:latin typeface="Gill Sans"/>
                  <a:ea typeface="Gill Sans"/>
                  <a:cs typeface="Gill Sans"/>
                  <a:sym typeface="Gill Sans"/>
                </a:rPr>
                <a:t>FORMATION</a:t>
              </a:r>
              <a:endParaRPr dirty="0"/>
            </a:p>
          </p:txBody>
        </p:sp>
        <p:sp>
          <p:nvSpPr>
            <p:cNvPr id="158" name="Google Shape;158;p5"/>
            <p:cNvSpPr/>
            <p:nvPr/>
          </p:nvSpPr>
          <p:spPr>
            <a:xfrm>
              <a:off x="5480261" y="1865366"/>
              <a:ext cx="1712749"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5"/>
            <p:cNvSpPr txBox="1"/>
            <p:nvPr/>
          </p:nvSpPr>
          <p:spPr>
            <a:xfrm>
              <a:off x="5480261" y="1865366"/>
              <a:ext cx="1712749"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i="0" u="none" strike="noStrike" cap="none" dirty="0">
                  <a:solidFill>
                    <a:schemeClr val="dk1"/>
                  </a:solidFill>
                  <a:latin typeface="Calibri"/>
                  <a:ea typeface="Calibri"/>
                  <a:cs typeface="Calibri"/>
                  <a:sym typeface="Calibri"/>
                </a:rPr>
                <a:t>IMMERSION PROFESSIONNELLE </a:t>
              </a:r>
              <a:r>
                <a:rPr lang="fr-FR" sz="1600" b="0" i="0" u="none" strike="noStrike" cap="none" dirty="0">
                  <a:solidFill>
                    <a:schemeClr val="dk1"/>
                  </a:solidFill>
                  <a:latin typeface="Calibri"/>
                  <a:ea typeface="Calibri"/>
                  <a:cs typeface="Calibri"/>
                  <a:sym typeface="Calibri"/>
                </a:rPr>
                <a:t>en entreprise</a:t>
              </a:r>
              <a:endParaRPr sz="1600" b="0"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dirty="0">
                  <a:solidFill>
                    <a:schemeClr val="dk1"/>
                  </a:solidFill>
                  <a:latin typeface="Calibri"/>
                  <a:ea typeface="Calibri"/>
                  <a:cs typeface="Calibri"/>
                  <a:sym typeface="Calibri"/>
                </a:rPr>
                <a:t>DEMARCHES</a:t>
              </a:r>
              <a:r>
                <a:rPr lang="fr-FR" sz="1600" b="0" i="0" u="none" strike="noStrike" cap="none" dirty="0">
                  <a:solidFill>
                    <a:schemeClr val="dk1"/>
                  </a:solidFill>
                  <a:latin typeface="Calibri"/>
                  <a:ea typeface="Calibri"/>
                  <a:cs typeface="Calibri"/>
                  <a:sym typeface="Calibri"/>
                </a:rPr>
                <a:t> </a:t>
              </a:r>
              <a:r>
                <a:rPr lang="fr-FR" sz="1600" b="1" i="0" u="none" strike="noStrike" cap="none" dirty="0">
                  <a:solidFill>
                    <a:schemeClr val="dk1"/>
                  </a:solidFill>
                  <a:latin typeface="Calibri"/>
                  <a:ea typeface="Calibri"/>
                  <a:cs typeface="Calibri"/>
                  <a:sym typeface="Calibri"/>
                </a:rPr>
                <a:t>INNOVANTES </a:t>
              </a:r>
              <a:r>
                <a:rPr lang="fr-FR" sz="1600" b="1" dirty="0">
                  <a:solidFill>
                    <a:schemeClr val="dk1"/>
                  </a:solidFill>
                  <a:latin typeface="Calibri"/>
                  <a:cs typeface="Calibri"/>
                  <a:sym typeface="Gill Sans"/>
                </a:rPr>
                <a:t>d’insertion</a:t>
              </a:r>
              <a:endParaRPr sz="1600" b="1" dirty="0">
                <a:solidFill>
                  <a:schemeClr val="dk1"/>
                </a:solidFill>
                <a:latin typeface="Calibri"/>
                <a:cs typeface="Calibri"/>
                <a:sym typeface="Gill Sans"/>
              </a:endParaRPr>
            </a:p>
          </p:txBody>
        </p:sp>
        <p:sp>
          <p:nvSpPr>
            <p:cNvPr id="160" name="Google Shape;160;p5"/>
            <p:cNvSpPr/>
            <p:nvPr/>
          </p:nvSpPr>
          <p:spPr>
            <a:xfrm>
              <a:off x="7410863" y="1865366"/>
              <a:ext cx="737015" cy="737015"/>
            </a:xfrm>
            <a:prstGeom prst="chord">
              <a:avLst>
                <a:gd name="adj1" fmla="val 4800000"/>
                <a:gd name="adj2" fmla="val 168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5"/>
            <p:cNvSpPr/>
            <p:nvPr/>
          </p:nvSpPr>
          <p:spPr>
            <a:xfrm>
              <a:off x="7877358" y="285889"/>
              <a:ext cx="589612" cy="589612"/>
            </a:xfrm>
            <a:prstGeom prst="pie">
              <a:avLst>
                <a:gd name="adj1" fmla="val 756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5"/>
            <p:cNvSpPr/>
            <p:nvPr/>
          </p:nvSpPr>
          <p:spPr>
            <a:xfrm rot="-5400000">
              <a:off x="6563295"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5"/>
            <p:cNvSpPr txBox="1"/>
            <p:nvPr/>
          </p:nvSpPr>
          <p:spPr>
            <a:xfrm rot="-5400000">
              <a:off x="6563295" y="3523650"/>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dirty="0">
                  <a:solidFill>
                    <a:schemeClr val="accent6"/>
                  </a:solidFill>
                  <a:latin typeface="Gill Sans"/>
                  <a:ea typeface="Gill Sans"/>
                  <a:cs typeface="Gill Sans"/>
                  <a:sym typeface="Gill Sans"/>
                </a:rPr>
                <a:t>HANDICAP</a:t>
              </a:r>
              <a:endParaRPr dirty="0"/>
            </a:p>
          </p:txBody>
        </p:sp>
        <p:sp>
          <p:nvSpPr>
            <p:cNvPr id="164" name="Google Shape;164;p5"/>
            <p:cNvSpPr/>
            <p:nvPr/>
          </p:nvSpPr>
          <p:spPr>
            <a:xfrm>
              <a:off x="7926773" y="1865366"/>
              <a:ext cx="1474030"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5"/>
            <p:cNvSpPr txBox="1"/>
            <p:nvPr/>
          </p:nvSpPr>
          <p:spPr>
            <a:xfrm>
              <a:off x="7926773" y="1865366"/>
              <a:ext cx="1474030"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0" dirty="0">
                  <a:solidFill>
                    <a:schemeClr val="dk1"/>
                  </a:solidFill>
                  <a:latin typeface="Calibri"/>
                  <a:ea typeface="Calibri"/>
                  <a:cs typeface="Calibri"/>
                  <a:sym typeface="Calibri"/>
                </a:rPr>
                <a:t>Accompagner &amp; recruter des personnes en situation de </a:t>
              </a:r>
              <a:r>
                <a:rPr lang="fr-FR" sz="1600" b="1" dirty="0">
                  <a:solidFill>
                    <a:schemeClr val="dk1"/>
                  </a:solidFill>
                  <a:latin typeface="Calibri"/>
                  <a:ea typeface="Calibri"/>
                  <a:cs typeface="Calibri"/>
                  <a:sym typeface="Calibri"/>
                </a:rPr>
                <a:t>HANDICAP</a:t>
              </a:r>
              <a:endParaRPr sz="1600" b="1"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dirty="0">
                  <a:solidFill>
                    <a:schemeClr val="dk1"/>
                  </a:solidFill>
                  <a:latin typeface="Calibri"/>
                  <a:ea typeface="Calibri"/>
                  <a:cs typeface="Calibri"/>
                  <a:sym typeface="Calibri"/>
                </a:rPr>
                <a:t>ENTREPRISES ADAPTÉES </a:t>
              </a:r>
              <a:r>
                <a:rPr lang="fr-FR" sz="1600" b="0" i="0" u="none" strike="noStrike" cap="none" dirty="0">
                  <a:solidFill>
                    <a:schemeClr val="dk1"/>
                  </a:solidFill>
                  <a:latin typeface="Calibri"/>
                  <a:ea typeface="Calibri"/>
                  <a:cs typeface="Calibri"/>
                  <a:sym typeface="Calibri"/>
                </a:rPr>
                <a:t>- </a:t>
              </a:r>
              <a:r>
                <a:rPr lang="fr-FR" sz="1600" b="1" i="0" u="none" strike="noStrike" cap="none" dirty="0">
                  <a:solidFill>
                    <a:schemeClr val="dk1"/>
                  </a:solidFill>
                  <a:latin typeface="Calibri"/>
                  <a:ea typeface="Calibri"/>
                  <a:cs typeface="Calibri"/>
                  <a:sym typeface="Calibri"/>
                </a:rPr>
                <a:t>ESAT</a:t>
              </a:r>
              <a:endParaRPr sz="1600" b="1" i="0" dirty="0">
                <a:solidFill>
                  <a:schemeClr val="dk1"/>
                </a:solidFill>
                <a:latin typeface="Calibri"/>
                <a:ea typeface="Calibri"/>
                <a:cs typeface="Calibri"/>
                <a:sym typeface="Calibri"/>
              </a:endParaRPr>
            </a:p>
          </p:txBody>
        </p:sp>
        <p:sp>
          <p:nvSpPr>
            <p:cNvPr id="166" name="Google Shape;166;p5"/>
            <p:cNvSpPr/>
            <p:nvPr/>
          </p:nvSpPr>
          <p:spPr>
            <a:xfrm>
              <a:off x="9618655" y="1898182"/>
              <a:ext cx="737015" cy="737015"/>
            </a:xfrm>
            <a:prstGeom prst="chord">
              <a:avLst>
                <a:gd name="adj1" fmla="val 4800000"/>
                <a:gd name="adj2" fmla="val 16800000"/>
              </a:avLst>
            </a:pr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5"/>
            <p:cNvSpPr/>
            <p:nvPr/>
          </p:nvSpPr>
          <p:spPr>
            <a:xfrm rot="10800000" flipH="1">
              <a:off x="8782906" y="68689"/>
              <a:ext cx="196476" cy="868280"/>
            </a:xfrm>
            <a:prstGeom prst="pie">
              <a:avLst>
                <a:gd name="adj1" fmla="val 5400000"/>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5"/>
            <p:cNvSpPr/>
            <p:nvPr/>
          </p:nvSpPr>
          <p:spPr>
            <a:xfrm rot="-5400000">
              <a:off x="8771088" y="3556466"/>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5"/>
            <p:cNvSpPr txBox="1"/>
            <p:nvPr/>
          </p:nvSpPr>
          <p:spPr>
            <a:xfrm rot="-5400000">
              <a:off x="8771088" y="3556466"/>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400" b="1" dirty="0">
                  <a:solidFill>
                    <a:srgbClr val="7030A0"/>
                  </a:solidFill>
                  <a:latin typeface="Gill Sans"/>
                  <a:ea typeface="Gill Sans"/>
                  <a:cs typeface="Gill Sans"/>
                  <a:sym typeface="Gill Sans"/>
                </a:rPr>
                <a:t>ENTREPRISE</a:t>
              </a:r>
              <a:r>
                <a:rPr lang="fr-FR" sz="2800" b="1" dirty="0">
                  <a:solidFill>
                    <a:srgbClr val="7030A0"/>
                  </a:solidFill>
                  <a:latin typeface="Gill Sans"/>
                  <a:ea typeface="Gill Sans"/>
                  <a:cs typeface="Gill Sans"/>
                  <a:sym typeface="Gill Sans"/>
                </a:rPr>
                <a:t> </a:t>
              </a:r>
              <a:r>
                <a:rPr lang="fr-FR" sz="2400" b="1" dirty="0">
                  <a:solidFill>
                    <a:srgbClr val="7030A0"/>
                  </a:solidFill>
                  <a:latin typeface="Gill Sans"/>
                  <a:ea typeface="Gill Sans"/>
                  <a:cs typeface="Gill Sans"/>
                  <a:sym typeface="Gill Sans"/>
                </a:rPr>
                <a:t>SOLIDAIRE</a:t>
              </a:r>
              <a:endParaRPr sz="2800" b="1" dirty="0">
                <a:solidFill>
                  <a:srgbClr val="7030A0"/>
                </a:solidFill>
                <a:latin typeface="Gill Sans"/>
                <a:ea typeface="Gill Sans"/>
                <a:cs typeface="Gill Sans"/>
                <a:sym typeface="Gill Sans"/>
              </a:endParaRPr>
            </a:p>
          </p:txBody>
        </p:sp>
        <p:sp>
          <p:nvSpPr>
            <p:cNvPr id="170" name="Google Shape;170;p5"/>
            <p:cNvSpPr/>
            <p:nvPr/>
          </p:nvSpPr>
          <p:spPr>
            <a:xfrm>
              <a:off x="10134566" y="1865366"/>
              <a:ext cx="1474030"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5"/>
            <p:cNvSpPr txBox="1"/>
            <p:nvPr/>
          </p:nvSpPr>
          <p:spPr>
            <a:xfrm>
              <a:off x="10134566" y="1865366"/>
              <a:ext cx="1474030"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dirty="0">
                  <a:solidFill>
                    <a:schemeClr val="dk1"/>
                  </a:solidFill>
                  <a:latin typeface="Calibri"/>
                  <a:ea typeface="Calibri"/>
                  <a:cs typeface="Calibri"/>
                  <a:sym typeface="Calibri"/>
                </a:rPr>
                <a:t>ACHATS RESPONSABLES</a:t>
              </a:r>
              <a:endParaRPr dirty="0"/>
            </a:p>
            <a:p>
              <a:pPr marL="0" marR="0" lvl="0" indent="0" algn="l" rtl="0">
                <a:lnSpc>
                  <a:spcPct val="90000"/>
                </a:lnSpc>
                <a:spcBef>
                  <a:spcPts val="560"/>
                </a:spcBef>
                <a:spcAft>
                  <a:spcPts val="0"/>
                </a:spcAft>
                <a:buClr>
                  <a:srgbClr val="FFFFFF"/>
                </a:buClr>
                <a:buSzPts val="1200"/>
                <a:buFont typeface="Gill Sans"/>
                <a:buNone/>
              </a:pPr>
              <a:r>
                <a:rPr lang="fr-FR" sz="1600" b="0" dirty="0">
                  <a:solidFill>
                    <a:schemeClr val="dk1"/>
                  </a:solidFill>
                  <a:latin typeface="Calibri"/>
                  <a:ea typeface="Calibri"/>
                  <a:cs typeface="Calibri"/>
                  <a:sym typeface="Calibri"/>
                </a:rPr>
                <a:t>SIAE</a:t>
              </a:r>
              <a:endParaRPr sz="1600" b="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dirty="0">
                  <a:solidFill>
                    <a:schemeClr val="dk1"/>
                  </a:solidFill>
                  <a:latin typeface="Calibri"/>
                  <a:ea typeface="Calibri"/>
                  <a:cs typeface="Calibri"/>
                  <a:sym typeface="Calibri"/>
                </a:rPr>
                <a:t>ACCÈS SOLIDAIRE</a:t>
              </a:r>
              <a:r>
                <a:rPr lang="fr-FR" sz="1600" b="0" dirty="0">
                  <a:solidFill>
                    <a:schemeClr val="dk1"/>
                  </a:solidFill>
                  <a:latin typeface="Calibri"/>
                  <a:ea typeface="Calibri"/>
                  <a:cs typeface="Calibri"/>
                  <a:sym typeface="Calibri"/>
                </a:rPr>
                <a:t> aux produits et services</a:t>
              </a:r>
              <a:endParaRPr sz="1600" b="0" dirty="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p7"/>
          <p:cNvSpPr txBox="1"/>
          <p:nvPr/>
        </p:nvSpPr>
        <p:spPr>
          <a:xfrm>
            <a:off x="2073257" y="340442"/>
            <a:ext cx="9531722" cy="147359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fr-FR" sz="3200" dirty="0">
                <a:solidFill>
                  <a:srgbClr val="1E4E79"/>
                </a:solidFill>
                <a:latin typeface="Gill Sans"/>
                <a:ea typeface="Gill Sans"/>
                <a:cs typeface="Gill Sans"/>
                <a:sym typeface="Gill Sans"/>
              </a:rPr>
              <a:t>LES BÉNÉFICES DE L’INCLUSION POUR L’ENTREPRISE</a:t>
            </a:r>
            <a:endParaRPr sz="3200" dirty="0">
              <a:solidFill>
                <a:srgbClr val="1E4E79"/>
              </a:solidFill>
              <a:latin typeface="Gill Sans"/>
              <a:ea typeface="Gill Sans"/>
              <a:cs typeface="Gill Sans"/>
              <a:sym typeface="Gill Sans"/>
            </a:endParaRPr>
          </a:p>
        </p:txBody>
      </p:sp>
      <p:grpSp>
        <p:nvGrpSpPr>
          <p:cNvPr id="200" name="Google Shape;200;p7"/>
          <p:cNvGrpSpPr/>
          <p:nvPr/>
        </p:nvGrpSpPr>
        <p:grpSpPr>
          <a:xfrm>
            <a:off x="370992" y="1750631"/>
            <a:ext cx="10981466" cy="4575777"/>
            <a:chOff x="1342" y="-1"/>
            <a:chExt cx="10981466" cy="4575777"/>
          </a:xfrm>
        </p:grpSpPr>
        <p:sp>
          <p:nvSpPr>
            <p:cNvPr id="201" name="Google Shape;201;p7"/>
            <p:cNvSpPr/>
            <p:nvPr/>
          </p:nvSpPr>
          <p:spPr>
            <a:xfrm rot="-5400000">
              <a:off x="-465867" y="467208"/>
              <a:ext cx="4420597" cy="3486180"/>
            </a:xfrm>
            <a:prstGeom prst="flowChartManualOperation">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7"/>
            <p:cNvSpPr txBox="1"/>
            <p:nvPr/>
          </p:nvSpPr>
          <p:spPr>
            <a:xfrm>
              <a:off x="1342" y="884118"/>
              <a:ext cx="3486180" cy="3691658"/>
            </a:xfrm>
            <a:prstGeom prst="rect">
              <a:avLst/>
            </a:prstGeom>
            <a:noFill/>
            <a:ln>
              <a:noFill/>
            </a:ln>
          </p:spPr>
          <p:txBody>
            <a:bodyPr spcFirstLastPara="1" wrap="square" lIns="152400" tIns="0" rIns="15240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dirty="0">
                  <a:solidFill>
                    <a:schemeClr val="accent1"/>
                  </a:solidFill>
                  <a:latin typeface="Calibri"/>
                  <a:ea typeface="Calibri"/>
                  <a:cs typeface="Calibri"/>
                  <a:sym typeface="Calibri"/>
                </a:rPr>
                <a:t>RECRUTER</a:t>
              </a:r>
              <a:r>
                <a:rPr lang="fr-FR" sz="2000" b="1" dirty="0">
                  <a:solidFill>
                    <a:schemeClr val="accent1"/>
                  </a:solidFill>
                  <a:latin typeface="Calibri"/>
                  <a:ea typeface="Calibri"/>
                  <a:cs typeface="Calibri"/>
                  <a:sym typeface="Calibri"/>
                </a:rPr>
                <a:t> </a:t>
              </a:r>
              <a:r>
                <a:rPr lang="fr-FR" sz="2400" b="1" dirty="0">
                  <a:solidFill>
                    <a:schemeClr val="accent1"/>
                  </a:solidFill>
                  <a:latin typeface="Calibri"/>
                  <a:ea typeface="Calibri"/>
                  <a:cs typeface="Calibri"/>
                  <a:sym typeface="Calibri"/>
                </a:rPr>
                <a:t>AUTREMENT</a:t>
              </a:r>
              <a:endParaRPr dirty="0"/>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dirty="0">
                  <a:solidFill>
                    <a:schemeClr val="tx1"/>
                  </a:solidFill>
                  <a:latin typeface="Calibri"/>
                  <a:ea typeface="Calibri"/>
                  <a:cs typeface="Calibri"/>
                  <a:sym typeface="Calibri"/>
                </a:rPr>
                <a:t>«  </a:t>
              </a:r>
              <a:r>
                <a:rPr lang="fr-FR" sz="1600" b="1" i="0" u="none" strike="noStrike" cap="none" dirty="0" err="1">
                  <a:solidFill>
                    <a:schemeClr val="tx1"/>
                  </a:solidFill>
                  <a:latin typeface="Calibri"/>
                  <a:ea typeface="Calibri"/>
                  <a:cs typeface="Calibri"/>
                  <a:sym typeface="Calibri"/>
                </a:rPr>
                <a:t>Sourcing</a:t>
              </a:r>
              <a:r>
                <a:rPr lang="fr-FR" sz="1600" b="1" i="0" u="none" strike="noStrike" cap="none" dirty="0">
                  <a:solidFill>
                    <a:schemeClr val="tx1"/>
                  </a:solidFill>
                  <a:latin typeface="Calibri"/>
                  <a:ea typeface="Calibri"/>
                  <a:cs typeface="Calibri"/>
                  <a:sym typeface="Calibri"/>
                </a:rPr>
                <a:t> innovant »</a:t>
              </a:r>
              <a:r>
                <a:rPr lang="fr-FR" sz="1600" b="0" i="1" u="none" strike="noStrike" cap="none" dirty="0">
                  <a:solidFill>
                    <a:schemeClr val="tx1"/>
                  </a:solidFill>
                  <a:latin typeface="Calibri"/>
                  <a:ea typeface="Calibri"/>
                  <a:cs typeface="Calibri"/>
                  <a:sym typeface="Calibri"/>
                </a:rPr>
                <a:t> des métiers en tension</a:t>
              </a:r>
              <a:endParaRPr dirty="0">
                <a:solidFill>
                  <a:schemeClr val="tx1"/>
                </a:solidFill>
              </a:endParaRPr>
            </a:p>
            <a:p>
              <a:pPr marL="0" marR="0" lvl="0" indent="0" algn="l" rtl="0">
                <a:lnSpc>
                  <a:spcPct val="90000"/>
                </a:lnSpc>
                <a:spcBef>
                  <a:spcPts val="0"/>
                </a:spcBef>
                <a:spcAft>
                  <a:spcPts val="0"/>
                </a:spcAft>
                <a:buClr>
                  <a:srgbClr val="000000"/>
                </a:buClr>
                <a:buSzPts val="1600"/>
                <a:buFont typeface="Arial"/>
                <a:buNone/>
              </a:pPr>
              <a:endParaRPr sz="1600" b="1" i="0"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1" i="0" u="none" strike="noStrike" cap="none" dirty="0">
                  <a:solidFill>
                    <a:schemeClr val="tx1"/>
                  </a:solidFill>
                  <a:latin typeface="Calibri"/>
                  <a:ea typeface="Calibri"/>
                  <a:cs typeface="Calibri"/>
                  <a:sym typeface="Calibri"/>
                </a:rPr>
                <a:t>Attirer de nouveaux talents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Apprentissage des jeunes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endParaRPr sz="1600" b="0" i="1"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1" i="0" u="none" strike="noStrike" cap="none" dirty="0">
                  <a:solidFill>
                    <a:schemeClr val="tx1"/>
                  </a:solidFill>
                  <a:latin typeface="Calibri"/>
                  <a:ea typeface="Calibri"/>
                  <a:cs typeface="Calibri"/>
                  <a:sym typeface="Calibri"/>
                </a:rPr>
                <a:t>Anticiper et diversifier les compétences </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Découverte des métiers, l’accueil </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de stage </a:t>
              </a:r>
              <a:endParaRPr sz="2000" b="1" dirty="0">
                <a:solidFill>
                  <a:schemeClr val="tx1"/>
                </a:solidFill>
                <a:latin typeface="Calibri"/>
                <a:ea typeface="Calibri"/>
                <a:cs typeface="Calibri"/>
                <a:sym typeface="Calibri"/>
              </a:endParaRPr>
            </a:p>
            <a:p>
              <a:pPr marL="171450" marR="0" lvl="1" indent="-69850" algn="l" rtl="0">
                <a:lnSpc>
                  <a:spcPct val="90000"/>
                </a:lnSpc>
                <a:spcBef>
                  <a:spcPts val="560"/>
                </a:spcBef>
                <a:spcAft>
                  <a:spcPts val="0"/>
                </a:spcAft>
                <a:buClr>
                  <a:srgbClr val="000000"/>
                </a:buClr>
                <a:buSzPts val="1600"/>
                <a:buFont typeface="Arial"/>
                <a:buNone/>
              </a:pPr>
              <a:endParaRPr sz="1600" b="0" i="1" u="none" strike="noStrike" cap="none" dirty="0">
                <a:solidFill>
                  <a:schemeClr val="lt1"/>
                </a:solidFill>
                <a:latin typeface="Calibri"/>
                <a:ea typeface="Calibri"/>
                <a:cs typeface="Calibri"/>
                <a:sym typeface="Calibri"/>
              </a:endParaRPr>
            </a:p>
          </p:txBody>
        </p:sp>
        <p:sp>
          <p:nvSpPr>
            <p:cNvPr id="203" name="Google Shape;203;p7"/>
            <p:cNvSpPr/>
            <p:nvPr/>
          </p:nvSpPr>
          <p:spPr>
            <a:xfrm rot="-5400000">
              <a:off x="3281775" y="467208"/>
              <a:ext cx="4420597" cy="3486180"/>
            </a:xfrm>
            <a:prstGeom prst="flowChartManualOperation">
              <a:avLst/>
            </a:prstGeom>
            <a:solidFill>
              <a:schemeClr val="lt1"/>
            </a:solidFill>
            <a:ln w="12700" cap="flat" cmpd="sng">
              <a:solidFill>
                <a:srgbClr val="D66E2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txBox="1"/>
            <p:nvPr/>
          </p:nvSpPr>
          <p:spPr>
            <a:xfrm>
              <a:off x="3748984" y="884118"/>
              <a:ext cx="3486180" cy="2652359"/>
            </a:xfrm>
            <a:prstGeom prst="rect">
              <a:avLst/>
            </a:prstGeom>
            <a:noFill/>
            <a:ln>
              <a:noFill/>
            </a:ln>
          </p:spPr>
          <p:txBody>
            <a:bodyPr spcFirstLastPara="1" wrap="square" lIns="152400" tIns="0" rIns="15240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fr-FR" sz="2400" b="1" dirty="0">
                  <a:solidFill>
                    <a:schemeClr val="accent2"/>
                  </a:solidFill>
                  <a:latin typeface="Calibri"/>
                  <a:ea typeface="Calibri"/>
                  <a:cs typeface="Calibri"/>
                  <a:sym typeface="Calibri"/>
                </a:rPr>
                <a:t>VALORISER SON IMAGE</a:t>
              </a:r>
              <a:endParaRPr dirty="0"/>
            </a:p>
            <a:p>
              <a:pPr marL="0" marR="0" lvl="0" indent="0" algn="l" rtl="0">
                <a:lnSpc>
                  <a:spcPct val="90000"/>
                </a:lnSpc>
                <a:spcBef>
                  <a:spcPts val="840"/>
                </a:spcBef>
                <a:spcAft>
                  <a:spcPts val="0"/>
                </a:spcAft>
                <a:buClr>
                  <a:srgbClr val="000000"/>
                </a:buClr>
                <a:buSzPts val="1600"/>
                <a:buFont typeface="Arial"/>
                <a:buNone/>
              </a:pPr>
              <a:r>
                <a:rPr lang="fr-FR" sz="1600" b="1" i="0" u="none" strike="noStrike" cap="none" dirty="0">
                  <a:solidFill>
                    <a:schemeClr val="tx1"/>
                  </a:solidFill>
                  <a:latin typeface="Calibri"/>
                  <a:ea typeface="Calibri"/>
                  <a:cs typeface="Calibri"/>
                  <a:sym typeface="Calibri"/>
                </a:rPr>
                <a:t>Valoriser sa marque employeur </a:t>
              </a:r>
              <a:r>
                <a:rPr lang="fr-FR" sz="1600" b="0" i="0" u="none" strike="noStrike" cap="none" dirty="0">
                  <a:solidFill>
                    <a:schemeClr val="tx1"/>
                  </a:solidFill>
                  <a:latin typeface="Calibri"/>
                  <a:ea typeface="Calibri"/>
                  <a:cs typeface="Calibri"/>
                  <a:sym typeface="Calibri"/>
                </a:rPr>
                <a:t>en tant qu’entreprise socialement engagée</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Parrainage, mécénat de compétences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endParaRPr sz="1600" b="1" i="0"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0" i="0" u="none" strike="noStrike" cap="none" dirty="0">
                  <a:solidFill>
                    <a:schemeClr val="tx1"/>
                  </a:solidFill>
                  <a:latin typeface="Calibri"/>
                  <a:ea typeface="Calibri"/>
                  <a:cs typeface="Calibri"/>
                  <a:sym typeface="Calibri"/>
                </a:rPr>
                <a:t>Renforcer son </a:t>
              </a:r>
              <a:r>
                <a:rPr lang="fr-FR" sz="1600" b="1" i="0" u="none" strike="noStrike" cap="none" dirty="0">
                  <a:solidFill>
                    <a:schemeClr val="tx1"/>
                  </a:solidFill>
                  <a:latin typeface="Calibri"/>
                  <a:ea typeface="Calibri"/>
                  <a:cs typeface="Calibri"/>
                  <a:sym typeface="Calibri"/>
                </a:rPr>
                <a:t>ancrage territorial</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Emplois francs, les QPV</a:t>
              </a:r>
              <a:endParaRPr sz="2400" b="1" dirty="0">
                <a:solidFill>
                  <a:schemeClr val="tx1"/>
                </a:solidFill>
                <a:latin typeface="Calibri"/>
                <a:ea typeface="Calibri"/>
                <a:cs typeface="Calibri"/>
                <a:sym typeface="Calibri"/>
              </a:endParaRPr>
            </a:p>
            <a:p>
              <a:pPr marL="171450" marR="0" lvl="1" indent="-69850" algn="l" rtl="0">
                <a:lnSpc>
                  <a:spcPct val="90000"/>
                </a:lnSpc>
                <a:spcBef>
                  <a:spcPts val="560"/>
                </a:spcBef>
                <a:spcAft>
                  <a:spcPts val="0"/>
                </a:spcAft>
                <a:buClr>
                  <a:srgbClr val="000000"/>
                </a:buClr>
                <a:buSzPts val="1600"/>
                <a:buFont typeface="Arial"/>
                <a:buNone/>
              </a:pPr>
              <a:endParaRPr sz="1600" b="0" i="1" u="none" strike="noStrike" cap="none" dirty="0">
                <a:solidFill>
                  <a:schemeClr val="tx1"/>
                </a:solidFill>
                <a:latin typeface="Calibri"/>
                <a:ea typeface="Calibri"/>
                <a:cs typeface="Calibri"/>
                <a:sym typeface="Calibri"/>
              </a:endParaRPr>
            </a:p>
            <a:p>
              <a:pPr marL="171450" marR="0" lvl="1" indent="-69850" algn="l" rtl="0">
                <a:lnSpc>
                  <a:spcPct val="90000"/>
                </a:lnSpc>
                <a:spcBef>
                  <a:spcPts val="240"/>
                </a:spcBef>
                <a:spcAft>
                  <a:spcPts val="0"/>
                </a:spcAft>
                <a:buClr>
                  <a:srgbClr val="000000"/>
                </a:buClr>
                <a:buSzPts val="1600"/>
                <a:buFont typeface="Arial"/>
                <a:buNone/>
              </a:pPr>
              <a:endParaRPr sz="1600" b="0" i="1" u="none" strike="noStrike" cap="none" dirty="0">
                <a:solidFill>
                  <a:schemeClr val="lt1"/>
                </a:solidFill>
                <a:latin typeface="Calibri"/>
                <a:ea typeface="Calibri"/>
                <a:cs typeface="Calibri"/>
                <a:sym typeface="Calibri"/>
              </a:endParaRPr>
            </a:p>
            <a:p>
              <a:pPr marL="0" marR="0" lvl="0" indent="0" algn="l" rtl="0">
                <a:lnSpc>
                  <a:spcPct val="90000"/>
                </a:lnSpc>
                <a:spcBef>
                  <a:spcPts val="240"/>
                </a:spcBef>
                <a:spcAft>
                  <a:spcPts val="0"/>
                </a:spcAft>
                <a:buClr>
                  <a:srgbClr val="000000"/>
                </a:buClr>
                <a:buSzPts val="1600"/>
                <a:buFont typeface="Arial"/>
                <a:buNone/>
              </a:pPr>
              <a:endParaRPr sz="1600" b="1" i="0" u="none" strike="noStrike" cap="none" dirty="0">
                <a:solidFill>
                  <a:schemeClr val="lt1"/>
                </a:solidFill>
                <a:latin typeface="Calibri"/>
                <a:ea typeface="Calibri"/>
                <a:cs typeface="Calibri"/>
                <a:sym typeface="Calibri"/>
              </a:endParaRPr>
            </a:p>
            <a:p>
              <a:pPr marL="171450" marR="0" lvl="1" indent="-69850" algn="l" rtl="0">
                <a:lnSpc>
                  <a:spcPct val="90000"/>
                </a:lnSpc>
                <a:spcBef>
                  <a:spcPts val="560"/>
                </a:spcBef>
                <a:spcAft>
                  <a:spcPts val="0"/>
                </a:spcAft>
                <a:buClr>
                  <a:srgbClr val="000000"/>
                </a:buClr>
                <a:buSzPts val="1600"/>
                <a:buFont typeface="Arial"/>
                <a:buNone/>
              </a:pPr>
              <a:endParaRPr sz="1600" b="0" i="1" u="none" strike="noStrike" cap="none" dirty="0">
                <a:solidFill>
                  <a:schemeClr val="lt1"/>
                </a:solidFill>
                <a:latin typeface="Calibri"/>
                <a:ea typeface="Calibri"/>
                <a:cs typeface="Calibri"/>
                <a:sym typeface="Calibri"/>
              </a:endParaRPr>
            </a:p>
          </p:txBody>
        </p:sp>
        <p:sp>
          <p:nvSpPr>
            <p:cNvPr id="205" name="Google Shape;205;p7"/>
            <p:cNvSpPr/>
            <p:nvPr/>
          </p:nvSpPr>
          <p:spPr>
            <a:xfrm rot="-5400000">
              <a:off x="7029419" y="467208"/>
              <a:ext cx="4420597" cy="3486180"/>
            </a:xfrm>
            <a:prstGeom prst="flowChartManualOperation">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txBox="1"/>
            <p:nvPr/>
          </p:nvSpPr>
          <p:spPr>
            <a:xfrm>
              <a:off x="7496628" y="884118"/>
              <a:ext cx="3486180" cy="2652359"/>
            </a:xfrm>
            <a:prstGeom prst="rect">
              <a:avLst/>
            </a:prstGeom>
            <a:noFill/>
            <a:ln>
              <a:noFill/>
            </a:ln>
          </p:spPr>
          <p:txBody>
            <a:bodyPr spcFirstLastPara="1" wrap="square" lIns="152400" tIns="0" rIns="152400" bIns="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fr-FR" sz="2400" b="1" i="0" dirty="0">
                  <a:solidFill>
                    <a:schemeClr val="accent6"/>
                  </a:solidFill>
                  <a:latin typeface="Calibri"/>
                  <a:ea typeface="Calibri"/>
                  <a:cs typeface="Calibri"/>
                  <a:sym typeface="Calibri"/>
                </a:rPr>
                <a:t>INNOVER ET SE DIFFERENCIER</a:t>
              </a:r>
              <a:endParaRPr dirty="0">
                <a:solidFill>
                  <a:schemeClr val="tx1"/>
                </a:solidFill>
              </a:endParaRPr>
            </a:p>
            <a:p>
              <a:pPr marL="0" marR="0" lvl="0" indent="0" algn="l" rtl="0">
                <a:lnSpc>
                  <a:spcPct val="90000"/>
                </a:lnSpc>
                <a:spcBef>
                  <a:spcPts val="840"/>
                </a:spcBef>
                <a:spcAft>
                  <a:spcPts val="0"/>
                </a:spcAft>
                <a:buClr>
                  <a:srgbClr val="000000"/>
                </a:buClr>
                <a:buSzPts val="1600"/>
                <a:buFont typeface="Arial"/>
                <a:buNone/>
              </a:pPr>
              <a:r>
                <a:rPr lang="fr-FR" sz="1600" b="0" i="0" u="none" strike="noStrike" cap="none" dirty="0">
                  <a:solidFill>
                    <a:schemeClr val="tx1"/>
                  </a:solidFill>
                  <a:latin typeface="Calibri"/>
                  <a:ea typeface="Calibri"/>
                  <a:cs typeface="Calibri"/>
                  <a:sym typeface="Calibri"/>
                </a:rPr>
                <a:t>Accéder à de </a:t>
              </a:r>
              <a:r>
                <a:rPr lang="fr-FR" sz="1600" b="1" i="0" u="none" strike="noStrike" cap="none" dirty="0">
                  <a:solidFill>
                    <a:schemeClr val="tx1"/>
                  </a:solidFill>
                  <a:latin typeface="Calibri"/>
                  <a:ea typeface="Calibri"/>
                  <a:cs typeface="Calibri"/>
                  <a:sym typeface="Calibri"/>
                </a:rPr>
                <a:t>nouveaux marchés </a:t>
              </a:r>
              <a:r>
                <a:rPr lang="fr-FR" sz="1600" b="0" i="0" u="none" strike="noStrike" cap="none" dirty="0">
                  <a:solidFill>
                    <a:schemeClr val="tx1"/>
                  </a:solidFill>
                  <a:latin typeface="Calibri"/>
                  <a:ea typeface="Calibri"/>
                  <a:cs typeface="Calibri"/>
                  <a:sym typeface="Calibri"/>
                </a:rPr>
                <a:t>et</a:t>
              </a:r>
              <a:r>
                <a:rPr lang="fr-FR" sz="1600" b="1" i="0" u="none" strike="noStrike" cap="none" dirty="0">
                  <a:solidFill>
                    <a:schemeClr val="tx1"/>
                  </a:solidFill>
                  <a:latin typeface="Calibri"/>
                  <a:ea typeface="Calibri"/>
                  <a:cs typeface="Calibri"/>
                  <a:sym typeface="Calibri"/>
                </a:rPr>
                <a:t> diversifier ses partenaires et fournisseurs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Les SIAE, ESAT et EA</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endParaRPr sz="1600" b="0" i="1"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0" i="0" u="none" strike="noStrike" cap="none" dirty="0">
                  <a:solidFill>
                    <a:schemeClr val="tx1"/>
                  </a:solidFill>
                  <a:latin typeface="Calibri"/>
                  <a:ea typeface="Calibri"/>
                  <a:cs typeface="Calibri"/>
                  <a:sym typeface="Calibri"/>
                </a:rPr>
                <a:t>Engager des </a:t>
              </a:r>
              <a:r>
                <a:rPr lang="fr-FR" sz="1600" b="1" i="0" u="none" strike="noStrike" cap="none" dirty="0">
                  <a:solidFill>
                    <a:schemeClr val="tx1"/>
                  </a:solidFill>
                  <a:latin typeface="Calibri"/>
                  <a:ea typeface="Calibri"/>
                  <a:cs typeface="Calibri"/>
                  <a:sym typeface="Calibri"/>
                </a:rPr>
                <a:t>démarches innovantes</a:t>
              </a:r>
              <a:r>
                <a:rPr lang="fr-FR" sz="1600" b="0" i="0" u="none" strike="noStrike" cap="none" dirty="0">
                  <a:solidFill>
                    <a:schemeClr val="tx1"/>
                  </a:solidFill>
                  <a:latin typeface="Calibri"/>
                  <a:ea typeface="Calibri"/>
                  <a:cs typeface="Calibri"/>
                  <a:sym typeface="Calibri"/>
                </a:rPr>
                <a:t>  en faveur de l’inclusion</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Immersion, formation action</a:t>
              </a:r>
              <a:endParaRPr sz="2400" b="1" i="0" dirty="0">
                <a:solidFill>
                  <a:schemeClr val="tx1"/>
                </a:solidFill>
                <a:latin typeface="Calibri"/>
                <a:ea typeface="Calibri"/>
                <a:cs typeface="Calibri"/>
                <a:sym typeface="Calibri"/>
              </a:endParaRPr>
            </a:p>
          </p:txBody>
        </p:sp>
      </p:grpSp>
      <p:pic>
        <p:nvPicPr>
          <p:cNvPr id="207" name="Google Shape;207;p7" descr="Tête avec engrenage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27741" y="1995801"/>
            <a:ext cx="600724" cy="600724"/>
          </a:xfrm>
          <a:prstGeom prst="rect">
            <a:avLst/>
          </a:prstGeom>
          <a:noFill/>
          <a:ln>
            <a:noFill/>
          </a:ln>
        </p:spPr>
      </p:pic>
      <p:pic>
        <p:nvPicPr>
          <p:cNvPr id="208" name="Google Shape;208;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2154" y="1905810"/>
            <a:ext cx="843775" cy="843775"/>
          </a:xfrm>
          <a:prstGeom prst="rect">
            <a:avLst/>
          </a:prstGeom>
          <a:noFill/>
          <a:ln>
            <a:noFill/>
          </a:ln>
        </p:spPr>
      </p:pic>
      <p:pic>
        <p:nvPicPr>
          <p:cNvPr id="209" name="Google Shape;209;p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09418" y="1897389"/>
            <a:ext cx="685974" cy="685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13"/>
        <p:cNvGrpSpPr/>
        <p:nvPr/>
      </p:nvGrpSpPr>
      <p:grpSpPr>
        <a:xfrm>
          <a:off x="0" y="0"/>
          <a:ext cx="0" cy="0"/>
          <a:chOff x="0" y="0"/>
          <a:chExt cx="0" cy="0"/>
        </a:xfrm>
      </p:grpSpPr>
      <p:sp>
        <p:nvSpPr>
          <p:cNvPr id="214" name="Google Shape;214;p8"/>
          <p:cNvSpPr txBox="1"/>
          <p:nvPr/>
        </p:nvSpPr>
        <p:spPr>
          <a:xfrm>
            <a:off x="2846854" y="372288"/>
            <a:ext cx="7487771" cy="6339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fr-FR" sz="3200" dirty="0">
                <a:solidFill>
                  <a:srgbClr val="1E4E79"/>
                </a:solidFill>
                <a:latin typeface="Gill Sans"/>
                <a:ea typeface="Gill Sans"/>
                <a:cs typeface="Gill Sans"/>
                <a:sym typeface="Gill Sans"/>
              </a:rPr>
              <a:t>LES AVANTAGES À REJOINDRE LE CLUB</a:t>
            </a:r>
            <a:endParaRPr sz="3200" dirty="0">
              <a:solidFill>
                <a:srgbClr val="1E4E79"/>
              </a:solidFill>
              <a:latin typeface="Gill Sans"/>
              <a:ea typeface="Gill Sans"/>
              <a:cs typeface="Gill Sans"/>
              <a:sym typeface="Gill Sans"/>
            </a:endParaRPr>
          </a:p>
          <a:p>
            <a:pPr marL="0" marR="0" lvl="0" indent="0" algn="ctr" rtl="0">
              <a:lnSpc>
                <a:spcPct val="90000"/>
              </a:lnSpc>
              <a:spcBef>
                <a:spcPts val="0"/>
              </a:spcBef>
              <a:spcAft>
                <a:spcPts val="0"/>
              </a:spcAft>
              <a:buClr>
                <a:srgbClr val="000000"/>
              </a:buClr>
              <a:buSzPts val="4000"/>
              <a:buFont typeface="Arial"/>
              <a:buNone/>
            </a:pPr>
            <a:endParaRPr sz="4000" b="0" i="0" u="none" strike="noStrike" cap="none" dirty="0">
              <a:solidFill>
                <a:srgbClr val="FF0000"/>
              </a:solidFill>
              <a:latin typeface="Gill Sans"/>
              <a:ea typeface="Gill Sans"/>
              <a:cs typeface="Gill Sans"/>
              <a:sym typeface="Gill Sans"/>
            </a:endParaRPr>
          </a:p>
        </p:txBody>
      </p:sp>
      <p:grpSp>
        <p:nvGrpSpPr>
          <p:cNvPr id="215" name="Google Shape;215;p8"/>
          <p:cNvGrpSpPr/>
          <p:nvPr/>
        </p:nvGrpSpPr>
        <p:grpSpPr>
          <a:xfrm>
            <a:off x="364236" y="873187"/>
            <a:ext cx="11715933" cy="4950298"/>
            <a:chOff x="1581" y="-392148"/>
            <a:chExt cx="11715933" cy="4950298"/>
          </a:xfrm>
        </p:grpSpPr>
        <p:sp>
          <p:nvSpPr>
            <p:cNvPr id="216" name="Google Shape;216;p8"/>
            <p:cNvSpPr/>
            <p:nvPr/>
          </p:nvSpPr>
          <p:spPr>
            <a:xfrm>
              <a:off x="1581" y="636669"/>
              <a:ext cx="980370" cy="980370"/>
            </a:xfrm>
            <a:prstGeom prst="chord">
              <a:avLst>
                <a:gd name="adj1" fmla="val 4800000"/>
                <a:gd name="adj2" fmla="val 16800000"/>
              </a:avLst>
            </a:prstGeom>
            <a:solidFill>
              <a:srgbClr val="F7D5CB"/>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0243957" y="-392148"/>
              <a:ext cx="784296" cy="784296"/>
            </a:xfrm>
            <a:prstGeom prst="pie">
              <a:avLst>
                <a:gd name="adj1" fmla="val 135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1125844"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txBox="1"/>
            <p:nvPr/>
          </p:nvSpPr>
          <p:spPr>
            <a:xfrm rot="-5400000">
              <a:off x="-1125844"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000000"/>
                </a:buClr>
                <a:buSzPts val="2400"/>
                <a:buFont typeface="Arial"/>
                <a:buNone/>
              </a:pPr>
              <a:r>
                <a:rPr lang="fr-FR" sz="2400" b="1">
                  <a:solidFill>
                    <a:srgbClr val="FF0000"/>
                  </a:solidFill>
                  <a:latin typeface="Calibri"/>
                  <a:ea typeface="Calibri"/>
                  <a:cs typeface="Calibri"/>
                  <a:sym typeface="Calibri"/>
                </a:rPr>
                <a:t>VISIBILITÉ</a:t>
              </a:r>
              <a:endParaRPr/>
            </a:p>
          </p:txBody>
        </p:sp>
        <p:sp>
          <p:nvSpPr>
            <p:cNvPr id="220" name="Google Shape;220;p8"/>
            <p:cNvSpPr/>
            <p:nvPr/>
          </p:nvSpPr>
          <p:spPr>
            <a:xfrm>
              <a:off x="687840"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txBox="1"/>
            <p:nvPr/>
          </p:nvSpPr>
          <p:spPr>
            <a:xfrm>
              <a:off x="687840" y="636669"/>
              <a:ext cx="1960740"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0" i="0" u="none" strike="noStrike" cap="none">
                  <a:solidFill>
                    <a:schemeClr val="dk1"/>
                  </a:solidFill>
                  <a:latin typeface="Calibri"/>
                  <a:ea typeface="Calibri"/>
                  <a:cs typeface="Calibri"/>
                  <a:sym typeface="Calibri"/>
                </a:rPr>
                <a:t>Valoriser son </a:t>
              </a:r>
              <a:r>
                <a:rPr lang="fr-FR" sz="1600" b="1" i="0" u="none" strike="noStrike" cap="none">
                  <a:solidFill>
                    <a:schemeClr val="dk1"/>
                  </a:solidFill>
                  <a:latin typeface="Calibri"/>
                  <a:ea typeface="Calibri"/>
                  <a:cs typeface="Calibri"/>
                  <a:sym typeface="Calibri"/>
                </a:rPr>
                <a:t>engagement social et sociétal</a:t>
              </a:r>
              <a:r>
                <a:rPr lang="fr-FR" sz="1600" b="0" i="0" u="none" strike="noStrike" cap="none">
                  <a:solidFill>
                    <a:schemeClr val="dk1"/>
                  </a:solidFill>
                  <a:latin typeface="Calibri"/>
                  <a:ea typeface="Calibri"/>
                  <a:cs typeface="Calibri"/>
                  <a:sym typeface="Calibri"/>
                </a:rPr>
                <a:t> auprès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56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Salariés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Candidats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Clients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Fournisseurs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Pouvoirs publics</a:t>
              </a:r>
              <a:endParaRPr sz="1600" b="0" i="0" u="none" strike="noStrike" cap="none">
                <a:solidFill>
                  <a:schemeClr val="dk1"/>
                </a:solidFill>
                <a:latin typeface="Calibri"/>
                <a:ea typeface="Calibri"/>
                <a:cs typeface="Calibri"/>
                <a:sym typeface="Calibri"/>
              </a:endParaRPr>
            </a:p>
          </p:txBody>
        </p:sp>
        <p:sp>
          <p:nvSpPr>
            <p:cNvPr id="222" name="Google Shape;222;p8"/>
            <p:cNvSpPr/>
            <p:nvPr/>
          </p:nvSpPr>
          <p:spPr>
            <a:xfrm>
              <a:off x="3024559" y="636669"/>
              <a:ext cx="980370" cy="980370"/>
            </a:xfrm>
            <a:prstGeom prst="chord">
              <a:avLst>
                <a:gd name="adj1" fmla="val 4800000"/>
                <a:gd name="adj2" fmla="val 16800000"/>
              </a:avLst>
            </a:prstGeom>
            <a:solidFill>
              <a:srgbClr val="D8E2F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9021359" y="-392148"/>
              <a:ext cx="784296" cy="784296"/>
            </a:xfrm>
            <a:prstGeom prst="pie">
              <a:avLst>
                <a:gd name="adj1" fmla="val 108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1897133"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txBox="1"/>
            <p:nvPr/>
          </p:nvSpPr>
          <p:spPr>
            <a:xfrm rot="-5400000">
              <a:off x="1897133"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r>
                <a:rPr lang="fr-FR" sz="2400" b="1">
                  <a:solidFill>
                    <a:schemeClr val="accent1"/>
                  </a:solidFill>
                  <a:latin typeface="Calibri"/>
                  <a:ea typeface="Calibri"/>
                  <a:cs typeface="Calibri"/>
                  <a:sym typeface="Calibri"/>
                </a:rPr>
                <a:t>MISE EN RELATION</a:t>
              </a:r>
              <a:endParaRPr sz="2400" b="1" i="0" u="none" strike="noStrike" cap="none">
                <a:solidFill>
                  <a:schemeClr val="accent1"/>
                </a:solidFill>
                <a:latin typeface="Calibri"/>
                <a:ea typeface="Calibri"/>
                <a:cs typeface="Calibri"/>
                <a:sym typeface="Calibri"/>
              </a:endParaRPr>
            </a:p>
          </p:txBody>
        </p:sp>
        <p:sp>
          <p:nvSpPr>
            <p:cNvPr id="226" name="Google Shape;226;p8"/>
            <p:cNvSpPr/>
            <p:nvPr/>
          </p:nvSpPr>
          <p:spPr>
            <a:xfrm>
              <a:off x="3710818"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txBox="1"/>
            <p:nvPr/>
          </p:nvSpPr>
          <p:spPr>
            <a:xfrm>
              <a:off x="3710818" y="636669"/>
              <a:ext cx="1960740"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1" i="0" u="none" strike="noStrike" cap="none" dirty="0">
                  <a:solidFill>
                    <a:schemeClr val="dk1"/>
                  </a:solidFill>
                  <a:latin typeface="Calibri"/>
                  <a:ea typeface="Calibri"/>
                  <a:cs typeface="Calibri"/>
                  <a:sym typeface="Calibri"/>
                </a:rPr>
                <a:t>Connexion</a:t>
              </a:r>
              <a:r>
                <a:rPr lang="fr-FR" sz="1600" b="0" i="0" u="none" strike="noStrike" cap="none" dirty="0">
                  <a:solidFill>
                    <a:schemeClr val="dk1"/>
                  </a:solidFill>
                  <a:latin typeface="Calibri"/>
                  <a:ea typeface="Calibri"/>
                  <a:cs typeface="Calibri"/>
                  <a:sym typeface="Calibri"/>
                </a:rPr>
                <a:t> avec les</a:t>
              </a:r>
              <a:r>
                <a:rPr lang="fr-FR" sz="1600" b="1" i="0" u="none" strike="noStrike" cap="none" dirty="0">
                  <a:solidFill>
                    <a:schemeClr val="dk1"/>
                  </a:solidFill>
                  <a:latin typeface="Calibri"/>
                  <a:ea typeface="Calibri"/>
                  <a:cs typeface="Calibri"/>
                  <a:sym typeface="Calibri"/>
                </a:rPr>
                <a:t> acteurs de l’emploi et l’insertion </a:t>
              </a:r>
              <a:r>
                <a:rPr lang="fr-FR" sz="1600" b="0" i="0" u="none" strike="noStrike" cap="none" dirty="0">
                  <a:solidFill>
                    <a:schemeClr val="dk1"/>
                  </a:solidFill>
                  <a:latin typeface="Calibri"/>
                  <a:ea typeface="Calibri"/>
                  <a:cs typeface="Calibri"/>
                  <a:sym typeface="Calibri"/>
                </a:rPr>
                <a:t>selon les besoins de l’entreprise</a:t>
              </a:r>
              <a:endParaRPr dirty="0"/>
            </a:p>
            <a:p>
              <a:pPr marL="0" marR="0" lvl="0" indent="0" algn="l" rtl="0">
                <a:lnSpc>
                  <a:spcPct val="90000"/>
                </a:lnSpc>
                <a:spcBef>
                  <a:spcPts val="560"/>
                </a:spcBef>
                <a:spcAft>
                  <a:spcPts val="0"/>
                </a:spcAft>
                <a:buNone/>
              </a:pPr>
              <a:endParaRPr sz="1600" b="1"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1" dirty="0">
                  <a:solidFill>
                    <a:schemeClr val="dk1"/>
                  </a:solidFill>
                  <a:latin typeface="Calibri"/>
                  <a:ea typeface="Calibri"/>
                  <a:cs typeface="Calibri"/>
                  <a:sym typeface="Calibri"/>
                </a:rPr>
                <a:t>Diffusion des offres d’emplo</a:t>
              </a:r>
              <a:r>
                <a:rPr lang="fr-FR" sz="1600" dirty="0">
                  <a:solidFill>
                    <a:schemeClr val="dk1"/>
                  </a:solidFill>
                  <a:latin typeface="Calibri"/>
                  <a:ea typeface="Calibri"/>
                  <a:cs typeface="Calibri"/>
                  <a:sym typeface="Calibri"/>
                </a:rPr>
                <a:t>i aux partenaires du territoire</a:t>
              </a:r>
              <a:endParaRPr sz="160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endParaRPr sz="1600"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0" i="0" u="none" strike="noStrike" cap="none" dirty="0">
                  <a:solidFill>
                    <a:schemeClr val="dk1"/>
                  </a:solidFill>
                  <a:latin typeface="Calibri"/>
                  <a:ea typeface="Calibri"/>
                  <a:cs typeface="Calibri"/>
                  <a:sym typeface="Calibri"/>
                </a:rPr>
                <a:t>Mise en contact entre entreprise et </a:t>
              </a:r>
              <a:r>
                <a:rPr lang="fr-FR" sz="1600" b="1" i="0" u="none" strike="noStrike" cap="none" dirty="0">
                  <a:solidFill>
                    <a:schemeClr val="dk1"/>
                  </a:solidFill>
                  <a:latin typeface="Calibri"/>
                  <a:ea typeface="Calibri"/>
                  <a:cs typeface="Calibri"/>
                  <a:sym typeface="Calibri"/>
                </a:rPr>
                <a:t>CFA </a:t>
              </a:r>
              <a:r>
                <a:rPr lang="fr-FR" sz="1600" b="0" i="0" u="none" strike="noStrike" cap="none" dirty="0">
                  <a:solidFill>
                    <a:schemeClr val="dk1"/>
                  </a:solidFill>
                  <a:latin typeface="Calibri"/>
                  <a:ea typeface="Calibri"/>
                  <a:cs typeface="Calibri"/>
                  <a:sym typeface="Calibri"/>
                </a:rPr>
                <a:t>et/ou</a:t>
              </a:r>
              <a:r>
                <a:rPr lang="fr-FR" sz="1600" b="1" i="0" u="none" strike="noStrike" cap="none" dirty="0">
                  <a:solidFill>
                    <a:schemeClr val="dk1"/>
                  </a:solidFill>
                  <a:latin typeface="Calibri"/>
                  <a:ea typeface="Calibri"/>
                  <a:cs typeface="Calibri"/>
                  <a:sym typeface="Calibri"/>
                </a:rPr>
                <a:t> jeune </a:t>
              </a:r>
              <a:r>
                <a:rPr lang="fr-FR" sz="1600" b="0" i="0" u="none" strike="noStrike" cap="none" dirty="0">
                  <a:solidFill>
                    <a:schemeClr val="dk1"/>
                  </a:solidFill>
                  <a:latin typeface="Calibri"/>
                  <a:ea typeface="Calibri"/>
                  <a:cs typeface="Calibri"/>
                  <a:sym typeface="Calibri"/>
                </a:rPr>
                <a:t>en </a:t>
              </a:r>
              <a:r>
                <a:rPr lang="fr-FR" sz="1600" b="1" i="0" u="none" strike="noStrike" cap="none" dirty="0">
                  <a:solidFill>
                    <a:schemeClr val="dk1"/>
                  </a:solidFill>
                  <a:latin typeface="Calibri"/>
                  <a:ea typeface="Calibri"/>
                  <a:cs typeface="Calibri"/>
                  <a:sym typeface="Calibri"/>
                </a:rPr>
                <a:t>alternance</a:t>
              </a:r>
              <a:endParaRPr dirty="0"/>
            </a:p>
            <a:p>
              <a:pPr marL="0" marR="0" lvl="0" indent="0" algn="l" rtl="0">
                <a:lnSpc>
                  <a:spcPct val="90000"/>
                </a:lnSpc>
                <a:spcBef>
                  <a:spcPts val="560"/>
                </a:spcBef>
                <a:spcAft>
                  <a:spcPts val="0"/>
                </a:spcAft>
                <a:buNone/>
              </a:pPr>
              <a:endParaRPr sz="1600" b="1"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0" i="0" u="none" strike="noStrike" cap="none" dirty="0">
                  <a:solidFill>
                    <a:schemeClr val="dk1"/>
                  </a:solidFill>
                  <a:latin typeface="Calibri"/>
                  <a:ea typeface="Calibri"/>
                  <a:cs typeface="Calibri"/>
                  <a:sym typeface="Calibri"/>
                </a:rPr>
                <a:t>Aide à la recherche de </a:t>
              </a:r>
              <a:r>
                <a:rPr lang="fr-FR" sz="1600" b="1" i="0" u="none" strike="noStrike" cap="none" dirty="0">
                  <a:solidFill>
                    <a:schemeClr val="dk1"/>
                  </a:solidFill>
                  <a:latin typeface="Calibri"/>
                  <a:ea typeface="Calibri"/>
                  <a:cs typeface="Calibri"/>
                  <a:sym typeface="Calibri"/>
                </a:rPr>
                <a:t>stagiaires</a:t>
              </a:r>
              <a:endParaRPr sz="1600" b="0" i="0" u="none" strike="noStrike" cap="none" dirty="0">
                <a:solidFill>
                  <a:schemeClr val="dk1"/>
                </a:solidFill>
                <a:latin typeface="Calibri"/>
                <a:ea typeface="Calibri"/>
                <a:cs typeface="Calibri"/>
                <a:sym typeface="Calibri"/>
              </a:endParaRPr>
            </a:p>
          </p:txBody>
        </p:sp>
        <p:sp>
          <p:nvSpPr>
            <p:cNvPr id="228" name="Google Shape;228;p8"/>
            <p:cNvSpPr/>
            <p:nvPr/>
          </p:nvSpPr>
          <p:spPr>
            <a:xfrm>
              <a:off x="6047537" y="636669"/>
              <a:ext cx="980370" cy="980370"/>
            </a:xfrm>
            <a:prstGeom prst="chord">
              <a:avLst>
                <a:gd name="adj1" fmla="val 4800000"/>
                <a:gd name="adj2" fmla="val 16800000"/>
              </a:avLst>
            </a:prstGeom>
            <a:solidFill>
              <a:srgbClr val="FFF2CC"/>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9480825" y="-392148"/>
              <a:ext cx="784296" cy="784296"/>
            </a:xfrm>
            <a:prstGeom prst="pie">
              <a:avLst>
                <a:gd name="adj1" fmla="val 81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4920111"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txBox="1"/>
            <p:nvPr/>
          </p:nvSpPr>
          <p:spPr>
            <a:xfrm rot="-5400000">
              <a:off x="4920111"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r>
                <a:rPr lang="fr-FR" sz="2400" b="1">
                  <a:solidFill>
                    <a:schemeClr val="accent2"/>
                  </a:solidFill>
                  <a:latin typeface="Calibri"/>
                  <a:ea typeface="Calibri"/>
                  <a:cs typeface="Calibri"/>
                  <a:sym typeface="Calibri"/>
                </a:rPr>
                <a:t>ACCOMPAGNEMENT</a:t>
              </a:r>
              <a:endParaRPr sz="2400" b="1">
                <a:solidFill>
                  <a:schemeClr val="accent2"/>
                </a:solidFill>
                <a:latin typeface="Calibri"/>
                <a:ea typeface="Calibri"/>
                <a:cs typeface="Calibri"/>
                <a:sym typeface="Calibri"/>
              </a:endParaRPr>
            </a:p>
          </p:txBody>
        </p:sp>
        <p:sp>
          <p:nvSpPr>
            <p:cNvPr id="232" name="Google Shape;232;p8"/>
            <p:cNvSpPr/>
            <p:nvPr/>
          </p:nvSpPr>
          <p:spPr>
            <a:xfrm>
              <a:off x="6733796"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txBox="1"/>
            <p:nvPr/>
          </p:nvSpPr>
          <p:spPr>
            <a:xfrm>
              <a:off x="6733795" y="636669"/>
              <a:ext cx="1987725"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0" i="0" u="none" strike="noStrike" cap="none" dirty="0">
                  <a:solidFill>
                    <a:schemeClr val="dk1"/>
                  </a:solidFill>
                  <a:latin typeface="Calibri"/>
                  <a:ea typeface="Calibri"/>
                  <a:cs typeface="Calibri"/>
                  <a:sym typeface="Calibri"/>
                </a:rPr>
                <a:t>Mise en place de </a:t>
              </a:r>
              <a:r>
                <a:rPr lang="fr-FR" sz="1600" b="1" i="0" u="none" strike="noStrike" cap="none" dirty="0">
                  <a:solidFill>
                    <a:schemeClr val="dk1"/>
                  </a:solidFill>
                  <a:latin typeface="Calibri"/>
                  <a:ea typeface="Calibri"/>
                  <a:cs typeface="Calibri"/>
                  <a:sym typeface="Calibri"/>
                </a:rPr>
                <a:t>parrainage/mentorat</a:t>
              </a:r>
              <a:endParaRPr dirty="0"/>
            </a:p>
            <a:p>
              <a:pPr marL="0" marR="0" lvl="0" indent="0" algn="l" rtl="0">
                <a:lnSpc>
                  <a:spcPct val="90000"/>
                </a:lnSpc>
                <a:spcBef>
                  <a:spcPts val="560"/>
                </a:spcBef>
                <a:spcAft>
                  <a:spcPts val="0"/>
                </a:spcAft>
                <a:buNone/>
              </a:pPr>
              <a:endParaRPr lang="fr-FR" sz="1600" b="1"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1" dirty="0">
                  <a:solidFill>
                    <a:schemeClr val="dk1"/>
                  </a:solidFill>
                  <a:latin typeface="Calibri"/>
                  <a:ea typeface="Calibri"/>
                  <a:cs typeface="Calibri"/>
                  <a:sym typeface="Calibri"/>
                </a:rPr>
                <a:t>Le recrutement immersif</a:t>
              </a:r>
            </a:p>
            <a:p>
              <a:pPr marL="0" marR="0" lvl="0" indent="0" algn="l" rtl="0">
                <a:lnSpc>
                  <a:spcPct val="90000"/>
                </a:lnSpc>
                <a:spcBef>
                  <a:spcPts val="560"/>
                </a:spcBef>
                <a:spcAft>
                  <a:spcPts val="0"/>
                </a:spcAft>
                <a:buNone/>
              </a:pPr>
              <a:endParaRPr sz="1600" b="1"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dirty="0">
                  <a:solidFill>
                    <a:schemeClr val="dk1"/>
                  </a:solidFill>
                  <a:latin typeface="Calibri"/>
                  <a:ea typeface="Calibri"/>
                  <a:cs typeface="Calibri"/>
                  <a:sym typeface="Calibri"/>
                </a:rPr>
                <a:t>Co-organisateur de </a:t>
              </a:r>
              <a:r>
                <a:rPr lang="fr-FR" sz="1600" b="1" dirty="0">
                  <a:solidFill>
                    <a:schemeClr val="dk1"/>
                  </a:solidFill>
                  <a:latin typeface="Calibri"/>
                  <a:ea typeface="Calibri"/>
                  <a:cs typeface="Calibri"/>
                  <a:sym typeface="Calibri"/>
                </a:rPr>
                <a:t>programmes d’inclusion</a:t>
              </a:r>
              <a:endParaRPr sz="1600" dirty="0">
                <a:solidFill>
                  <a:schemeClr val="dk1"/>
                </a:solidFill>
                <a:latin typeface="Calibri"/>
                <a:ea typeface="Calibri"/>
                <a:cs typeface="Calibri"/>
                <a:sym typeface="Calibri"/>
              </a:endParaRPr>
            </a:p>
          </p:txBody>
        </p:sp>
        <p:sp>
          <p:nvSpPr>
            <p:cNvPr id="234" name="Google Shape;234;p8"/>
            <p:cNvSpPr/>
            <p:nvPr/>
          </p:nvSpPr>
          <p:spPr>
            <a:xfrm>
              <a:off x="9070515" y="636669"/>
              <a:ext cx="980370" cy="980370"/>
            </a:xfrm>
            <a:prstGeom prst="chord">
              <a:avLst>
                <a:gd name="adj1" fmla="val 4800000"/>
                <a:gd name="adj2" fmla="val 16800000"/>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9116953" y="-392148"/>
              <a:ext cx="784296" cy="784296"/>
            </a:xfrm>
            <a:prstGeom prst="pie">
              <a:avLst>
                <a:gd name="adj1" fmla="val 54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7943089"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txBox="1"/>
            <p:nvPr/>
          </p:nvSpPr>
          <p:spPr>
            <a:xfrm rot="-5400000">
              <a:off x="7943089"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r>
                <a:rPr lang="fr-FR" sz="2400" b="1">
                  <a:solidFill>
                    <a:schemeClr val="accent6"/>
                  </a:solidFill>
                  <a:latin typeface="Calibri"/>
                  <a:ea typeface="Calibri"/>
                  <a:cs typeface="Calibri"/>
                  <a:sym typeface="Calibri"/>
                </a:rPr>
                <a:t>ANIMATION</a:t>
              </a:r>
              <a:endParaRPr sz="2400" b="1">
                <a:solidFill>
                  <a:schemeClr val="accent6"/>
                </a:solidFill>
                <a:latin typeface="Calibri"/>
                <a:ea typeface="Calibri"/>
                <a:cs typeface="Calibri"/>
                <a:sym typeface="Calibri"/>
              </a:endParaRPr>
            </a:p>
          </p:txBody>
        </p:sp>
        <p:sp>
          <p:nvSpPr>
            <p:cNvPr id="238" name="Google Shape;238;p8"/>
            <p:cNvSpPr/>
            <p:nvPr/>
          </p:nvSpPr>
          <p:spPr>
            <a:xfrm>
              <a:off x="9756774"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txBox="1"/>
            <p:nvPr/>
          </p:nvSpPr>
          <p:spPr>
            <a:xfrm>
              <a:off x="9756774" y="636669"/>
              <a:ext cx="1960740"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1" i="0" u="none" strike="noStrike" cap="none">
                  <a:solidFill>
                    <a:schemeClr val="dk1"/>
                  </a:solidFill>
                  <a:latin typeface="Calibri"/>
                  <a:ea typeface="Calibri"/>
                  <a:cs typeface="Calibri"/>
                  <a:sym typeface="Calibri"/>
                </a:rPr>
                <a:t>Centre de ressources et d’information </a:t>
              </a:r>
              <a:r>
                <a:rPr lang="fr-FR" sz="1600" b="0" i="1" u="none" strike="noStrike" cap="none">
                  <a:solidFill>
                    <a:schemeClr val="dk1"/>
                  </a:solidFill>
                  <a:latin typeface="Calibri"/>
                  <a:ea typeface="Calibri"/>
                  <a:cs typeface="Calibri"/>
                  <a:sym typeface="Calibri"/>
                </a:rPr>
                <a:t>Webinaires, les matinales de l’inclusion</a:t>
              </a:r>
              <a:endParaRPr/>
            </a:p>
            <a:p>
              <a:pPr marL="0" marR="0" lvl="0" indent="0" algn="l" rtl="0">
                <a:lnSpc>
                  <a:spcPct val="90000"/>
                </a:lnSpc>
                <a:spcBef>
                  <a:spcPts val="560"/>
                </a:spcBef>
                <a:spcAft>
                  <a:spcPts val="0"/>
                </a:spcAft>
                <a:buNone/>
              </a:pPr>
              <a:endParaRPr sz="1600" b="0" i="1"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1" i="0" u="none" strike="noStrike" cap="none">
                  <a:solidFill>
                    <a:schemeClr val="dk1"/>
                  </a:solidFill>
                  <a:latin typeface="Calibri"/>
                  <a:ea typeface="Calibri"/>
                  <a:cs typeface="Calibri"/>
                  <a:sym typeface="Calibri"/>
                </a:rPr>
                <a:t>Mutualisation</a:t>
              </a:r>
              <a:r>
                <a:rPr lang="fr-FR" sz="1600" b="0" i="0" u="none" strike="noStrike" cap="none">
                  <a:solidFill>
                    <a:schemeClr val="dk1"/>
                  </a:solidFill>
                  <a:latin typeface="Calibri"/>
                  <a:ea typeface="Calibri"/>
                  <a:cs typeface="Calibri"/>
                  <a:sym typeface="Calibri"/>
                </a:rPr>
                <a:t> de </a:t>
              </a:r>
              <a:r>
                <a:rPr lang="fr-FR" sz="1600" b="1" i="0" u="none" strike="noStrike" cap="none">
                  <a:solidFill>
                    <a:schemeClr val="dk1"/>
                  </a:solidFill>
                  <a:latin typeface="Calibri"/>
                  <a:ea typeface="Calibri"/>
                  <a:cs typeface="Calibri"/>
                  <a:sym typeface="Calibri"/>
                </a:rPr>
                <a:t>Bonnes Pratiques</a:t>
              </a:r>
              <a:r>
                <a:rPr lang="fr-FR" sz="1600" b="0" i="0" u="none" strike="noStrike" cap="none">
                  <a:solidFill>
                    <a:schemeClr val="dk1"/>
                  </a:solidFill>
                  <a:latin typeface="Calibri"/>
                  <a:ea typeface="Calibri"/>
                  <a:cs typeface="Calibri"/>
                  <a:sym typeface="Calibri"/>
                </a:rPr>
                <a:t> </a:t>
              </a:r>
              <a:endParaRPr/>
            </a:p>
            <a:p>
              <a:pPr marL="0" marR="0" lvl="0" indent="0" algn="l" rtl="0">
                <a:lnSpc>
                  <a:spcPct val="90000"/>
                </a:lnSpc>
                <a:spcBef>
                  <a:spcPts val="560"/>
                </a:spcBef>
                <a:spcAft>
                  <a:spcPts val="0"/>
                </a:spcAft>
                <a:buNone/>
              </a:pPr>
              <a:endParaRPr sz="1600" b="0" i="1"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1" i="0" u="none" strike="noStrike" cap="none">
                  <a:solidFill>
                    <a:schemeClr val="dk1"/>
                  </a:solidFill>
                  <a:latin typeface="Calibri"/>
                  <a:ea typeface="Calibri"/>
                  <a:cs typeface="Calibri"/>
                  <a:sym typeface="Calibri"/>
                </a:rPr>
                <a:t>Animer le réseau </a:t>
              </a:r>
              <a:r>
                <a:rPr lang="fr-FR" sz="1600" b="0" i="0" u="none" strike="noStrike" cap="none">
                  <a:solidFill>
                    <a:schemeClr val="dk1"/>
                  </a:solidFill>
                  <a:latin typeface="Calibri"/>
                  <a:ea typeface="Calibri"/>
                  <a:cs typeface="Calibri"/>
                  <a:sym typeface="Calibri"/>
                </a:rPr>
                <a:t>d’entreprises </a:t>
              </a:r>
              <a:endParaRPr/>
            </a:p>
            <a:p>
              <a:pPr marL="0" marR="0" lvl="0" indent="0" algn="l" rtl="0">
                <a:lnSpc>
                  <a:spcPct val="90000"/>
                </a:lnSpc>
                <a:spcBef>
                  <a:spcPts val="560"/>
                </a:spcBef>
                <a:spcAft>
                  <a:spcPts val="0"/>
                </a:spcAft>
                <a:buNone/>
              </a:pPr>
              <a:r>
                <a:rPr lang="fr-FR" sz="1600" b="0" i="1" u="none" strike="noStrike" cap="none">
                  <a:solidFill>
                    <a:schemeClr val="dk1"/>
                  </a:solidFill>
                  <a:latin typeface="Calibri"/>
                  <a:ea typeface="Calibri"/>
                  <a:cs typeface="Calibri"/>
                  <a:sym typeface="Calibri"/>
                </a:rPr>
                <a:t>Les rencontres de l’inclusion</a:t>
              </a:r>
              <a:endParaRPr sz="1600" b="0" i="1" u="none" strike="noStrike" cap="none">
                <a:solidFill>
                  <a:schemeClr val="dk1"/>
                </a:solidFill>
                <a:latin typeface="Calibri"/>
                <a:ea typeface="Calibri"/>
                <a:cs typeface="Calibri"/>
                <a:sym typeface="Calibri"/>
              </a:endParaRPr>
            </a:p>
          </p:txBody>
        </p:sp>
      </p:grpSp>
      <p:pic>
        <p:nvPicPr>
          <p:cNvPr id="240" name="Google Shape;240;p8" descr="Loup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3645" y="2212798"/>
            <a:ext cx="344311" cy="344311"/>
          </a:xfrm>
          <a:prstGeom prst="rect">
            <a:avLst/>
          </a:prstGeom>
          <a:noFill/>
          <a:ln>
            <a:noFill/>
          </a:ln>
        </p:spPr>
      </p:pic>
      <p:pic>
        <p:nvPicPr>
          <p:cNvPr id="241" name="Google Shape;241;p8" descr="Groupe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495590" y="2144141"/>
            <a:ext cx="457200" cy="457200"/>
          </a:xfrm>
          <a:prstGeom prst="rect">
            <a:avLst/>
          </a:prstGeom>
          <a:noFill/>
          <a:ln>
            <a:noFill/>
          </a:ln>
        </p:spPr>
      </p:pic>
      <p:pic>
        <p:nvPicPr>
          <p:cNvPr id="242" name="Google Shape;242;p8" descr="Connexion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60155" y="2071900"/>
            <a:ext cx="563666" cy="563666"/>
          </a:xfrm>
          <a:prstGeom prst="rect">
            <a:avLst/>
          </a:prstGeom>
          <a:noFill/>
          <a:ln>
            <a:noFill/>
          </a:ln>
        </p:spPr>
      </p:pic>
      <p:pic>
        <p:nvPicPr>
          <p:cNvPr id="243" name="Google Shape;243;p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193691" y="4323806"/>
            <a:ext cx="547808" cy="547808"/>
          </a:xfrm>
          <a:prstGeom prst="rect">
            <a:avLst/>
          </a:prstGeom>
          <a:noFill/>
          <a:ln>
            <a:noFill/>
          </a:ln>
        </p:spPr>
      </p:pic>
      <p:pic>
        <p:nvPicPr>
          <p:cNvPr id="244" name="Google Shape;244;p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979314" y="4430581"/>
            <a:ext cx="1091369" cy="334257"/>
          </a:xfrm>
          <a:prstGeom prst="rect">
            <a:avLst/>
          </a:prstGeom>
          <a:noFill/>
          <a:ln>
            <a:noFill/>
          </a:ln>
        </p:spPr>
      </p:pic>
      <p:pic>
        <p:nvPicPr>
          <p:cNvPr id="245" name="Google Shape;245;p8"/>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445809" y="2109830"/>
            <a:ext cx="554232" cy="5502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9"/>
        <p:cNvGrpSpPr/>
        <p:nvPr/>
      </p:nvGrpSpPr>
      <p:grpSpPr>
        <a:xfrm>
          <a:off x="0" y="0"/>
          <a:ext cx="0" cy="0"/>
          <a:chOff x="0" y="0"/>
          <a:chExt cx="0" cy="0"/>
        </a:xfrm>
      </p:grpSpPr>
      <p:pic>
        <p:nvPicPr>
          <p:cNvPr id="256" name="Google Shape;256;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01159" y="1247696"/>
            <a:ext cx="1177251" cy="619724"/>
          </a:xfrm>
          <a:prstGeom prst="rect">
            <a:avLst/>
          </a:prstGeom>
          <a:noFill/>
          <a:ln>
            <a:noFill/>
          </a:ln>
        </p:spPr>
      </p:pic>
      <p:pic>
        <p:nvPicPr>
          <p:cNvPr id="350" name="Google Shape;350;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80357" y="633001"/>
            <a:ext cx="858501" cy="858501"/>
          </a:xfrm>
          <a:prstGeom prst="rect">
            <a:avLst/>
          </a:prstGeom>
          <a:noFill/>
          <a:ln>
            <a:noFill/>
          </a:ln>
        </p:spPr>
      </p:pic>
      <p:pic>
        <p:nvPicPr>
          <p:cNvPr id="250" name="Google Shape;250;p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50186" y="3019433"/>
            <a:ext cx="916462" cy="516497"/>
          </a:xfrm>
          <a:prstGeom prst="rect">
            <a:avLst/>
          </a:prstGeom>
          <a:noFill/>
          <a:ln>
            <a:noFill/>
          </a:ln>
        </p:spPr>
      </p:pic>
      <p:sp>
        <p:nvSpPr>
          <p:cNvPr id="251" name="Google Shape;251;p9"/>
          <p:cNvSpPr txBox="1"/>
          <p:nvPr/>
        </p:nvSpPr>
        <p:spPr>
          <a:xfrm>
            <a:off x="1679712" y="80650"/>
            <a:ext cx="10318193" cy="5868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fr-FR" sz="3200" dirty="0">
                <a:solidFill>
                  <a:srgbClr val="1E4E79"/>
                </a:solidFill>
                <a:latin typeface="Gill Sans"/>
                <a:ea typeface="Gill Sans"/>
                <a:cs typeface="Gill Sans"/>
                <a:sym typeface="Gill Sans"/>
              </a:rPr>
              <a:t>Plus de 150 ENTREPRISES ENGAGÉES</a:t>
            </a:r>
            <a:endParaRPr dirty="0"/>
          </a:p>
        </p:txBody>
      </p:sp>
      <p:pic>
        <p:nvPicPr>
          <p:cNvPr id="252" name="Google Shape;252;p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592" y="8804"/>
            <a:ext cx="1730699" cy="1279569"/>
          </a:xfrm>
          <a:prstGeom prst="rect">
            <a:avLst/>
          </a:prstGeom>
          <a:noFill/>
          <a:ln>
            <a:noFill/>
          </a:ln>
        </p:spPr>
      </p:pic>
      <p:graphicFrame>
        <p:nvGraphicFramePr>
          <p:cNvPr id="253" name="Google Shape;253;p9"/>
          <p:cNvGraphicFramePr/>
          <p:nvPr/>
        </p:nvGraphicFramePr>
        <p:xfrm>
          <a:off x="9953919" y="3809381"/>
          <a:ext cx="2043987" cy="281420"/>
        </p:xfrm>
        <a:graphic>
          <a:graphicData uri="http://schemas.openxmlformats.org/presentationml/2006/ole">
            <mc:AlternateContent xmlns:mc="http://schemas.openxmlformats.org/markup-compatibility/2006">
              <mc:Choice xmlns:v="urn:schemas-microsoft-com:vml" Requires="v">
                <p:oleObj r:id="rId7" imgW="2043987" imgH="281420" progId="Acrobat.Document.DC">
                  <p:embed/>
                </p:oleObj>
              </mc:Choice>
              <mc:Fallback>
                <p:oleObj r:id="rId7" imgW="2043987" imgH="281420" progId="Acrobat.Document.DC">
                  <p:embed/>
                  <p:pic>
                    <p:nvPicPr>
                      <p:cNvPr id="253" name="Google Shape;253;p9"/>
                      <p:cNvPicPr preferRelativeResize="0"/>
                      <p:nvPr/>
                    </p:nvPicPr>
                    <p:blipFill rotWithShape="1">
                      <a:blip r:embed="rId8">
                        <a:alphaModFix/>
                      </a:blip>
                      <a:srcRect/>
                      <a:stretch/>
                    </p:blipFill>
                    <p:spPr>
                      <a:xfrm>
                        <a:off x="9953919" y="3809381"/>
                        <a:ext cx="2043987" cy="281420"/>
                      </a:xfrm>
                      <a:prstGeom prst="rect">
                        <a:avLst/>
                      </a:prstGeom>
                      <a:noFill/>
                      <a:ln>
                        <a:noFill/>
                      </a:ln>
                    </p:spPr>
                  </p:pic>
                </p:oleObj>
              </mc:Fallback>
            </mc:AlternateContent>
          </a:graphicData>
        </a:graphic>
      </p:graphicFrame>
      <p:pic>
        <p:nvPicPr>
          <p:cNvPr id="254" name="Google Shape;254;p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440928" y="4321443"/>
            <a:ext cx="1124822" cy="393753"/>
          </a:xfrm>
          <a:prstGeom prst="rect">
            <a:avLst/>
          </a:prstGeom>
          <a:noFill/>
          <a:ln>
            <a:noFill/>
          </a:ln>
        </p:spPr>
      </p:pic>
      <p:pic>
        <p:nvPicPr>
          <p:cNvPr id="255" name="Google Shape;255;p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657748" y="2030022"/>
            <a:ext cx="861357" cy="319210"/>
          </a:xfrm>
          <a:prstGeom prst="rect">
            <a:avLst/>
          </a:prstGeom>
          <a:noFill/>
          <a:ln>
            <a:noFill/>
          </a:ln>
        </p:spPr>
      </p:pic>
      <p:pic>
        <p:nvPicPr>
          <p:cNvPr id="257" name="Google Shape;257;p9"/>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8130425" y="2056924"/>
            <a:ext cx="846132" cy="428344"/>
          </a:xfrm>
          <a:prstGeom prst="rect">
            <a:avLst/>
          </a:prstGeom>
          <a:noFill/>
          <a:ln>
            <a:noFill/>
          </a:ln>
        </p:spPr>
      </p:pic>
      <p:pic>
        <p:nvPicPr>
          <p:cNvPr id="258" name="Google Shape;258;p9" descr="La Vie Simple"/>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936987" y="4229918"/>
            <a:ext cx="782156" cy="576802"/>
          </a:xfrm>
          <a:prstGeom prst="rect">
            <a:avLst/>
          </a:prstGeom>
          <a:noFill/>
          <a:ln>
            <a:noFill/>
          </a:ln>
        </p:spPr>
      </p:pic>
      <p:pic>
        <p:nvPicPr>
          <p:cNvPr id="259" name="Google Shape;259;p9"/>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996950" y="2954149"/>
            <a:ext cx="647064" cy="647064"/>
          </a:xfrm>
          <a:prstGeom prst="rect">
            <a:avLst/>
          </a:prstGeom>
          <a:noFill/>
          <a:ln>
            <a:noFill/>
          </a:ln>
        </p:spPr>
      </p:pic>
      <p:graphicFrame>
        <p:nvGraphicFramePr>
          <p:cNvPr id="260" name="Google Shape;260;p9"/>
          <p:cNvGraphicFramePr/>
          <p:nvPr>
            <p:extLst>
              <p:ext uri="{D42A27DB-BD31-4B8C-83A1-F6EECF244321}">
                <p14:modId xmlns:p14="http://schemas.microsoft.com/office/powerpoint/2010/main" val="3932864638"/>
              </p:ext>
            </p:extLst>
          </p:nvPr>
        </p:nvGraphicFramePr>
        <p:xfrm>
          <a:off x="8390532" y="3785840"/>
          <a:ext cx="980322" cy="502990"/>
        </p:xfrm>
        <a:graphic>
          <a:graphicData uri="http://schemas.openxmlformats.org/presentationml/2006/ole">
            <mc:AlternateContent xmlns:mc="http://schemas.openxmlformats.org/markup-compatibility/2006">
              <mc:Choice xmlns:v="urn:schemas-microsoft-com:vml" Requires="v">
                <p:oleObj r:id="rId14" imgW="980322" imgH="502990" progId="AcroExch.Document.DC">
                  <p:embed/>
                </p:oleObj>
              </mc:Choice>
              <mc:Fallback>
                <p:oleObj r:id="rId14" imgW="980322" imgH="502990" progId="AcroExch.Document.DC">
                  <p:embed/>
                  <p:pic>
                    <p:nvPicPr>
                      <p:cNvPr id="260" name="Google Shape;260;p9"/>
                      <p:cNvPicPr preferRelativeResize="0"/>
                      <p:nvPr/>
                    </p:nvPicPr>
                    <p:blipFill rotWithShape="1">
                      <a:blip r:embed="rId15">
                        <a:alphaModFix/>
                      </a:blip>
                      <a:srcRect/>
                      <a:stretch/>
                    </p:blipFill>
                    <p:spPr>
                      <a:xfrm>
                        <a:off x="8390532" y="3785840"/>
                        <a:ext cx="980322" cy="502990"/>
                      </a:xfrm>
                      <a:prstGeom prst="rect">
                        <a:avLst/>
                      </a:prstGeom>
                      <a:noFill/>
                      <a:ln>
                        <a:noFill/>
                      </a:ln>
                    </p:spPr>
                  </p:pic>
                </p:oleObj>
              </mc:Fallback>
            </mc:AlternateContent>
          </a:graphicData>
        </a:graphic>
      </p:graphicFrame>
      <p:graphicFrame>
        <p:nvGraphicFramePr>
          <p:cNvPr id="261" name="Google Shape;261;p9"/>
          <p:cNvGraphicFramePr/>
          <p:nvPr/>
        </p:nvGraphicFramePr>
        <p:xfrm>
          <a:off x="1467503" y="6263929"/>
          <a:ext cx="2749857" cy="490014"/>
        </p:xfrm>
        <a:graphic>
          <a:graphicData uri="http://schemas.openxmlformats.org/presentationml/2006/ole">
            <mc:AlternateContent xmlns:mc="http://schemas.openxmlformats.org/markup-compatibility/2006">
              <mc:Choice xmlns:v="urn:schemas-microsoft-com:vml" Requires="v">
                <p:oleObj r:id="rId16" imgW="2749857" imgH="490014" progId="Word.Document.12">
                  <p:embed/>
                </p:oleObj>
              </mc:Choice>
              <mc:Fallback>
                <p:oleObj r:id="rId16" imgW="2749857" imgH="490014" progId="Word.Document.12">
                  <p:embed/>
                  <p:pic>
                    <p:nvPicPr>
                      <p:cNvPr id="261" name="Google Shape;261;p9"/>
                      <p:cNvPicPr preferRelativeResize="0"/>
                      <p:nvPr/>
                    </p:nvPicPr>
                    <p:blipFill rotWithShape="1">
                      <a:blip r:embed="rId17">
                        <a:alphaModFix/>
                      </a:blip>
                      <a:srcRect/>
                      <a:stretch/>
                    </p:blipFill>
                    <p:spPr>
                      <a:xfrm>
                        <a:off x="1467503" y="6263929"/>
                        <a:ext cx="2749857" cy="490014"/>
                      </a:xfrm>
                      <a:prstGeom prst="rect">
                        <a:avLst/>
                      </a:prstGeom>
                      <a:noFill/>
                      <a:ln>
                        <a:noFill/>
                      </a:ln>
                    </p:spPr>
                  </p:pic>
                </p:oleObj>
              </mc:Fallback>
            </mc:AlternateContent>
          </a:graphicData>
        </a:graphic>
      </p:graphicFrame>
      <p:pic>
        <p:nvPicPr>
          <p:cNvPr id="262" name="Google Shape;262;p9"/>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7196088" y="3256255"/>
            <a:ext cx="992490" cy="529929"/>
          </a:xfrm>
          <a:prstGeom prst="rect">
            <a:avLst/>
          </a:prstGeom>
          <a:noFill/>
          <a:ln>
            <a:noFill/>
          </a:ln>
        </p:spPr>
      </p:pic>
      <p:pic>
        <p:nvPicPr>
          <p:cNvPr id="263" name="Google Shape;263;p9"/>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10804314" y="1685686"/>
            <a:ext cx="1007333" cy="711059"/>
          </a:xfrm>
          <a:prstGeom prst="rect">
            <a:avLst/>
          </a:prstGeom>
          <a:noFill/>
          <a:ln>
            <a:noFill/>
          </a:ln>
        </p:spPr>
      </p:pic>
      <p:pic>
        <p:nvPicPr>
          <p:cNvPr id="264" name="Google Shape;264;p9"/>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4902348" y="5332895"/>
            <a:ext cx="648736" cy="774394"/>
          </a:xfrm>
          <a:prstGeom prst="rect">
            <a:avLst/>
          </a:prstGeom>
          <a:noFill/>
          <a:ln>
            <a:noFill/>
          </a:ln>
        </p:spPr>
      </p:pic>
      <p:pic>
        <p:nvPicPr>
          <p:cNvPr id="265" name="Google Shape;265;p9"/>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8156831" y="4213167"/>
            <a:ext cx="1011005" cy="812190"/>
          </a:xfrm>
          <a:prstGeom prst="rect">
            <a:avLst/>
          </a:prstGeom>
          <a:noFill/>
          <a:ln>
            <a:noFill/>
          </a:ln>
        </p:spPr>
      </p:pic>
      <p:pic>
        <p:nvPicPr>
          <p:cNvPr id="266" name="Google Shape;266;p9"/>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2956173" y="5307577"/>
            <a:ext cx="1401159" cy="990557"/>
          </a:xfrm>
          <a:prstGeom prst="rect">
            <a:avLst/>
          </a:prstGeom>
          <a:noFill/>
          <a:ln>
            <a:noFill/>
          </a:ln>
        </p:spPr>
      </p:pic>
      <p:pic>
        <p:nvPicPr>
          <p:cNvPr id="267" name="Google Shape;267;p9"/>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861584" y="1312117"/>
            <a:ext cx="943348" cy="315200"/>
          </a:xfrm>
          <a:prstGeom prst="rect">
            <a:avLst/>
          </a:prstGeom>
          <a:noFill/>
          <a:ln>
            <a:noFill/>
          </a:ln>
        </p:spPr>
      </p:pic>
      <p:pic>
        <p:nvPicPr>
          <p:cNvPr id="268" name="Google Shape;268;p9"/>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294716" y="1162482"/>
            <a:ext cx="440430" cy="440430"/>
          </a:xfrm>
          <a:prstGeom prst="rect">
            <a:avLst/>
          </a:prstGeom>
          <a:noFill/>
          <a:ln>
            <a:noFill/>
          </a:ln>
        </p:spPr>
      </p:pic>
      <p:pic>
        <p:nvPicPr>
          <p:cNvPr id="269" name="Google Shape;269;p9"/>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2543462" y="6215437"/>
            <a:ext cx="801637" cy="530621"/>
          </a:xfrm>
          <a:prstGeom prst="rect">
            <a:avLst/>
          </a:prstGeom>
          <a:noFill/>
          <a:ln>
            <a:noFill/>
          </a:ln>
        </p:spPr>
      </p:pic>
      <p:pic>
        <p:nvPicPr>
          <p:cNvPr id="270" name="Google Shape;270;p9"/>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6978046" y="1220842"/>
            <a:ext cx="546712" cy="456841"/>
          </a:xfrm>
          <a:prstGeom prst="rect">
            <a:avLst/>
          </a:prstGeom>
          <a:noFill/>
          <a:ln>
            <a:noFill/>
          </a:ln>
        </p:spPr>
      </p:pic>
      <p:pic>
        <p:nvPicPr>
          <p:cNvPr id="271" name="Google Shape;271;p9"/>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9342029" y="1342477"/>
            <a:ext cx="749237" cy="440341"/>
          </a:xfrm>
          <a:prstGeom prst="rect">
            <a:avLst/>
          </a:prstGeom>
          <a:noFill/>
          <a:ln>
            <a:noFill/>
          </a:ln>
        </p:spPr>
      </p:pic>
      <p:pic>
        <p:nvPicPr>
          <p:cNvPr id="272" name="Google Shape;272;p9"/>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7635016" y="684593"/>
            <a:ext cx="350603" cy="513738"/>
          </a:xfrm>
          <a:prstGeom prst="rect">
            <a:avLst/>
          </a:prstGeom>
          <a:noFill/>
          <a:ln>
            <a:noFill/>
          </a:ln>
        </p:spPr>
      </p:pic>
      <p:pic>
        <p:nvPicPr>
          <p:cNvPr id="273" name="Google Shape;273;p9"/>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10875011" y="826366"/>
            <a:ext cx="759339" cy="310737"/>
          </a:xfrm>
          <a:prstGeom prst="rect">
            <a:avLst/>
          </a:prstGeom>
          <a:noFill/>
          <a:ln>
            <a:noFill/>
          </a:ln>
        </p:spPr>
      </p:pic>
      <p:pic>
        <p:nvPicPr>
          <p:cNvPr id="274" name="Google Shape;274;p9"/>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289742" y="1731653"/>
            <a:ext cx="738885" cy="332904"/>
          </a:xfrm>
          <a:prstGeom prst="rect">
            <a:avLst/>
          </a:prstGeom>
          <a:noFill/>
          <a:ln>
            <a:noFill/>
          </a:ln>
        </p:spPr>
      </p:pic>
      <p:pic>
        <p:nvPicPr>
          <p:cNvPr id="275" name="Google Shape;275;p9"/>
          <p:cNvPicPr preferRelativeResize="0"/>
          <p:nvPr/>
        </p:nvPicPr>
        <p:blipFill rotWithShape="1">
          <a:blip r:embed="rId31" cstate="email">
            <a:alphaModFix/>
            <a:extLst>
              <a:ext uri="{28A0092B-C50C-407E-A947-70E740481C1C}">
                <a14:useLocalDpi xmlns:a14="http://schemas.microsoft.com/office/drawing/2010/main"/>
              </a:ext>
            </a:extLst>
          </a:blip>
          <a:srcRect/>
          <a:stretch/>
        </p:blipFill>
        <p:spPr>
          <a:xfrm>
            <a:off x="4888112" y="1682186"/>
            <a:ext cx="1092610" cy="363074"/>
          </a:xfrm>
          <a:prstGeom prst="rect">
            <a:avLst/>
          </a:prstGeom>
          <a:noFill/>
          <a:ln>
            <a:noFill/>
          </a:ln>
        </p:spPr>
      </p:pic>
      <p:pic>
        <p:nvPicPr>
          <p:cNvPr id="276" name="Google Shape;276;p9"/>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6587551" y="1800990"/>
            <a:ext cx="773292" cy="414514"/>
          </a:xfrm>
          <a:prstGeom prst="rect">
            <a:avLst/>
          </a:prstGeom>
          <a:noFill/>
          <a:ln>
            <a:noFill/>
          </a:ln>
        </p:spPr>
      </p:pic>
      <p:pic>
        <p:nvPicPr>
          <p:cNvPr id="277" name="Google Shape;277;p9"/>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9128063" y="6329750"/>
            <a:ext cx="1567216" cy="210100"/>
          </a:xfrm>
          <a:prstGeom prst="rect">
            <a:avLst/>
          </a:prstGeom>
          <a:noFill/>
          <a:ln>
            <a:noFill/>
          </a:ln>
        </p:spPr>
      </p:pic>
      <p:pic>
        <p:nvPicPr>
          <p:cNvPr id="278" name="Google Shape;278;p9"/>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9380114" y="3773870"/>
            <a:ext cx="597783" cy="478226"/>
          </a:xfrm>
          <a:prstGeom prst="rect">
            <a:avLst/>
          </a:prstGeom>
          <a:noFill/>
          <a:ln>
            <a:noFill/>
          </a:ln>
        </p:spPr>
      </p:pic>
      <p:pic>
        <p:nvPicPr>
          <p:cNvPr id="279" name="Google Shape;279;p9"/>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112054" y="4259515"/>
            <a:ext cx="512893" cy="343926"/>
          </a:xfrm>
          <a:prstGeom prst="rect">
            <a:avLst/>
          </a:prstGeom>
          <a:noFill/>
          <a:ln>
            <a:noFill/>
          </a:ln>
        </p:spPr>
      </p:pic>
      <p:pic>
        <p:nvPicPr>
          <p:cNvPr id="280" name="Google Shape;280;p9"/>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1465316" y="4622104"/>
            <a:ext cx="988109" cy="254298"/>
          </a:xfrm>
          <a:prstGeom prst="rect">
            <a:avLst/>
          </a:prstGeom>
          <a:noFill/>
          <a:ln>
            <a:noFill/>
          </a:ln>
        </p:spPr>
      </p:pic>
      <p:pic>
        <p:nvPicPr>
          <p:cNvPr id="281" name="Google Shape;281;p9"/>
          <p:cNvPicPr preferRelativeResize="0"/>
          <p:nvPr/>
        </p:nvPicPr>
        <p:blipFill rotWithShape="1">
          <a:blip r:embed="rId37" cstate="email">
            <a:alphaModFix/>
            <a:extLst>
              <a:ext uri="{28A0092B-C50C-407E-A947-70E740481C1C}">
                <a14:useLocalDpi xmlns:a14="http://schemas.microsoft.com/office/drawing/2010/main"/>
              </a:ext>
            </a:extLst>
          </a:blip>
          <a:srcRect/>
          <a:stretch/>
        </p:blipFill>
        <p:spPr>
          <a:xfrm>
            <a:off x="4728458" y="4211285"/>
            <a:ext cx="1282331" cy="509507"/>
          </a:xfrm>
          <a:prstGeom prst="rect">
            <a:avLst/>
          </a:prstGeom>
          <a:noFill/>
          <a:ln>
            <a:noFill/>
          </a:ln>
        </p:spPr>
      </p:pic>
      <p:pic>
        <p:nvPicPr>
          <p:cNvPr id="282" name="Google Shape;282;p9"/>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7517151" y="4350571"/>
            <a:ext cx="843210" cy="474306"/>
          </a:xfrm>
          <a:prstGeom prst="rect">
            <a:avLst/>
          </a:prstGeom>
          <a:noFill/>
          <a:ln>
            <a:noFill/>
          </a:ln>
        </p:spPr>
      </p:pic>
      <p:pic>
        <p:nvPicPr>
          <p:cNvPr id="283" name="Google Shape;283;p9"/>
          <p:cNvPicPr preferRelativeResize="0"/>
          <p:nvPr/>
        </p:nvPicPr>
        <p:blipFill rotWithShape="1">
          <a:blip r:embed="rId39" cstate="email">
            <a:alphaModFix/>
            <a:extLst>
              <a:ext uri="{28A0092B-C50C-407E-A947-70E740481C1C}">
                <a14:useLocalDpi xmlns:a14="http://schemas.microsoft.com/office/drawing/2010/main"/>
              </a:ext>
            </a:extLst>
          </a:blip>
          <a:srcRect/>
          <a:stretch/>
        </p:blipFill>
        <p:spPr>
          <a:xfrm>
            <a:off x="5971934" y="5562407"/>
            <a:ext cx="758688" cy="398036"/>
          </a:xfrm>
          <a:prstGeom prst="rect">
            <a:avLst/>
          </a:prstGeom>
          <a:noFill/>
          <a:ln>
            <a:noFill/>
          </a:ln>
        </p:spPr>
      </p:pic>
      <p:pic>
        <p:nvPicPr>
          <p:cNvPr id="284" name="Google Shape;284;p9"/>
          <p:cNvPicPr preferRelativeResize="0"/>
          <p:nvPr/>
        </p:nvPicPr>
        <p:blipFill rotWithShape="1">
          <a:blip r:embed="rId40" cstate="email">
            <a:alphaModFix/>
            <a:extLst>
              <a:ext uri="{28A0092B-C50C-407E-A947-70E740481C1C}">
                <a14:useLocalDpi xmlns:a14="http://schemas.microsoft.com/office/drawing/2010/main"/>
              </a:ext>
            </a:extLst>
          </a:blip>
          <a:srcRect/>
          <a:stretch/>
        </p:blipFill>
        <p:spPr>
          <a:xfrm>
            <a:off x="10037604" y="4282778"/>
            <a:ext cx="666108" cy="544876"/>
          </a:xfrm>
          <a:prstGeom prst="rect">
            <a:avLst/>
          </a:prstGeom>
          <a:noFill/>
          <a:ln>
            <a:noFill/>
          </a:ln>
        </p:spPr>
      </p:pic>
      <p:pic>
        <p:nvPicPr>
          <p:cNvPr id="285" name="Google Shape;285;p9"/>
          <p:cNvPicPr preferRelativeResize="0"/>
          <p:nvPr/>
        </p:nvPicPr>
        <p:blipFill rotWithShape="1">
          <a:blip r:embed="rId41" cstate="email">
            <a:alphaModFix/>
            <a:extLst>
              <a:ext uri="{28A0092B-C50C-407E-A947-70E740481C1C}">
                <a14:useLocalDpi xmlns:a14="http://schemas.microsoft.com/office/drawing/2010/main"/>
              </a:ext>
            </a:extLst>
          </a:blip>
          <a:srcRect/>
          <a:stretch/>
        </p:blipFill>
        <p:spPr>
          <a:xfrm>
            <a:off x="96291" y="4989754"/>
            <a:ext cx="953773" cy="359932"/>
          </a:xfrm>
          <a:prstGeom prst="rect">
            <a:avLst/>
          </a:prstGeom>
          <a:noFill/>
          <a:ln>
            <a:noFill/>
          </a:ln>
        </p:spPr>
      </p:pic>
      <p:pic>
        <p:nvPicPr>
          <p:cNvPr id="286" name="Google Shape;286;p9"/>
          <p:cNvPicPr preferRelativeResize="0"/>
          <p:nvPr/>
        </p:nvPicPr>
        <p:blipFill rotWithShape="1">
          <a:blip r:embed="rId42" cstate="email">
            <a:alphaModFix/>
            <a:extLst>
              <a:ext uri="{28A0092B-C50C-407E-A947-70E740481C1C}">
                <a14:useLocalDpi xmlns:a14="http://schemas.microsoft.com/office/drawing/2010/main"/>
              </a:ext>
            </a:extLst>
          </a:blip>
          <a:srcRect/>
          <a:stretch/>
        </p:blipFill>
        <p:spPr>
          <a:xfrm>
            <a:off x="3208692" y="5111787"/>
            <a:ext cx="449415" cy="398784"/>
          </a:xfrm>
          <a:prstGeom prst="rect">
            <a:avLst/>
          </a:prstGeom>
          <a:noFill/>
          <a:ln>
            <a:noFill/>
          </a:ln>
        </p:spPr>
      </p:pic>
      <p:pic>
        <p:nvPicPr>
          <p:cNvPr id="287" name="Google Shape;287;p9"/>
          <p:cNvPicPr preferRelativeResize="0"/>
          <p:nvPr/>
        </p:nvPicPr>
        <p:blipFill rotWithShape="1">
          <a:blip r:embed="rId43" cstate="email">
            <a:alphaModFix/>
            <a:extLst>
              <a:ext uri="{28A0092B-C50C-407E-A947-70E740481C1C}">
                <a14:useLocalDpi xmlns:a14="http://schemas.microsoft.com/office/drawing/2010/main"/>
              </a:ext>
            </a:extLst>
          </a:blip>
          <a:srcRect/>
          <a:stretch/>
        </p:blipFill>
        <p:spPr>
          <a:xfrm>
            <a:off x="3822761" y="4907220"/>
            <a:ext cx="968367" cy="543923"/>
          </a:xfrm>
          <a:prstGeom prst="rect">
            <a:avLst/>
          </a:prstGeom>
          <a:noFill/>
          <a:ln>
            <a:noFill/>
          </a:ln>
        </p:spPr>
      </p:pic>
      <p:pic>
        <p:nvPicPr>
          <p:cNvPr id="288" name="Google Shape;288;p9"/>
          <p:cNvPicPr preferRelativeResize="0"/>
          <p:nvPr/>
        </p:nvPicPr>
        <p:blipFill rotWithShape="1">
          <a:blip r:embed="rId44" cstate="email">
            <a:alphaModFix/>
            <a:extLst>
              <a:ext uri="{28A0092B-C50C-407E-A947-70E740481C1C}">
                <a14:useLocalDpi xmlns:a14="http://schemas.microsoft.com/office/drawing/2010/main"/>
              </a:ext>
            </a:extLst>
          </a:blip>
          <a:srcRect/>
          <a:stretch/>
        </p:blipFill>
        <p:spPr>
          <a:xfrm>
            <a:off x="4766587" y="4764857"/>
            <a:ext cx="987706" cy="633508"/>
          </a:xfrm>
          <a:prstGeom prst="rect">
            <a:avLst/>
          </a:prstGeom>
          <a:noFill/>
          <a:ln>
            <a:noFill/>
          </a:ln>
        </p:spPr>
      </p:pic>
      <p:pic>
        <p:nvPicPr>
          <p:cNvPr id="289" name="Google Shape;289;p9"/>
          <p:cNvPicPr preferRelativeResize="0"/>
          <p:nvPr/>
        </p:nvPicPr>
        <p:blipFill rotWithShape="1">
          <a:blip r:embed="rId45" cstate="email">
            <a:alphaModFix/>
            <a:extLst>
              <a:ext uri="{28A0092B-C50C-407E-A947-70E740481C1C}">
                <a14:useLocalDpi xmlns:a14="http://schemas.microsoft.com/office/drawing/2010/main"/>
              </a:ext>
            </a:extLst>
          </a:blip>
          <a:srcRect/>
          <a:stretch/>
        </p:blipFill>
        <p:spPr>
          <a:xfrm>
            <a:off x="6003576" y="4989754"/>
            <a:ext cx="941386" cy="303691"/>
          </a:xfrm>
          <a:prstGeom prst="rect">
            <a:avLst/>
          </a:prstGeom>
          <a:noFill/>
          <a:ln>
            <a:noFill/>
          </a:ln>
        </p:spPr>
      </p:pic>
      <p:pic>
        <p:nvPicPr>
          <p:cNvPr id="290" name="Google Shape;290;p9"/>
          <p:cNvPicPr preferRelativeResize="0"/>
          <p:nvPr/>
        </p:nvPicPr>
        <p:blipFill rotWithShape="1">
          <a:blip r:embed="rId46" cstate="email">
            <a:alphaModFix/>
            <a:extLst>
              <a:ext uri="{28A0092B-C50C-407E-A947-70E740481C1C}">
                <a14:useLocalDpi xmlns:a14="http://schemas.microsoft.com/office/drawing/2010/main"/>
              </a:ext>
            </a:extLst>
          </a:blip>
          <a:srcRect/>
          <a:stretch/>
        </p:blipFill>
        <p:spPr>
          <a:xfrm>
            <a:off x="7106919" y="4989754"/>
            <a:ext cx="1168515" cy="320339"/>
          </a:xfrm>
          <a:prstGeom prst="rect">
            <a:avLst/>
          </a:prstGeom>
          <a:noFill/>
          <a:ln>
            <a:noFill/>
          </a:ln>
        </p:spPr>
      </p:pic>
      <p:pic>
        <p:nvPicPr>
          <p:cNvPr id="291" name="Google Shape;291;p9"/>
          <p:cNvPicPr preferRelativeResize="0"/>
          <p:nvPr/>
        </p:nvPicPr>
        <p:blipFill rotWithShape="1">
          <a:blip r:embed="rId47" cstate="email">
            <a:alphaModFix/>
            <a:extLst>
              <a:ext uri="{28A0092B-C50C-407E-A947-70E740481C1C}">
                <a14:useLocalDpi xmlns:a14="http://schemas.microsoft.com/office/drawing/2010/main"/>
              </a:ext>
            </a:extLst>
          </a:blip>
          <a:srcRect/>
          <a:stretch/>
        </p:blipFill>
        <p:spPr>
          <a:xfrm>
            <a:off x="8450624" y="4936398"/>
            <a:ext cx="1003620" cy="244214"/>
          </a:xfrm>
          <a:prstGeom prst="rect">
            <a:avLst/>
          </a:prstGeom>
          <a:noFill/>
          <a:ln>
            <a:noFill/>
          </a:ln>
        </p:spPr>
      </p:pic>
      <p:pic>
        <p:nvPicPr>
          <p:cNvPr id="292" name="Google Shape;292;p9"/>
          <p:cNvPicPr preferRelativeResize="0"/>
          <p:nvPr/>
        </p:nvPicPr>
        <p:blipFill rotWithShape="1">
          <a:blip r:embed="rId48" cstate="email">
            <a:alphaModFix/>
            <a:extLst>
              <a:ext uri="{28A0092B-C50C-407E-A947-70E740481C1C}">
                <a14:useLocalDpi xmlns:a14="http://schemas.microsoft.com/office/drawing/2010/main"/>
              </a:ext>
            </a:extLst>
          </a:blip>
          <a:srcRect/>
          <a:stretch/>
        </p:blipFill>
        <p:spPr>
          <a:xfrm>
            <a:off x="10958380" y="5011654"/>
            <a:ext cx="832979" cy="177782"/>
          </a:xfrm>
          <a:prstGeom prst="rect">
            <a:avLst/>
          </a:prstGeom>
          <a:noFill/>
          <a:ln>
            <a:noFill/>
          </a:ln>
        </p:spPr>
      </p:pic>
      <p:pic>
        <p:nvPicPr>
          <p:cNvPr id="293" name="Google Shape;293;p9"/>
          <p:cNvPicPr preferRelativeResize="0"/>
          <p:nvPr/>
        </p:nvPicPr>
        <p:blipFill rotWithShape="1">
          <a:blip r:embed="rId49" cstate="email">
            <a:alphaModFix/>
            <a:extLst>
              <a:ext uri="{28A0092B-C50C-407E-A947-70E740481C1C}">
                <a14:useLocalDpi xmlns:a14="http://schemas.microsoft.com/office/drawing/2010/main"/>
              </a:ext>
            </a:extLst>
          </a:blip>
          <a:srcRect/>
          <a:stretch/>
        </p:blipFill>
        <p:spPr>
          <a:xfrm>
            <a:off x="1531237" y="5444417"/>
            <a:ext cx="635722" cy="635722"/>
          </a:xfrm>
          <a:prstGeom prst="rect">
            <a:avLst/>
          </a:prstGeom>
          <a:noFill/>
          <a:ln>
            <a:noFill/>
          </a:ln>
        </p:spPr>
      </p:pic>
      <p:pic>
        <p:nvPicPr>
          <p:cNvPr id="294" name="Google Shape;294;p9"/>
          <p:cNvPicPr preferRelativeResize="0"/>
          <p:nvPr/>
        </p:nvPicPr>
        <p:blipFill rotWithShape="1">
          <a:blip r:embed="rId50" cstate="email">
            <a:alphaModFix/>
            <a:extLst>
              <a:ext uri="{28A0092B-C50C-407E-A947-70E740481C1C}">
                <a14:useLocalDpi xmlns:a14="http://schemas.microsoft.com/office/drawing/2010/main"/>
              </a:ext>
            </a:extLst>
          </a:blip>
          <a:srcRect/>
          <a:stretch/>
        </p:blipFill>
        <p:spPr>
          <a:xfrm>
            <a:off x="4046706" y="5649545"/>
            <a:ext cx="660773" cy="212551"/>
          </a:xfrm>
          <a:prstGeom prst="rect">
            <a:avLst/>
          </a:prstGeom>
          <a:noFill/>
          <a:ln>
            <a:noFill/>
          </a:ln>
        </p:spPr>
      </p:pic>
      <p:pic>
        <p:nvPicPr>
          <p:cNvPr id="295" name="Google Shape;295;p9"/>
          <p:cNvPicPr preferRelativeResize="0"/>
          <p:nvPr/>
        </p:nvPicPr>
        <p:blipFill rotWithShape="1">
          <a:blip r:embed="rId51" cstate="email">
            <a:alphaModFix/>
            <a:extLst>
              <a:ext uri="{28A0092B-C50C-407E-A947-70E740481C1C}">
                <a14:useLocalDpi xmlns:a14="http://schemas.microsoft.com/office/drawing/2010/main"/>
              </a:ext>
            </a:extLst>
          </a:blip>
          <a:srcRect/>
          <a:stretch/>
        </p:blipFill>
        <p:spPr>
          <a:xfrm>
            <a:off x="6900852" y="5610307"/>
            <a:ext cx="862929" cy="301545"/>
          </a:xfrm>
          <a:prstGeom prst="rect">
            <a:avLst/>
          </a:prstGeom>
          <a:noFill/>
          <a:ln>
            <a:noFill/>
          </a:ln>
        </p:spPr>
      </p:pic>
      <p:pic>
        <p:nvPicPr>
          <p:cNvPr id="296" name="Google Shape;296;p9"/>
          <p:cNvPicPr preferRelativeResize="0"/>
          <p:nvPr/>
        </p:nvPicPr>
        <p:blipFill rotWithShape="1">
          <a:blip r:embed="rId52" cstate="email">
            <a:alphaModFix/>
            <a:extLst>
              <a:ext uri="{28A0092B-C50C-407E-A947-70E740481C1C}">
                <a14:useLocalDpi xmlns:a14="http://schemas.microsoft.com/office/drawing/2010/main"/>
              </a:ext>
            </a:extLst>
          </a:blip>
          <a:srcRect/>
          <a:stretch/>
        </p:blipFill>
        <p:spPr>
          <a:xfrm>
            <a:off x="8718890" y="5565782"/>
            <a:ext cx="689917" cy="319805"/>
          </a:xfrm>
          <a:prstGeom prst="rect">
            <a:avLst/>
          </a:prstGeom>
          <a:noFill/>
          <a:ln>
            <a:noFill/>
          </a:ln>
        </p:spPr>
      </p:pic>
      <p:pic>
        <p:nvPicPr>
          <p:cNvPr id="297" name="Google Shape;297;p9"/>
          <p:cNvPicPr preferRelativeResize="0"/>
          <p:nvPr/>
        </p:nvPicPr>
        <p:blipFill rotWithShape="1">
          <a:blip r:embed="rId53" cstate="email">
            <a:alphaModFix/>
            <a:extLst>
              <a:ext uri="{28A0092B-C50C-407E-A947-70E740481C1C}">
                <a14:useLocalDpi xmlns:a14="http://schemas.microsoft.com/office/drawing/2010/main"/>
              </a:ext>
            </a:extLst>
          </a:blip>
          <a:srcRect/>
          <a:stretch/>
        </p:blipFill>
        <p:spPr>
          <a:xfrm>
            <a:off x="11000365" y="5637807"/>
            <a:ext cx="886990" cy="248943"/>
          </a:xfrm>
          <a:prstGeom prst="rect">
            <a:avLst/>
          </a:prstGeom>
          <a:noFill/>
          <a:ln>
            <a:noFill/>
          </a:ln>
        </p:spPr>
      </p:pic>
      <p:pic>
        <p:nvPicPr>
          <p:cNvPr id="298" name="Google Shape;298;p9"/>
          <p:cNvPicPr preferRelativeResize="0"/>
          <p:nvPr/>
        </p:nvPicPr>
        <p:blipFill rotWithShape="1">
          <a:blip r:embed="rId54" cstate="email">
            <a:alphaModFix/>
            <a:extLst>
              <a:ext uri="{28A0092B-C50C-407E-A947-70E740481C1C}">
                <a14:useLocalDpi xmlns:a14="http://schemas.microsoft.com/office/drawing/2010/main"/>
              </a:ext>
            </a:extLst>
          </a:blip>
          <a:srcRect/>
          <a:stretch/>
        </p:blipFill>
        <p:spPr>
          <a:xfrm>
            <a:off x="68331" y="6263929"/>
            <a:ext cx="1209959" cy="384833"/>
          </a:xfrm>
          <a:prstGeom prst="rect">
            <a:avLst/>
          </a:prstGeom>
          <a:noFill/>
          <a:ln>
            <a:noFill/>
          </a:ln>
        </p:spPr>
      </p:pic>
      <p:pic>
        <p:nvPicPr>
          <p:cNvPr id="299" name="Google Shape;299;p9"/>
          <p:cNvPicPr preferRelativeResize="0"/>
          <p:nvPr/>
        </p:nvPicPr>
        <p:blipFill rotWithShape="1">
          <a:blip r:embed="rId55" cstate="email">
            <a:alphaModFix/>
            <a:extLst>
              <a:ext uri="{28A0092B-C50C-407E-A947-70E740481C1C}">
                <a14:useLocalDpi xmlns:a14="http://schemas.microsoft.com/office/drawing/2010/main"/>
              </a:ext>
            </a:extLst>
          </a:blip>
          <a:srcRect/>
          <a:stretch/>
        </p:blipFill>
        <p:spPr>
          <a:xfrm>
            <a:off x="4899534" y="6209532"/>
            <a:ext cx="931790" cy="519894"/>
          </a:xfrm>
          <a:prstGeom prst="rect">
            <a:avLst/>
          </a:prstGeom>
          <a:noFill/>
          <a:ln>
            <a:noFill/>
          </a:ln>
        </p:spPr>
      </p:pic>
      <p:pic>
        <p:nvPicPr>
          <p:cNvPr id="300" name="Google Shape;300;p9"/>
          <p:cNvPicPr preferRelativeResize="0"/>
          <p:nvPr/>
        </p:nvPicPr>
        <p:blipFill rotWithShape="1">
          <a:blip r:embed="rId56" cstate="email">
            <a:alphaModFix/>
            <a:extLst>
              <a:ext uri="{28A0092B-C50C-407E-A947-70E740481C1C}">
                <a14:useLocalDpi xmlns:a14="http://schemas.microsoft.com/office/drawing/2010/main"/>
              </a:ext>
            </a:extLst>
          </a:blip>
          <a:srcRect/>
          <a:stretch/>
        </p:blipFill>
        <p:spPr>
          <a:xfrm>
            <a:off x="5815964" y="6040777"/>
            <a:ext cx="1223150" cy="915541"/>
          </a:xfrm>
          <a:prstGeom prst="rect">
            <a:avLst/>
          </a:prstGeom>
          <a:noFill/>
          <a:ln>
            <a:noFill/>
          </a:ln>
        </p:spPr>
      </p:pic>
      <p:pic>
        <p:nvPicPr>
          <p:cNvPr id="301" name="Google Shape;301;p9"/>
          <p:cNvPicPr preferRelativeResize="0"/>
          <p:nvPr/>
        </p:nvPicPr>
        <p:blipFill rotWithShape="1">
          <a:blip r:embed="rId57" cstate="email">
            <a:alphaModFix/>
            <a:extLst>
              <a:ext uri="{28A0092B-C50C-407E-A947-70E740481C1C}">
                <a14:useLocalDpi xmlns:a14="http://schemas.microsoft.com/office/drawing/2010/main"/>
              </a:ext>
            </a:extLst>
          </a:blip>
          <a:srcRect/>
          <a:stretch/>
        </p:blipFill>
        <p:spPr>
          <a:xfrm>
            <a:off x="7067400" y="6329750"/>
            <a:ext cx="899502" cy="220659"/>
          </a:xfrm>
          <a:prstGeom prst="rect">
            <a:avLst/>
          </a:prstGeom>
          <a:noFill/>
          <a:ln>
            <a:noFill/>
          </a:ln>
        </p:spPr>
      </p:pic>
      <p:pic>
        <p:nvPicPr>
          <p:cNvPr id="302" name="Google Shape;302;p9"/>
          <p:cNvPicPr preferRelativeResize="0"/>
          <p:nvPr/>
        </p:nvPicPr>
        <p:blipFill rotWithShape="1">
          <a:blip r:embed="rId58" cstate="email">
            <a:alphaModFix/>
            <a:extLst>
              <a:ext uri="{28A0092B-C50C-407E-A947-70E740481C1C}">
                <a14:useLocalDpi xmlns:a14="http://schemas.microsoft.com/office/drawing/2010/main"/>
              </a:ext>
            </a:extLst>
          </a:blip>
          <a:srcRect/>
          <a:stretch/>
        </p:blipFill>
        <p:spPr>
          <a:xfrm>
            <a:off x="4369264" y="1459623"/>
            <a:ext cx="1035120" cy="150991"/>
          </a:xfrm>
          <a:prstGeom prst="rect">
            <a:avLst/>
          </a:prstGeom>
          <a:noFill/>
          <a:ln>
            <a:noFill/>
          </a:ln>
        </p:spPr>
      </p:pic>
      <p:graphicFrame>
        <p:nvGraphicFramePr>
          <p:cNvPr id="303" name="Google Shape;303;p9"/>
          <p:cNvGraphicFramePr/>
          <p:nvPr/>
        </p:nvGraphicFramePr>
        <p:xfrm>
          <a:off x="2072304" y="4956882"/>
          <a:ext cx="988655" cy="419815"/>
        </p:xfrm>
        <a:graphic>
          <a:graphicData uri="http://schemas.openxmlformats.org/presentationml/2006/ole">
            <mc:AlternateContent xmlns:mc="http://schemas.openxmlformats.org/markup-compatibility/2006">
              <mc:Choice xmlns:v="urn:schemas-microsoft-com:vml" Requires="v">
                <p:oleObj r:id="rId59" imgW="988655" imgH="419815" progId="AcroExch.Document.DC">
                  <p:embed/>
                </p:oleObj>
              </mc:Choice>
              <mc:Fallback>
                <p:oleObj r:id="rId59" imgW="988655" imgH="419815" progId="AcroExch.Document.DC">
                  <p:embed/>
                  <p:pic>
                    <p:nvPicPr>
                      <p:cNvPr id="303" name="Google Shape;303;p9"/>
                      <p:cNvPicPr preferRelativeResize="0"/>
                      <p:nvPr/>
                    </p:nvPicPr>
                    <p:blipFill rotWithShape="1">
                      <a:blip r:embed="rId60">
                        <a:alphaModFix/>
                      </a:blip>
                      <a:srcRect/>
                      <a:stretch/>
                    </p:blipFill>
                    <p:spPr>
                      <a:xfrm>
                        <a:off x="2072304" y="4956882"/>
                        <a:ext cx="988655" cy="419815"/>
                      </a:xfrm>
                      <a:prstGeom prst="rect">
                        <a:avLst/>
                      </a:prstGeom>
                      <a:noFill/>
                      <a:ln>
                        <a:noFill/>
                      </a:ln>
                    </p:spPr>
                  </p:pic>
                </p:oleObj>
              </mc:Fallback>
            </mc:AlternateContent>
          </a:graphicData>
        </a:graphic>
      </p:graphicFrame>
      <p:pic>
        <p:nvPicPr>
          <p:cNvPr id="304" name="Google Shape;304;p9"/>
          <p:cNvPicPr preferRelativeResize="0"/>
          <p:nvPr/>
        </p:nvPicPr>
        <p:blipFill rotWithShape="1">
          <a:blip r:embed="rId61" cstate="email">
            <a:alphaModFix/>
            <a:extLst>
              <a:ext uri="{28A0092B-C50C-407E-A947-70E740481C1C}">
                <a14:useLocalDpi xmlns:a14="http://schemas.microsoft.com/office/drawing/2010/main"/>
              </a:ext>
            </a:extLst>
          </a:blip>
          <a:srcRect/>
          <a:stretch/>
        </p:blipFill>
        <p:spPr>
          <a:xfrm>
            <a:off x="10898265" y="4328354"/>
            <a:ext cx="1052354" cy="405340"/>
          </a:xfrm>
          <a:prstGeom prst="rect">
            <a:avLst/>
          </a:prstGeom>
          <a:noFill/>
          <a:ln>
            <a:noFill/>
          </a:ln>
        </p:spPr>
      </p:pic>
      <p:pic>
        <p:nvPicPr>
          <p:cNvPr id="305" name="Google Shape;305;p9"/>
          <p:cNvPicPr preferRelativeResize="0"/>
          <p:nvPr/>
        </p:nvPicPr>
        <p:blipFill rotWithShape="1">
          <a:blip r:embed="rId62" cstate="email">
            <a:alphaModFix/>
            <a:extLst>
              <a:ext uri="{28A0092B-C50C-407E-A947-70E740481C1C}">
                <a14:useLocalDpi xmlns:a14="http://schemas.microsoft.com/office/drawing/2010/main"/>
              </a:ext>
            </a:extLst>
          </a:blip>
          <a:srcRect/>
          <a:stretch/>
        </p:blipFill>
        <p:spPr>
          <a:xfrm>
            <a:off x="702671" y="4272115"/>
            <a:ext cx="723817" cy="510064"/>
          </a:xfrm>
          <a:prstGeom prst="rect">
            <a:avLst/>
          </a:prstGeom>
          <a:noFill/>
          <a:ln>
            <a:noFill/>
          </a:ln>
        </p:spPr>
      </p:pic>
      <p:pic>
        <p:nvPicPr>
          <p:cNvPr id="306" name="Google Shape;306;p9"/>
          <p:cNvPicPr preferRelativeResize="0"/>
          <p:nvPr/>
        </p:nvPicPr>
        <p:blipFill rotWithShape="1">
          <a:blip r:embed="rId63" cstate="email">
            <a:alphaModFix/>
            <a:extLst>
              <a:ext uri="{28A0092B-C50C-407E-A947-70E740481C1C}">
                <a14:useLocalDpi xmlns:a14="http://schemas.microsoft.com/office/drawing/2010/main"/>
              </a:ext>
            </a:extLst>
          </a:blip>
          <a:srcRect/>
          <a:stretch/>
        </p:blipFill>
        <p:spPr>
          <a:xfrm>
            <a:off x="2546450" y="2027045"/>
            <a:ext cx="1280338" cy="304234"/>
          </a:xfrm>
          <a:prstGeom prst="rect">
            <a:avLst/>
          </a:prstGeom>
          <a:noFill/>
          <a:ln>
            <a:noFill/>
          </a:ln>
        </p:spPr>
      </p:pic>
      <p:pic>
        <p:nvPicPr>
          <p:cNvPr id="307" name="Google Shape;307;p9"/>
          <p:cNvPicPr preferRelativeResize="0"/>
          <p:nvPr/>
        </p:nvPicPr>
        <p:blipFill rotWithShape="1">
          <a:blip r:embed="rId64" cstate="email">
            <a:alphaModFix/>
            <a:extLst>
              <a:ext uri="{28A0092B-C50C-407E-A947-70E740481C1C}">
                <a14:useLocalDpi xmlns:a14="http://schemas.microsoft.com/office/drawing/2010/main"/>
              </a:ext>
            </a:extLst>
          </a:blip>
          <a:srcRect/>
          <a:stretch/>
        </p:blipFill>
        <p:spPr>
          <a:xfrm>
            <a:off x="999071" y="2565398"/>
            <a:ext cx="922635" cy="289905"/>
          </a:xfrm>
          <a:prstGeom prst="rect">
            <a:avLst/>
          </a:prstGeom>
          <a:noFill/>
          <a:ln>
            <a:noFill/>
          </a:ln>
        </p:spPr>
      </p:pic>
      <p:pic>
        <p:nvPicPr>
          <p:cNvPr id="308" name="Google Shape;308;p9"/>
          <p:cNvPicPr preferRelativeResize="0"/>
          <p:nvPr/>
        </p:nvPicPr>
        <p:blipFill rotWithShape="1">
          <a:blip r:embed="rId65" cstate="email">
            <a:alphaModFix/>
            <a:extLst>
              <a:ext uri="{28A0092B-C50C-407E-A947-70E740481C1C}">
                <a14:useLocalDpi xmlns:a14="http://schemas.microsoft.com/office/drawing/2010/main"/>
              </a:ext>
            </a:extLst>
          </a:blip>
          <a:srcRect/>
          <a:stretch/>
        </p:blipFill>
        <p:spPr>
          <a:xfrm>
            <a:off x="6377031" y="2589305"/>
            <a:ext cx="743415" cy="252789"/>
          </a:xfrm>
          <a:prstGeom prst="rect">
            <a:avLst/>
          </a:prstGeom>
          <a:noFill/>
          <a:ln>
            <a:noFill/>
          </a:ln>
        </p:spPr>
      </p:pic>
      <p:pic>
        <p:nvPicPr>
          <p:cNvPr id="309" name="Google Shape;309;p9"/>
          <p:cNvPicPr preferRelativeResize="0"/>
          <p:nvPr/>
        </p:nvPicPr>
        <p:blipFill rotWithShape="1">
          <a:blip r:embed="rId66" cstate="email">
            <a:alphaModFix/>
            <a:extLst>
              <a:ext uri="{28A0092B-C50C-407E-A947-70E740481C1C}">
                <a14:useLocalDpi xmlns:a14="http://schemas.microsoft.com/office/drawing/2010/main"/>
              </a:ext>
            </a:extLst>
          </a:blip>
          <a:srcRect/>
          <a:stretch/>
        </p:blipFill>
        <p:spPr>
          <a:xfrm>
            <a:off x="10745760" y="2564241"/>
            <a:ext cx="893007" cy="339610"/>
          </a:xfrm>
          <a:prstGeom prst="rect">
            <a:avLst/>
          </a:prstGeom>
          <a:noFill/>
          <a:ln>
            <a:noFill/>
          </a:ln>
        </p:spPr>
      </p:pic>
      <p:pic>
        <p:nvPicPr>
          <p:cNvPr id="310" name="Google Shape;310;p9"/>
          <p:cNvPicPr preferRelativeResize="0"/>
          <p:nvPr/>
        </p:nvPicPr>
        <p:blipFill rotWithShape="1">
          <a:blip r:embed="rId67" cstate="email">
            <a:alphaModFix/>
            <a:extLst>
              <a:ext uri="{28A0092B-C50C-407E-A947-70E740481C1C}">
                <a14:useLocalDpi xmlns:a14="http://schemas.microsoft.com/office/drawing/2010/main"/>
              </a:ext>
            </a:extLst>
          </a:blip>
          <a:srcRect/>
          <a:stretch/>
        </p:blipFill>
        <p:spPr>
          <a:xfrm>
            <a:off x="135128" y="2946998"/>
            <a:ext cx="1096280" cy="730853"/>
          </a:xfrm>
          <a:prstGeom prst="rect">
            <a:avLst/>
          </a:prstGeom>
          <a:noFill/>
          <a:ln>
            <a:noFill/>
          </a:ln>
        </p:spPr>
      </p:pic>
      <p:pic>
        <p:nvPicPr>
          <p:cNvPr id="311" name="Google Shape;311;p9"/>
          <p:cNvPicPr preferRelativeResize="0"/>
          <p:nvPr/>
        </p:nvPicPr>
        <p:blipFill rotWithShape="1">
          <a:blip r:embed="rId68" cstate="email">
            <a:alphaModFix/>
            <a:extLst>
              <a:ext uri="{28A0092B-C50C-407E-A947-70E740481C1C}">
                <a14:useLocalDpi xmlns:a14="http://schemas.microsoft.com/office/drawing/2010/main"/>
              </a:ext>
            </a:extLst>
          </a:blip>
          <a:srcRect/>
          <a:stretch/>
        </p:blipFill>
        <p:spPr>
          <a:xfrm>
            <a:off x="7583936" y="3718853"/>
            <a:ext cx="890495" cy="488577"/>
          </a:xfrm>
          <a:prstGeom prst="rect">
            <a:avLst/>
          </a:prstGeom>
          <a:noFill/>
          <a:ln>
            <a:noFill/>
          </a:ln>
        </p:spPr>
      </p:pic>
      <p:pic>
        <p:nvPicPr>
          <p:cNvPr id="312" name="Google Shape;312;p9"/>
          <p:cNvPicPr preferRelativeResize="0"/>
          <p:nvPr/>
        </p:nvPicPr>
        <p:blipFill rotWithShape="1">
          <a:blip r:embed="rId69" cstate="email">
            <a:alphaModFix/>
            <a:extLst>
              <a:ext uri="{28A0092B-C50C-407E-A947-70E740481C1C}">
                <a14:useLocalDpi xmlns:a14="http://schemas.microsoft.com/office/drawing/2010/main"/>
              </a:ext>
            </a:extLst>
          </a:blip>
          <a:srcRect/>
          <a:stretch/>
        </p:blipFill>
        <p:spPr>
          <a:xfrm>
            <a:off x="5880611" y="3702025"/>
            <a:ext cx="581700" cy="465195"/>
          </a:xfrm>
          <a:prstGeom prst="rect">
            <a:avLst/>
          </a:prstGeom>
          <a:noFill/>
          <a:ln>
            <a:noFill/>
          </a:ln>
        </p:spPr>
      </p:pic>
      <p:pic>
        <p:nvPicPr>
          <p:cNvPr id="313" name="Google Shape;313;p9"/>
          <p:cNvPicPr preferRelativeResize="0"/>
          <p:nvPr/>
        </p:nvPicPr>
        <p:blipFill rotWithShape="1">
          <a:blip r:embed="rId70" cstate="email">
            <a:alphaModFix/>
            <a:extLst>
              <a:ext uri="{28A0092B-C50C-407E-A947-70E740481C1C}">
                <a14:useLocalDpi xmlns:a14="http://schemas.microsoft.com/office/drawing/2010/main"/>
              </a:ext>
            </a:extLst>
          </a:blip>
          <a:srcRect/>
          <a:stretch/>
        </p:blipFill>
        <p:spPr>
          <a:xfrm>
            <a:off x="9054614" y="3390244"/>
            <a:ext cx="834257" cy="262872"/>
          </a:xfrm>
          <a:prstGeom prst="rect">
            <a:avLst/>
          </a:prstGeom>
          <a:noFill/>
          <a:ln>
            <a:noFill/>
          </a:ln>
        </p:spPr>
      </p:pic>
      <p:graphicFrame>
        <p:nvGraphicFramePr>
          <p:cNvPr id="314" name="Google Shape;314;p9"/>
          <p:cNvGraphicFramePr/>
          <p:nvPr>
            <p:extLst>
              <p:ext uri="{D42A27DB-BD31-4B8C-83A1-F6EECF244321}">
                <p14:modId xmlns:p14="http://schemas.microsoft.com/office/powerpoint/2010/main" val="2133188605"/>
              </p:ext>
            </p:extLst>
          </p:nvPr>
        </p:nvGraphicFramePr>
        <p:xfrm>
          <a:off x="9902713" y="2882203"/>
          <a:ext cx="935890" cy="395479"/>
        </p:xfrm>
        <a:graphic>
          <a:graphicData uri="http://schemas.openxmlformats.org/presentationml/2006/ole">
            <mc:AlternateContent xmlns:mc="http://schemas.openxmlformats.org/markup-compatibility/2006">
              <mc:Choice xmlns:v="urn:schemas-microsoft-com:vml" Requires="v">
                <p:oleObj r:id="rId71" imgW="935890" imgH="395479" progId="AcroExch.Document.DC">
                  <p:embed/>
                </p:oleObj>
              </mc:Choice>
              <mc:Fallback>
                <p:oleObj r:id="rId71" imgW="935890" imgH="395479" progId="AcroExch.Document.DC">
                  <p:embed/>
                  <p:pic>
                    <p:nvPicPr>
                      <p:cNvPr id="314" name="Google Shape;314;p9"/>
                      <p:cNvPicPr preferRelativeResize="0"/>
                      <p:nvPr/>
                    </p:nvPicPr>
                    <p:blipFill rotWithShape="1">
                      <a:blip r:embed="rId72">
                        <a:alphaModFix/>
                      </a:blip>
                      <a:srcRect/>
                      <a:stretch/>
                    </p:blipFill>
                    <p:spPr>
                      <a:xfrm>
                        <a:off x="9902713" y="2882203"/>
                        <a:ext cx="935890" cy="395479"/>
                      </a:xfrm>
                      <a:prstGeom prst="rect">
                        <a:avLst/>
                      </a:prstGeom>
                      <a:noFill/>
                      <a:ln>
                        <a:noFill/>
                      </a:ln>
                    </p:spPr>
                  </p:pic>
                </p:oleObj>
              </mc:Fallback>
            </mc:AlternateContent>
          </a:graphicData>
        </a:graphic>
      </p:graphicFrame>
      <p:pic>
        <p:nvPicPr>
          <p:cNvPr id="315" name="Google Shape;315;p9"/>
          <p:cNvPicPr preferRelativeResize="0"/>
          <p:nvPr/>
        </p:nvPicPr>
        <p:blipFill rotWithShape="1">
          <a:blip r:embed="rId73" cstate="email">
            <a:alphaModFix/>
            <a:extLst>
              <a:ext uri="{28A0092B-C50C-407E-A947-70E740481C1C}">
                <a14:useLocalDpi xmlns:a14="http://schemas.microsoft.com/office/drawing/2010/main"/>
              </a:ext>
            </a:extLst>
          </a:blip>
          <a:srcRect/>
          <a:stretch/>
        </p:blipFill>
        <p:spPr>
          <a:xfrm>
            <a:off x="2543462" y="3732770"/>
            <a:ext cx="759425" cy="568761"/>
          </a:xfrm>
          <a:prstGeom prst="rect">
            <a:avLst/>
          </a:prstGeom>
          <a:noFill/>
          <a:ln>
            <a:noFill/>
          </a:ln>
        </p:spPr>
      </p:pic>
      <p:pic>
        <p:nvPicPr>
          <p:cNvPr id="316" name="Google Shape;316;p9"/>
          <p:cNvPicPr preferRelativeResize="0"/>
          <p:nvPr/>
        </p:nvPicPr>
        <p:blipFill rotWithShape="1">
          <a:blip r:embed="rId74" cstate="email">
            <a:alphaModFix/>
            <a:extLst>
              <a:ext uri="{28A0092B-C50C-407E-A947-70E740481C1C}">
                <a14:useLocalDpi xmlns:a14="http://schemas.microsoft.com/office/drawing/2010/main"/>
              </a:ext>
            </a:extLst>
          </a:blip>
          <a:srcRect/>
          <a:stretch/>
        </p:blipFill>
        <p:spPr>
          <a:xfrm>
            <a:off x="6254028" y="3014875"/>
            <a:ext cx="1011369" cy="326609"/>
          </a:xfrm>
          <a:prstGeom prst="rect">
            <a:avLst/>
          </a:prstGeom>
          <a:noFill/>
          <a:ln>
            <a:noFill/>
          </a:ln>
        </p:spPr>
      </p:pic>
      <p:pic>
        <p:nvPicPr>
          <p:cNvPr id="317" name="Google Shape;317;p9"/>
          <p:cNvPicPr preferRelativeResize="0"/>
          <p:nvPr/>
        </p:nvPicPr>
        <p:blipFill rotWithShape="1">
          <a:blip r:embed="rId75" cstate="email">
            <a:alphaModFix/>
            <a:extLst>
              <a:ext uri="{28A0092B-C50C-407E-A947-70E740481C1C}">
                <a14:useLocalDpi xmlns:a14="http://schemas.microsoft.com/office/drawing/2010/main"/>
              </a:ext>
            </a:extLst>
          </a:blip>
          <a:srcRect/>
          <a:stretch/>
        </p:blipFill>
        <p:spPr>
          <a:xfrm>
            <a:off x="8948846" y="4393179"/>
            <a:ext cx="823391" cy="408359"/>
          </a:xfrm>
          <a:prstGeom prst="rect">
            <a:avLst/>
          </a:prstGeom>
          <a:noFill/>
          <a:ln>
            <a:noFill/>
          </a:ln>
        </p:spPr>
      </p:pic>
      <p:pic>
        <p:nvPicPr>
          <p:cNvPr id="318" name="Google Shape;318;p9"/>
          <p:cNvPicPr preferRelativeResize="0"/>
          <p:nvPr/>
        </p:nvPicPr>
        <p:blipFill rotWithShape="1">
          <a:blip r:embed="rId76" cstate="email">
            <a:alphaModFix/>
            <a:extLst>
              <a:ext uri="{28A0092B-C50C-407E-A947-70E740481C1C}">
                <a14:useLocalDpi xmlns:a14="http://schemas.microsoft.com/office/drawing/2010/main"/>
              </a:ext>
            </a:extLst>
          </a:blip>
          <a:srcRect/>
          <a:stretch/>
        </p:blipFill>
        <p:spPr>
          <a:xfrm>
            <a:off x="788540" y="5637807"/>
            <a:ext cx="622363" cy="352951"/>
          </a:xfrm>
          <a:prstGeom prst="rect">
            <a:avLst/>
          </a:prstGeom>
          <a:noFill/>
          <a:ln>
            <a:noFill/>
          </a:ln>
        </p:spPr>
      </p:pic>
      <p:pic>
        <p:nvPicPr>
          <p:cNvPr id="319" name="Google Shape;319;p9"/>
          <p:cNvPicPr preferRelativeResize="0"/>
          <p:nvPr/>
        </p:nvPicPr>
        <p:blipFill rotWithShape="1">
          <a:blip r:embed="rId77" cstate="email">
            <a:alphaModFix/>
            <a:extLst>
              <a:ext uri="{28A0092B-C50C-407E-A947-70E740481C1C}">
                <a14:useLocalDpi xmlns:a14="http://schemas.microsoft.com/office/drawing/2010/main"/>
              </a:ext>
            </a:extLst>
          </a:blip>
          <a:srcRect/>
          <a:stretch/>
        </p:blipFill>
        <p:spPr>
          <a:xfrm>
            <a:off x="2219070" y="5678499"/>
            <a:ext cx="992870" cy="214509"/>
          </a:xfrm>
          <a:prstGeom prst="rect">
            <a:avLst/>
          </a:prstGeom>
          <a:noFill/>
          <a:ln>
            <a:noFill/>
          </a:ln>
        </p:spPr>
      </p:pic>
      <p:pic>
        <p:nvPicPr>
          <p:cNvPr id="320" name="Google Shape;320;p9" descr="Skf Logo Vector Logo - Download Free SVG Icon | Worldvectorlogo"/>
          <p:cNvPicPr preferRelativeResize="0"/>
          <p:nvPr/>
        </p:nvPicPr>
        <p:blipFill rotWithShape="1">
          <a:blip r:embed="rId78" cstate="email">
            <a:alphaModFix/>
            <a:extLst>
              <a:ext uri="{28A0092B-C50C-407E-A947-70E740481C1C}">
                <a14:useLocalDpi xmlns:a14="http://schemas.microsoft.com/office/drawing/2010/main"/>
              </a:ext>
            </a:extLst>
          </a:blip>
          <a:srcRect/>
          <a:stretch/>
        </p:blipFill>
        <p:spPr>
          <a:xfrm>
            <a:off x="7843009" y="5720092"/>
            <a:ext cx="635213" cy="149275"/>
          </a:xfrm>
          <a:prstGeom prst="rect">
            <a:avLst/>
          </a:prstGeom>
          <a:noFill/>
          <a:ln>
            <a:noFill/>
          </a:ln>
        </p:spPr>
      </p:pic>
      <p:pic>
        <p:nvPicPr>
          <p:cNvPr id="321" name="Google Shape;321;p9" descr="Logo Sodexo PNG transparents - StickPNG"/>
          <p:cNvPicPr preferRelativeResize="0"/>
          <p:nvPr/>
        </p:nvPicPr>
        <p:blipFill rotWithShape="1">
          <a:blip r:embed="rId79" cstate="email">
            <a:alphaModFix/>
            <a:extLst>
              <a:ext uri="{28A0092B-C50C-407E-A947-70E740481C1C}">
                <a14:useLocalDpi xmlns:a14="http://schemas.microsoft.com/office/drawing/2010/main"/>
              </a:ext>
            </a:extLst>
          </a:blip>
          <a:srcRect/>
          <a:stretch/>
        </p:blipFill>
        <p:spPr>
          <a:xfrm>
            <a:off x="9769521" y="5575911"/>
            <a:ext cx="975287" cy="320132"/>
          </a:xfrm>
          <a:prstGeom prst="rect">
            <a:avLst/>
          </a:prstGeom>
          <a:noFill/>
          <a:ln>
            <a:noFill/>
          </a:ln>
        </p:spPr>
      </p:pic>
      <p:pic>
        <p:nvPicPr>
          <p:cNvPr id="322" name="Google Shape;322;p9" descr="Engie Ineo — Wikipédia"/>
          <p:cNvPicPr preferRelativeResize="0"/>
          <p:nvPr/>
        </p:nvPicPr>
        <p:blipFill rotWithShape="1">
          <a:blip r:embed="rId80" cstate="email">
            <a:alphaModFix/>
            <a:extLst>
              <a:ext uri="{28A0092B-C50C-407E-A947-70E740481C1C}">
                <a14:useLocalDpi xmlns:a14="http://schemas.microsoft.com/office/drawing/2010/main"/>
              </a:ext>
            </a:extLst>
          </a:blip>
          <a:srcRect/>
          <a:stretch/>
        </p:blipFill>
        <p:spPr>
          <a:xfrm>
            <a:off x="5604" y="3666355"/>
            <a:ext cx="839068" cy="508086"/>
          </a:xfrm>
          <a:prstGeom prst="rect">
            <a:avLst/>
          </a:prstGeom>
          <a:noFill/>
          <a:ln>
            <a:noFill/>
          </a:ln>
        </p:spPr>
      </p:pic>
      <p:pic>
        <p:nvPicPr>
          <p:cNvPr id="323" name="Google Shape;323;p9"/>
          <p:cNvPicPr preferRelativeResize="0"/>
          <p:nvPr/>
        </p:nvPicPr>
        <p:blipFill rotWithShape="1">
          <a:blip r:embed="rId81" cstate="email">
            <a:alphaModFix/>
            <a:extLst>
              <a:ext uri="{28A0092B-C50C-407E-A947-70E740481C1C}">
                <a14:useLocalDpi xmlns:a14="http://schemas.microsoft.com/office/drawing/2010/main"/>
              </a:ext>
            </a:extLst>
          </a:blip>
          <a:srcRect/>
          <a:stretch/>
        </p:blipFill>
        <p:spPr>
          <a:xfrm>
            <a:off x="3661334" y="3319021"/>
            <a:ext cx="1006717" cy="302015"/>
          </a:xfrm>
          <a:prstGeom prst="rect">
            <a:avLst/>
          </a:prstGeom>
          <a:noFill/>
          <a:ln>
            <a:noFill/>
          </a:ln>
        </p:spPr>
      </p:pic>
      <p:pic>
        <p:nvPicPr>
          <p:cNvPr id="324" name="Google Shape;324;p9"/>
          <p:cNvPicPr preferRelativeResize="0"/>
          <p:nvPr/>
        </p:nvPicPr>
        <p:blipFill rotWithShape="1">
          <a:blip r:embed="rId82" cstate="email">
            <a:alphaModFix/>
            <a:extLst>
              <a:ext uri="{28A0092B-C50C-407E-A947-70E740481C1C}">
                <a14:useLocalDpi xmlns:a14="http://schemas.microsoft.com/office/drawing/2010/main"/>
              </a:ext>
            </a:extLst>
          </a:blip>
          <a:srcRect/>
          <a:stretch/>
        </p:blipFill>
        <p:spPr>
          <a:xfrm>
            <a:off x="5063306" y="2472617"/>
            <a:ext cx="1047162" cy="449673"/>
          </a:xfrm>
          <a:prstGeom prst="rect">
            <a:avLst/>
          </a:prstGeom>
          <a:noFill/>
          <a:ln>
            <a:noFill/>
          </a:ln>
        </p:spPr>
      </p:pic>
      <p:pic>
        <p:nvPicPr>
          <p:cNvPr id="325" name="Google Shape;325;p9"/>
          <p:cNvPicPr preferRelativeResize="0"/>
          <p:nvPr/>
        </p:nvPicPr>
        <p:blipFill rotWithShape="1">
          <a:blip r:embed="rId83" cstate="email">
            <a:alphaModFix/>
            <a:extLst>
              <a:ext uri="{28A0092B-C50C-407E-A947-70E740481C1C}">
                <a14:useLocalDpi xmlns:a14="http://schemas.microsoft.com/office/drawing/2010/main"/>
              </a:ext>
            </a:extLst>
          </a:blip>
          <a:srcRect/>
          <a:stretch/>
        </p:blipFill>
        <p:spPr>
          <a:xfrm>
            <a:off x="4939794" y="3463138"/>
            <a:ext cx="731092" cy="731092"/>
          </a:xfrm>
          <a:prstGeom prst="rect">
            <a:avLst/>
          </a:prstGeom>
          <a:noFill/>
          <a:ln>
            <a:noFill/>
          </a:ln>
        </p:spPr>
      </p:pic>
      <p:pic>
        <p:nvPicPr>
          <p:cNvPr id="326" name="Google Shape;326;p9"/>
          <p:cNvPicPr preferRelativeResize="0"/>
          <p:nvPr/>
        </p:nvPicPr>
        <p:blipFill rotWithShape="1">
          <a:blip r:embed="rId84" cstate="email">
            <a:alphaModFix/>
            <a:extLst>
              <a:ext uri="{28A0092B-C50C-407E-A947-70E740481C1C}">
                <a14:useLocalDpi xmlns:a14="http://schemas.microsoft.com/office/drawing/2010/main"/>
              </a:ext>
            </a:extLst>
          </a:blip>
          <a:srcRect/>
          <a:stretch/>
        </p:blipFill>
        <p:spPr>
          <a:xfrm>
            <a:off x="4529787" y="2023782"/>
            <a:ext cx="896719" cy="328144"/>
          </a:xfrm>
          <a:prstGeom prst="rect">
            <a:avLst/>
          </a:prstGeom>
          <a:noFill/>
          <a:ln>
            <a:noFill/>
          </a:ln>
        </p:spPr>
      </p:pic>
      <p:pic>
        <p:nvPicPr>
          <p:cNvPr id="327" name="Google Shape;327;p9"/>
          <p:cNvPicPr preferRelativeResize="0"/>
          <p:nvPr/>
        </p:nvPicPr>
        <p:blipFill rotWithShape="1">
          <a:blip r:embed="rId85" cstate="email">
            <a:alphaModFix/>
            <a:extLst>
              <a:ext uri="{28A0092B-C50C-407E-A947-70E740481C1C}">
                <a14:useLocalDpi xmlns:a14="http://schemas.microsoft.com/office/drawing/2010/main"/>
              </a:ext>
            </a:extLst>
          </a:blip>
          <a:srcRect/>
          <a:stretch/>
        </p:blipFill>
        <p:spPr>
          <a:xfrm>
            <a:off x="2650050" y="2495033"/>
            <a:ext cx="625549" cy="428344"/>
          </a:xfrm>
          <a:prstGeom prst="rect">
            <a:avLst/>
          </a:prstGeom>
          <a:noFill/>
          <a:ln>
            <a:noFill/>
          </a:ln>
        </p:spPr>
      </p:pic>
      <p:pic>
        <p:nvPicPr>
          <p:cNvPr id="328" name="Google Shape;328;p9"/>
          <p:cNvPicPr preferRelativeResize="0"/>
          <p:nvPr/>
        </p:nvPicPr>
        <p:blipFill rotWithShape="1">
          <a:blip r:embed="rId86" cstate="email">
            <a:alphaModFix/>
            <a:extLst>
              <a:ext uri="{28A0092B-C50C-407E-A947-70E740481C1C}">
                <a14:useLocalDpi xmlns:a14="http://schemas.microsoft.com/office/drawing/2010/main"/>
              </a:ext>
            </a:extLst>
          </a:blip>
          <a:srcRect/>
          <a:stretch/>
        </p:blipFill>
        <p:spPr>
          <a:xfrm>
            <a:off x="2724350" y="3137237"/>
            <a:ext cx="941458" cy="204227"/>
          </a:xfrm>
          <a:prstGeom prst="rect">
            <a:avLst/>
          </a:prstGeom>
          <a:noFill/>
          <a:ln>
            <a:noFill/>
          </a:ln>
        </p:spPr>
      </p:pic>
      <p:pic>
        <p:nvPicPr>
          <p:cNvPr id="329" name="Google Shape;329;p9"/>
          <p:cNvPicPr preferRelativeResize="0"/>
          <p:nvPr/>
        </p:nvPicPr>
        <p:blipFill rotWithShape="1">
          <a:blip r:embed="rId87" cstate="email">
            <a:alphaModFix/>
            <a:extLst>
              <a:ext uri="{28A0092B-C50C-407E-A947-70E740481C1C}">
                <a14:useLocalDpi xmlns:a14="http://schemas.microsoft.com/office/drawing/2010/main"/>
              </a:ext>
            </a:extLst>
          </a:blip>
          <a:srcRect/>
          <a:stretch/>
        </p:blipFill>
        <p:spPr>
          <a:xfrm>
            <a:off x="4688961" y="3043320"/>
            <a:ext cx="810031" cy="392774"/>
          </a:xfrm>
          <a:prstGeom prst="rect">
            <a:avLst/>
          </a:prstGeom>
          <a:noFill/>
          <a:ln>
            <a:noFill/>
          </a:ln>
        </p:spPr>
      </p:pic>
      <p:pic>
        <p:nvPicPr>
          <p:cNvPr id="330" name="Google Shape;330;p9"/>
          <p:cNvPicPr preferRelativeResize="0"/>
          <p:nvPr/>
        </p:nvPicPr>
        <p:blipFill rotWithShape="1">
          <a:blip r:embed="rId88" cstate="email">
            <a:alphaModFix/>
            <a:extLst>
              <a:ext uri="{28A0092B-C50C-407E-A947-70E740481C1C}">
                <a14:useLocalDpi xmlns:a14="http://schemas.microsoft.com/office/drawing/2010/main"/>
              </a:ext>
            </a:extLst>
          </a:blip>
          <a:srcRect/>
          <a:stretch/>
        </p:blipFill>
        <p:spPr>
          <a:xfrm>
            <a:off x="1113640" y="1966504"/>
            <a:ext cx="956539" cy="293564"/>
          </a:xfrm>
          <a:prstGeom prst="rect">
            <a:avLst/>
          </a:prstGeom>
          <a:noFill/>
          <a:ln>
            <a:noFill/>
          </a:ln>
        </p:spPr>
      </p:pic>
      <p:pic>
        <p:nvPicPr>
          <p:cNvPr id="331" name="Google Shape;331;p9"/>
          <p:cNvPicPr preferRelativeResize="0"/>
          <p:nvPr/>
        </p:nvPicPr>
        <p:blipFill rotWithShape="1">
          <a:blip r:embed="rId89" cstate="email">
            <a:alphaModFix/>
            <a:extLst>
              <a:ext uri="{28A0092B-C50C-407E-A947-70E740481C1C}">
                <a14:useLocalDpi xmlns:a14="http://schemas.microsoft.com/office/drawing/2010/main"/>
              </a:ext>
            </a:extLst>
          </a:blip>
          <a:srcRect/>
          <a:stretch/>
        </p:blipFill>
        <p:spPr>
          <a:xfrm>
            <a:off x="10230634" y="1800157"/>
            <a:ext cx="560269" cy="596130"/>
          </a:xfrm>
          <a:prstGeom prst="rect">
            <a:avLst/>
          </a:prstGeom>
          <a:noFill/>
          <a:ln>
            <a:noFill/>
          </a:ln>
        </p:spPr>
      </p:pic>
      <p:pic>
        <p:nvPicPr>
          <p:cNvPr id="332" name="Google Shape;332;p9"/>
          <p:cNvPicPr preferRelativeResize="0"/>
          <p:nvPr/>
        </p:nvPicPr>
        <p:blipFill rotWithShape="1">
          <a:blip r:embed="rId90" cstate="email">
            <a:alphaModFix/>
            <a:extLst>
              <a:ext uri="{28A0092B-C50C-407E-A947-70E740481C1C}">
                <a14:useLocalDpi xmlns:a14="http://schemas.microsoft.com/office/drawing/2010/main"/>
              </a:ext>
            </a:extLst>
          </a:blip>
          <a:srcRect/>
          <a:stretch/>
        </p:blipFill>
        <p:spPr>
          <a:xfrm>
            <a:off x="3911150" y="826366"/>
            <a:ext cx="867492" cy="528579"/>
          </a:xfrm>
          <a:prstGeom prst="rect">
            <a:avLst/>
          </a:prstGeom>
          <a:noFill/>
          <a:ln>
            <a:noFill/>
          </a:ln>
        </p:spPr>
      </p:pic>
      <p:pic>
        <p:nvPicPr>
          <p:cNvPr id="333" name="Google Shape;333;p9"/>
          <p:cNvPicPr preferRelativeResize="0"/>
          <p:nvPr/>
        </p:nvPicPr>
        <p:blipFill rotWithShape="1">
          <a:blip r:embed="rId91" cstate="email">
            <a:alphaModFix/>
            <a:extLst>
              <a:ext uri="{28A0092B-C50C-407E-A947-70E740481C1C}">
                <a14:useLocalDpi xmlns:a14="http://schemas.microsoft.com/office/drawing/2010/main"/>
              </a:ext>
            </a:extLst>
          </a:blip>
          <a:srcRect/>
          <a:stretch/>
        </p:blipFill>
        <p:spPr>
          <a:xfrm>
            <a:off x="181577" y="2255318"/>
            <a:ext cx="723336" cy="388793"/>
          </a:xfrm>
          <a:prstGeom prst="rect">
            <a:avLst/>
          </a:prstGeom>
          <a:noFill/>
          <a:ln>
            <a:noFill/>
          </a:ln>
        </p:spPr>
      </p:pic>
      <p:pic>
        <p:nvPicPr>
          <p:cNvPr id="334" name="Google Shape;334;p9"/>
          <p:cNvPicPr preferRelativeResize="0"/>
          <p:nvPr/>
        </p:nvPicPr>
        <p:blipFill rotWithShape="1">
          <a:blip r:embed="rId92" cstate="email">
            <a:alphaModFix/>
            <a:extLst>
              <a:ext uri="{28A0092B-C50C-407E-A947-70E740481C1C}">
                <a14:useLocalDpi xmlns:a14="http://schemas.microsoft.com/office/drawing/2010/main"/>
              </a:ext>
            </a:extLst>
          </a:blip>
          <a:srcRect/>
          <a:stretch/>
        </p:blipFill>
        <p:spPr>
          <a:xfrm>
            <a:off x="4093060" y="3822007"/>
            <a:ext cx="778944" cy="278733"/>
          </a:xfrm>
          <a:prstGeom prst="rect">
            <a:avLst/>
          </a:prstGeom>
          <a:noFill/>
          <a:ln>
            <a:noFill/>
          </a:ln>
        </p:spPr>
      </p:pic>
      <p:pic>
        <p:nvPicPr>
          <p:cNvPr id="335" name="Google Shape;335;p9"/>
          <p:cNvPicPr preferRelativeResize="0"/>
          <p:nvPr/>
        </p:nvPicPr>
        <p:blipFill rotWithShape="1">
          <a:blip r:embed="rId93" cstate="email">
            <a:alphaModFix/>
            <a:extLst>
              <a:ext uri="{28A0092B-C50C-407E-A947-70E740481C1C}">
                <a14:useLocalDpi xmlns:a14="http://schemas.microsoft.com/office/drawing/2010/main"/>
              </a:ext>
            </a:extLst>
          </a:blip>
          <a:srcRect/>
          <a:stretch/>
        </p:blipFill>
        <p:spPr>
          <a:xfrm>
            <a:off x="3195336" y="4339246"/>
            <a:ext cx="739144" cy="739144"/>
          </a:xfrm>
          <a:prstGeom prst="rect">
            <a:avLst/>
          </a:prstGeom>
          <a:noFill/>
          <a:ln>
            <a:noFill/>
          </a:ln>
        </p:spPr>
      </p:pic>
      <p:pic>
        <p:nvPicPr>
          <p:cNvPr id="336" name="Google Shape;336;p9"/>
          <p:cNvPicPr preferRelativeResize="0"/>
          <p:nvPr/>
        </p:nvPicPr>
        <p:blipFill rotWithShape="1">
          <a:blip r:embed="rId94" cstate="email">
            <a:alphaModFix/>
            <a:extLst>
              <a:ext uri="{28A0092B-C50C-407E-A947-70E740481C1C}">
                <a14:useLocalDpi xmlns:a14="http://schemas.microsoft.com/office/drawing/2010/main"/>
              </a:ext>
            </a:extLst>
          </a:blip>
          <a:srcRect/>
          <a:stretch/>
        </p:blipFill>
        <p:spPr>
          <a:xfrm>
            <a:off x="5495270" y="2701975"/>
            <a:ext cx="1128790" cy="1709985"/>
          </a:xfrm>
          <a:prstGeom prst="rect">
            <a:avLst/>
          </a:prstGeom>
          <a:noFill/>
          <a:ln>
            <a:noFill/>
          </a:ln>
        </p:spPr>
      </p:pic>
      <p:pic>
        <p:nvPicPr>
          <p:cNvPr id="337" name="Google Shape;337;p9"/>
          <p:cNvPicPr preferRelativeResize="0"/>
          <p:nvPr/>
        </p:nvPicPr>
        <p:blipFill rotWithShape="1">
          <a:blip r:embed="rId95" cstate="email">
            <a:alphaModFix/>
            <a:extLst>
              <a:ext uri="{28A0092B-C50C-407E-A947-70E740481C1C}">
                <a14:useLocalDpi xmlns:a14="http://schemas.microsoft.com/office/drawing/2010/main"/>
              </a:ext>
            </a:extLst>
          </a:blip>
          <a:srcRect/>
          <a:stretch/>
        </p:blipFill>
        <p:spPr>
          <a:xfrm>
            <a:off x="1531237" y="3903872"/>
            <a:ext cx="982925" cy="228097"/>
          </a:xfrm>
          <a:prstGeom prst="rect">
            <a:avLst/>
          </a:prstGeom>
          <a:noFill/>
          <a:ln>
            <a:noFill/>
          </a:ln>
        </p:spPr>
      </p:pic>
      <p:pic>
        <p:nvPicPr>
          <p:cNvPr id="338" name="Google Shape;338;p9"/>
          <p:cNvPicPr preferRelativeResize="0"/>
          <p:nvPr/>
        </p:nvPicPr>
        <p:blipFill rotWithShape="1">
          <a:blip r:embed="rId96" cstate="email">
            <a:alphaModFix/>
            <a:extLst>
              <a:ext uri="{28A0092B-C50C-407E-A947-70E740481C1C}">
                <a14:useLocalDpi xmlns:a14="http://schemas.microsoft.com/office/drawing/2010/main"/>
              </a:ext>
            </a:extLst>
          </a:blip>
          <a:srcRect/>
          <a:stretch/>
        </p:blipFill>
        <p:spPr>
          <a:xfrm rot="16200000">
            <a:off x="7355817" y="1902329"/>
            <a:ext cx="678290" cy="487587"/>
          </a:xfrm>
          <a:prstGeom prst="rect">
            <a:avLst/>
          </a:prstGeom>
          <a:noFill/>
          <a:ln>
            <a:noFill/>
          </a:ln>
        </p:spPr>
      </p:pic>
      <p:pic>
        <p:nvPicPr>
          <p:cNvPr id="339" name="Google Shape;339;p9"/>
          <p:cNvPicPr preferRelativeResize="0"/>
          <p:nvPr/>
        </p:nvPicPr>
        <p:blipFill rotWithShape="1">
          <a:blip r:embed="rId97" cstate="email">
            <a:alphaModFix/>
            <a:extLst>
              <a:ext uri="{28A0092B-C50C-407E-A947-70E740481C1C}">
                <a14:useLocalDpi xmlns:a14="http://schemas.microsoft.com/office/drawing/2010/main"/>
              </a:ext>
            </a:extLst>
          </a:blip>
          <a:srcRect/>
          <a:stretch/>
        </p:blipFill>
        <p:spPr>
          <a:xfrm>
            <a:off x="10222553" y="1354758"/>
            <a:ext cx="1158878" cy="273487"/>
          </a:xfrm>
          <a:prstGeom prst="rect">
            <a:avLst/>
          </a:prstGeom>
          <a:noFill/>
          <a:ln>
            <a:noFill/>
          </a:ln>
        </p:spPr>
      </p:pic>
      <p:pic>
        <p:nvPicPr>
          <p:cNvPr id="340" name="Google Shape;340;p9"/>
          <p:cNvPicPr preferRelativeResize="0"/>
          <p:nvPr/>
        </p:nvPicPr>
        <p:blipFill rotWithShape="1">
          <a:blip r:embed="rId98" cstate="email">
            <a:alphaModFix/>
            <a:extLst>
              <a:ext uri="{28A0092B-C50C-407E-A947-70E740481C1C}">
                <a14:useLocalDpi xmlns:a14="http://schemas.microsoft.com/office/drawing/2010/main"/>
              </a:ext>
            </a:extLst>
          </a:blip>
          <a:srcRect/>
          <a:stretch/>
        </p:blipFill>
        <p:spPr>
          <a:xfrm>
            <a:off x="10605699" y="5911852"/>
            <a:ext cx="1392207" cy="984631"/>
          </a:xfrm>
          <a:prstGeom prst="rect">
            <a:avLst/>
          </a:prstGeom>
          <a:noFill/>
          <a:ln>
            <a:noFill/>
          </a:ln>
        </p:spPr>
      </p:pic>
      <p:pic>
        <p:nvPicPr>
          <p:cNvPr id="341" name="Google Shape;341;p9"/>
          <p:cNvPicPr preferRelativeResize="0"/>
          <p:nvPr/>
        </p:nvPicPr>
        <p:blipFill rotWithShape="1">
          <a:blip r:embed="rId99" cstate="email">
            <a:alphaModFix/>
            <a:extLst>
              <a:ext uri="{28A0092B-C50C-407E-A947-70E740481C1C}">
                <a14:useLocalDpi xmlns:a14="http://schemas.microsoft.com/office/drawing/2010/main"/>
              </a:ext>
            </a:extLst>
          </a:blip>
          <a:srcRect/>
          <a:stretch/>
        </p:blipFill>
        <p:spPr>
          <a:xfrm>
            <a:off x="6542080" y="4390698"/>
            <a:ext cx="990573" cy="216506"/>
          </a:xfrm>
          <a:prstGeom prst="rect">
            <a:avLst/>
          </a:prstGeom>
          <a:noFill/>
          <a:ln>
            <a:noFill/>
          </a:ln>
        </p:spPr>
      </p:pic>
      <p:pic>
        <p:nvPicPr>
          <p:cNvPr id="342" name="Google Shape;342;p9"/>
          <p:cNvPicPr preferRelativeResize="0"/>
          <p:nvPr/>
        </p:nvPicPr>
        <p:blipFill rotWithShape="1">
          <a:blip r:embed="rId100" cstate="email">
            <a:alphaModFix/>
            <a:extLst>
              <a:ext uri="{28A0092B-C50C-407E-A947-70E740481C1C}">
                <a14:useLocalDpi xmlns:a14="http://schemas.microsoft.com/office/drawing/2010/main"/>
              </a:ext>
            </a:extLst>
          </a:blip>
          <a:srcRect/>
          <a:stretch/>
        </p:blipFill>
        <p:spPr>
          <a:xfrm>
            <a:off x="10828540" y="3316218"/>
            <a:ext cx="1307563" cy="251706"/>
          </a:xfrm>
          <a:prstGeom prst="rect">
            <a:avLst/>
          </a:prstGeom>
          <a:noFill/>
          <a:ln>
            <a:noFill/>
          </a:ln>
        </p:spPr>
      </p:pic>
      <p:pic>
        <p:nvPicPr>
          <p:cNvPr id="344" name="Google Shape;344;p9"/>
          <p:cNvPicPr preferRelativeResize="0"/>
          <p:nvPr/>
        </p:nvPicPr>
        <p:blipFill rotWithShape="1">
          <a:blip r:embed="rId101" cstate="email">
            <a:alphaModFix/>
            <a:extLst>
              <a:ext uri="{28A0092B-C50C-407E-A947-70E740481C1C}">
                <a14:useLocalDpi xmlns:a14="http://schemas.microsoft.com/office/drawing/2010/main"/>
              </a:ext>
            </a:extLst>
          </a:blip>
          <a:srcRect/>
          <a:stretch/>
        </p:blipFill>
        <p:spPr>
          <a:xfrm>
            <a:off x="10568321" y="3584458"/>
            <a:ext cx="1382298" cy="443518"/>
          </a:xfrm>
          <a:prstGeom prst="rect">
            <a:avLst/>
          </a:prstGeom>
          <a:noFill/>
          <a:ln>
            <a:noFill/>
          </a:ln>
        </p:spPr>
      </p:pic>
      <p:pic>
        <p:nvPicPr>
          <p:cNvPr id="345" name="Google Shape;345;p9"/>
          <p:cNvPicPr preferRelativeResize="0"/>
          <p:nvPr/>
        </p:nvPicPr>
        <p:blipFill rotWithShape="1">
          <a:blip r:embed="rId102" cstate="email">
            <a:alphaModFix/>
            <a:extLst>
              <a:ext uri="{28A0092B-C50C-407E-A947-70E740481C1C}">
                <a14:useLocalDpi xmlns:a14="http://schemas.microsoft.com/office/drawing/2010/main"/>
              </a:ext>
            </a:extLst>
          </a:blip>
          <a:srcRect/>
          <a:stretch/>
        </p:blipFill>
        <p:spPr>
          <a:xfrm>
            <a:off x="8135082" y="1072152"/>
            <a:ext cx="576632" cy="751851"/>
          </a:xfrm>
          <a:prstGeom prst="rect">
            <a:avLst/>
          </a:prstGeom>
          <a:noFill/>
          <a:ln>
            <a:noFill/>
          </a:ln>
        </p:spPr>
      </p:pic>
      <p:pic>
        <p:nvPicPr>
          <p:cNvPr id="346" name="Google Shape;346;p9"/>
          <p:cNvPicPr preferRelativeResize="0"/>
          <p:nvPr/>
        </p:nvPicPr>
        <p:blipFill rotWithShape="1">
          <a:blip r:embed="rId103" cstate="email">
            <a:alphaModFix/>
            <a:extLst>
              <a:ext uri="{28A0092B-C50C-407E-A947-70E740481C1C}">
                <a14:useLocalDpi xmlns:a14="http://schemas.microsoft.com/office/drawing/2010/main"/>
              </a:ext>
            </a:extLst>
          </a:blip>
          <a:srcRect/>
          <a:stretch/>
        </p:blipFill>
        <p:spPr>
          <a:xfrm>
            <a:off x="8806823" y="633001"/>
            <a:ext cx="712793" cy="712793"/>
          </a:xfrm>
          <a:prstGeom prst="rect">
            <a:avLst/>
          </a:prstGeom>
          <a:noFill/>
          <a:ln>
            <a:noFill/>
          </a:ln>
        </p:spPr>
      </p:pic>
      <p:pic>
        <p:nvPicPr>
          <p:cNvPr id="347" name="Google Shape;347;p9"/>
          <p:cNvPicPr preferRelativeResize="0"/>
          <p:nvPr/>
        </p:nvPicPr>
        <p:blipFill rotWithShape="1">
          <a:blip r:embed="rId104" cstate="email">
            <a:alphaModFix/>
            <a:extLst>
              <a:ext uri="{28A0092B-C50C-407E-A947-70E740481C1C}">
                <a14:useLocalDpi xmlns:a14="http://schemas.microsoft.com/office/drawing/2010/main"/>
              </a:ext>
            </a:extLst>
          </a:blip>
          <a:srcRect/>
          <a:stretch/>
        </p:blipFill>
        <p:spPr>
          <a:xfrm>
            <a:off x="1797673" y="1168657"/>
            <a:ext cx="791920" cy="318309"/>
          </a:xfrm>
          <a:prstGeom prst="rect">
            <a:avLst/>
          </a:prstGeom>
          <a:noFill/>
          <a:ln>
            <a:noFill/>
          </a:ln>
        </p:spPr>
      </p:pic>
      <p:pic>
        <p:nvPicPr>
          <p:cNvPr id="348" name="Google Shape;348;p9"/>
          <p:cNvPicPr preferRelativeResize="0"/>
          <p:nvPr/>
        </p:nvPicPr>
        <p:blipFill rotWithShape="1">
          <a:blip r:embed="rId105" cstate="email">
            <a:alphaModFix/>
            <a:extLst>
              <a:ext uri="{28A0092B-C50C-407E-A947-70E740481C1C}">
                <a14:useLocalDpi xmlns:a14="http://schemas.microsoft.com/office/drawing/2010/main"/>
              </a:ext>
            </a:extLst>
          </a:blip>
          <a:srcRect/>
          <a:stretch/>
        </p:blipFill>
        <p:spPr>
          <a:xfrm>
            <a:off x="3012524" y="1212703"/>
            <a:ext cx="893831" cy="480988"/>
          </a:xfrm>
          <a:prstGeom prst="rect">
            <a:avLst/>
          </a:prstGeom>
          <a:noFill/>
          <a:ln>
            <a:noFill/>
          </a:ln>
        </p:spPr>
      </p:pic>
      <p:pic>
        <p:nvPicPr>
          <p:cNvPr id="349" name="Google Shape;349;p9"/>
          <p:cNvPicPr preferRelativeResize="0"/>
          <p:nvPr/>
        </p:nvPicPr>
        <p:blipFill rotWithShape="1">
          <a:blip r:embed="rId106" cstate="email">
            <a:alphaModFix/>
            <a:extLst>
              <a:ext uri="{28A0092B-C50C-407E-A947-70E740481C1C}">
                <a14:useLocalDpi xmlns:a14="http://schemas.microsoft.com/office/drawing/2010/main"/>
              </a:ext>
            </a:extLst>
          </a:blip>
          <a:srcRect/>
          <a:stretch/>
        </p:blipFill>
        <p:spPr>
          <a:xfrm>
            <a:off x="4996060" y="730752"/>
            <a:ext cx="905851" cy="618430"/>
          </a:xfrm>
          <a:prstGeom prst="rect">
            <a:avLst/>
          </a:prstGeom>
          <a:noFill/>
          <a:ln>
            <a:noFill/>
          </a:ln>
        </p:spPr>
      </p:pic>
      <p:graphicFrame>
        <p:nvGraphicFramePr>
          <p:cNvPr id="351" name="Google Shape;351;p9"/>
          <p:cNvGraphicFramePr/>
          <p:nvPr>
            <p:extLst>
              <p:ext uri="{D42A27DB-BD31-4B8C-83A1-F6EECF244321}">
                <p14:modId xmlns:p14="http://schemas.microsoft.com/office/powerpoint/2010/main" val="3156966988"/>
              </p:ext>
            </p:extLst>
          </p:nvPr>
        </p:nvGraphicFramePr>
        <p:xfrm>
          <a:off x="9727135" y="686808"/>
          <a:ext cx="796541" cy="566762"/>
        </p:xfrm>
        <a:graphic>
          <a:graphicData uri="http://schemas.openxmlformats.org/presentationml/2006/ole">
            <mc:AlternateContent xmlns:mc="http://schemas.openxmlformats.org/markup-compatibility/2006">
              <mc:Choice xmlns:v="urn:schemas-microsoft-com:vml" Requires="v">
                <p:oleObj r:id="rId107" imgW="796541" imgH="566762" progId="Acrobat.Document.DC">
                  <p:embed/>
                </p:oleObj>
              </mc:Choice>
              <mc:Fallback>
                <p:oleObj r:id="rId107" imgW="796541" imgH="566762" progId="Acrobat.Document.DC">
                  <p:embed/>
                  <p:pic>
                    <p:nvPicPr>
                      <p:cNvPr id="351" name="Google Shape;351;p9"/>
                      <p:cNvPicPr preferRelativeResize="0"/>
                      <p:nvPr/>
                    </p:nvPicPr>
                    <p:blipFill rotWithShape="1">
                      <a:blip r:embed="rId108">
                        <a:alphaModFix/>
                      </a:blip>
                      <a:srcRect/>
                      <a:stretch/>
                    </p:blipFill>
                    <p:spPr>
                      <a:xfrm>
                        <a:off x="9727135" y="686808"/>
                        <a:ext cx="796541" cy="566762"/>
                      </a:xfrm>
                      <a:prstGeom prst="rect">
                        <a:avLst/>
                      </a:prstGeom>
                      <a:noFill/>
                      <a:ln>
                        <a:noFill/>
                      </a:ln>
                    </p:spPr>
                  </p:pic>
                </p:oleObj>
              </mc:Fallback>
            </mc:AlternateContent>
          </a:graphicData>
        </a:graphic>
      </p:graphicFrame>
      <p:pic>
        <p:nvPicPr>
          <p:cNvPr id="352" name="Google Shape;352;p9"/>
          <p:cNvPicPr preferRelativeResize="0"/>
          <p:nvPr/>
        </p:nvPicPr>
        <p:blipFill rotWithShape="1">
          <a:blip r:embed="rId109" cstate="email">
            <a:alphaModFix/>
            <a:extLst>
              <a:ext uri="{28A0092B-C50C-407E-A947-70E740481C1C}">
                <a14:useLocalDpi xmlns:a14="http://schemas.microsoft.com/office/drawing/2010/main"/>
              </a:ext>
            </a:extLst>
          </a:blip>
          <a:srcRect/>
          <a:stretch/>
        </p:blipFill>
        <p:spPr>
          <a:xfrm>
            <a:off x="8772791" y="1812124"/>
            <a:ext cx="1493649" cy="330262"/>
          </a:xfrm>
          <a:prstGeom prst="rect">
            <a:avLst/>
          </a:prstGeom>
          <a:noFill/>
          <a:ln>
            <a:noFill/>
          </a:ln>
        </p:spPr>
      </p:pic>
      <p:pic>
        <p:nvPicPr>
          <p:cNvPr id="353" name="Google Shape;353;p9"/>
          <p:cNvPicPr preferRelativeResize="0"/>
          <p:nvPr/>
        </p:nvPicPr>
        <p:blipFill rotWithShape="1">
          <a:blip r:embed="rId110" cstate="email">
            <a:alphaModFix/>
            <a:extLst>
              <a:ext uri="{28A0092B-C50C-407E-A947-70E740481C1C}">
                <a14:useLocalDpi xmlns:a14="http://schemas.microsoft.com/office/drawing/2010/main"/>
              </a:ext>
            </a:extLst>
          </a:blip>
          <a:srcRect/>
          <a:stretch/>
        </p:blipFill>
        <p:spPr>
          <a:xfrm>
            <a:off x="3466901" y="2502353"/>
            <a:ext cx="1405103" cy="368744"/>
          </a:xfrm>
          <a:prstGeom prst="rect">
            <a:avLst/>
          </a:prstGeom>
          <a:noFill/>
          <a:ln>
            <a:noFill/>
          </a:ln>
        </p:spPr>
      </p:pic>
      <p:pic>
        <p:nvPicPr>
          <p:cNvPr id="355" name="Google Shape;355;p9"/>
          <p:cNvPicPr preferRelativeResize="0"/>
          <p:nvPr/>
        </p:nvPicPr>
        <p:blipFill rotWithShape="1">
          <a:blip r:embed="rId111" cstate="email">
            <a:alphaModFix/>
            <a:extLst>
              <a:ext uri="{28A0092B-C50C-407E-A947-70E740481C1C}">
                <a14:useLocalDpi xmlns:a14="http://schemas.microsoft.com/office/drawing/2010/main"/>
              </a:ext>
            </a:extLst>
          </a:blip>
          <a:srcRect/>
          <a:stretch/>
        </p:blipFill>
        <p:spPr>
          <a:xfrm>
            <a:off x="893254" y="3651073"/>
            <a:ext cx="536338" cy="657565"/>
          </a:xfrm>
          <a:prstGeom prst="rect">
            <a:avLst/>
          </a:prstGeom>
          <a:noFill/>
          <a:ln>
            <a:noFill/>
          </a:ln>
        </p:spPr>
      </p:pic>
      <p:pic>
        <p:nvPicPr>
          <p:cNvPr id="356" name="Google Shape;356;p9"/>
          <p:cNvPicPr preferRelativeResize="0"/>
          <p:nvPr/>
        </p:nvPicPr>
        <p:blipFill rotWithShape="1">
          <a:blip r:embed="rId112" cstate="email">
            <a:alphaModFix/>
            <a:extLst>
              <a:ext uri="{28A0092B-C50C-407E-A947-70E740481C1C}">
                <a14:useLocalDpi xmlns:a14="http://schemas.microsoft.com/office/drawing/2010/main"/>
              </a:ext>
            </a:extLst>
          </a:blip>
          <a:srcRect/>
          <a:stretch/>
        </p:blipFill>
        <p:spPr>
          <a:xfrm>
            <a:off x="3175845" y="3591667"/>
            <a:ext cx="833009" cy="833009"/>
          </a:xfrm>
          <a:prstGeom prst="rect">
            <a:avLst/>
          </a:prstGeom>
          <a:noFill/>
          <a:ln>
            <a:noFill/>
          </a:ln>
        </p:spPr>
      </p:pic>
      <p:pic>
        <p:nvPicPr>
          <p:cNvPr id="357" name="Google Shape;357;p9"/>
          <p:cNvPicPr preferRelativeResize="0"/>
          <p:nvPr/>
        </p:nvPicPr>
        <p:blipFill rotWithShape="1">
          <a:blip r:embed="rId113" cstate="email">
            <a:alphaModFix/>
            <a:extLst>
              <a:ext uri="{28A0092B-C50C-407E-A947-70E740481C1C}">
                <a14:useLocalDpi xmlns:a14="http://schemas.microsoft.com/office/drawing/2010/main"/>
              </a:ext>
            </a:extLst>
          </a:blip>
          <a:srcRect/>
          <a:stretch/>
        </p:blipFill>
        <p:spPr>
          <a:xfrm>
            <a:off x="6530630" y="3946981"/>
            <a:ext cx="1052262" cy="302890"/>
          </a:xfrm>
          <a:prstGeom prst="rect">
            <a:avLst/>
          </a:prstGeom>
          <a:noFill/>
          <a:ln>
            <a:noFill/>
          </a:ln>
        </p:spPr>
      </p:pic>
      <p:pic>
        <p:nvPicPr>
          <p:cNvPr id="358" name="Google Shape;358;p9"/>
          <p:cNvPicPr preferRelativeResize="0"/>
          <p:nvPr/>
        </p:nvPicPr>
        <p:blipFill rotWithShape="1">
          <a:blip r:embed="rId114" cstate="email">
            <a:alphaModFix/>
            <a:extLst>
              <a:ext uri="{28A0092B-C50C-407E-A947-70E740481C1C}">
                <a14:useLocalDpi xmlns:a14="http://schemas.microsoft.com/office/drawing/2010/main"/>
              </a:ext>
            </a:extLst>
          </a:blip>
          <a:srcRect/>
          <a:stretch/>
        </p:blipFill>
        <p:spPr>
          <a:xfrm>
            <a:off x="2477147" y="4363518"/>
            <a:ext cx="602580" cy="304856"/>
          </a:xfrm>
          <a:prstGeom prst="rect">
            <a:avLst/>
          </a:prstGeom>
          <a:noFill/>
          <a:ln>
            <a:noFill/>
          </a:ln>
        </p:spPr>
      </p:pic>
      <p:pic>
        <p:nvPicPr>
          <p:cNvPr id="360" name="Google Shape;360;p9"/>
          <p:cNvPicPr preferRelativeResize="0"/>
          <p:nvPr/>
        </p:nvPicPr>
        <p:blipFill rotWithShape="1">
          <a:blip r:embed="rId115" cstate="email">
            <a:alphaModFix/>
            <a:extLst>
              <a:ext uri="{28A0092B-C50C-407E-A947-70E740481C1C}">
                <a14:useLocalDpi xmlns:a14="http://schemas.microsoft.com/office/drawing/2010/main"/>
              </a:ext>
            </a:extLst>
          </a:blip>
          <a:srcRect/>
          <a:stretch/>
        </p:blipFill>
        <p:spPr>
          <a:xfrm>
            <a:off x="1036354" y="4918764"/>
            <a:ext cx="933885" cy="523695"/>
          </a:xfrm>
          <a:prstGeom prst="rect">
            <a:avLst/>
          </a:prstGeom>
          <a:noFill/>
          <a:ln>
            <a:noFill/>
          </a:ln>
        </p:spPr>
      </p:pic>
      <p:pic>
        <p:nvPicPr>
          <p:cNvPr id="361" name="Google Shape;361;p9"/>
          <p:cNvPicPr preferRelativeResize="0"/>
          <p:nvPr/>
        </p:nvPicPr>
        <p:blipFill rotWithShape="1">
          <a:blip r:embed="rId116" cstate="email">
            <a:alphaModFix/>
            <a:extLst>
              <a:ext uri="{28A0092B-C50C-407E-A947-70E740481C1C}">
                <a14:useLocalDpi xmlns:a14="http://schemas.microsoft.com/office/drawing/2010/main"/>
              </a:ext>
            </a:extLst>
          </a:blip>
          <a:srcRect/>
          <a:stretch/>
        </p:blipFill>
        <p:spPr>
          <a:xfrm>
            <a:off x="9628060" y="4768881"/>
            <a:ext cx="1256976" cy="501379"/>
          </a:xfrm>
          <a:prstGeom prst="rect">
            <a:avLst/>
          </a:prstGeom>
          <a:noFill/>
          <a:ln>
            <a:noFill/>
          </a:ln>
        </p:spPr>
      </p:pic>
      <p:pic>
        <p:nvPicPr>
          <p:cNvPr id="362" name="Google Shape;362;p9"/>
          <p:cNvPicPr preferRelativeResize="0"/>
          <p:nvPr/>
        </p:nvPicPr>
        <p:blipFill rotWithShape="1">
          <a:blip r:embed="rId117" cstate="email">
            <a:alphaModFix/>
            <a:extLst>
              <a:ext uri="{28A0092B-C50C-407E-A947-70E740481C1C}">
                <a14:useLocalDpi xmlns:a14="http://schemas.microsoft.com/office/drawing/2010/main"/>
              </a:ext>
            </a:extLst>
          </a:blip>
          <a:srcRect/>
          <a:stretch/>
        </p:blipFill>
        <p:spPr>
          <a:xfrm>
            <a:off x="3682301" y="6208638"/>
            <a:ext cx="1248712" cy="431613"/>
          </a:xfrm>
          <a:prstGeom prst="rect">
            <a:avLst/>
          </a:prstGeom>
          <a:noFill/>
          <a:ln>
            <a:noFill/>
          </a:ln>
        </p:spPr>
      </p:pic>
      <p:pic>
        <p:nvPicPr>
          <p:cNvPr id="363" name="Google Shape;363;p9"/>
          <p:cNvPicPr preferRelativeResize="0"/>
          <p:nvPr/>
        </p:nvPicPr>
        <p:blipFill rotWithShape="1">
          <a:blip r:embed="rId118" cstate="email">
            <a:alphaModFix/>
            <a:extLst>
              <a:ext uri="{28A0092B-C50C-407E-A947-70E740481C1C}">
                <a14:useLocalDpi xmlns:a14="http://schemas.microsoft.com/office/drawing/2010/main"/>
              </a:ext>
            </a:extLst>
          </a:blip>
          <a:srcRect/>
          <a:stretch/>
        </p:blipFill>
        <p:spPr>
          <a:xfrm>
            <a:off x="8106874" y="6040055"/>
            <a:ext cx="729563" cy="689404"/>
          </a:xfrm>
          <a:prstGeom prst="rect">
            <a:avLst/>
          </a:prstGeom>
          <a:noFill/>
          <a:ln>
            <a:noFill/>
          </a:ln>
        </p:spPr>
      </p:pic>
      <p:pic>
        <p:nvPicPr>
          <p:cNvPr id="2" name="Image 1"/>
          <p:cNvPicPr>
            <a:picLocks noChangeAspect="1"/>
          </p:cNvPicPr>
          <p:nvPr/>
        </p:nvPicPr>
        <p:blipFill>
          <a:blip r:embed="rId119" cstate="email">
            <a:extLst>
              <a:ext uri="{28A0092B-C50C-407E-A947-70E740481C1C}">
                <a14:useLocalDpi xmlns:a14="http://schemas.microsoft.com/office/drawing/2010/main"/>
              </a:ext>
            </a:extLst>
          </a:blip>
          <a:stretch>
            <a:fillRect/>
          </a:stretch>
        </p:blipFill>
        <p:spPr>
          <a:xfrm>
            <a:off x="8937106" y="2545709"/>
            <a:ext cx="1237838" cy="315086"/>
          </a:xfrm>
          <a:prstGeom prst="rect">
            <a:avLst/>
          </a:prstGeom>
        </p:spPr>
      </p:pic>
      <p:pic>
        <p:nvPicPr>
          <p:cNvPr id="359" name="Google Shape;359;p9"/>
          <p:cNvPicPr preferRelativeResize="0"/>
          <p:nvPr/>
        </p:nvPicPr>
        <p:blipFill rotWithShape="1">
          <a:blip r:embed="rId120" cstate="email">
            <a:alphaModFix/>
            <a:extLst>
              <a:ext uri="{28A0092B-C50C-407E-A947-70E740481C1C}">
                <a14:useLocalDpi xmlns:a14="http://schemas.microsoft.com/office/drawing/2010/main"/>
              </a:ext>
            </a:extLst>
          </a:blip>
          <a:srcRect/>
          <a:stretch/>
        </p:blipFill>
        <p:spPr>
          <a:xfrm>
            <a:off x="8142266" y="2919217"/>
            <a:ext cx="743127" cy="752116"/>
          </a:xfrm>
          <a:prstGeom prst="rect">
            <a:avLst/>
          </a:prstGeom>
          <a:noFill/>
          <a:ln>
            <a:noFill/>
          </a:ln>
        </p:spPr>
      </p:pic>
      <p:pic>
        <p:nvPicPr>
          <p:cNvPr id="354" name="Google Shape;354;p9"/>
          <p:cNvPicPr preferRelativeResize="0"/>
          <p:nvPr/>
        </p:nvPicPr>
        <p:blipFill rotWithShape="1">
          <a:blip r:embed="rId121" cstate="email">
            <a:alphaModFix/>
            <a:extLst>
              <a:ext uri="{28A0092B-C50C-407E-A947-70E740481C1C}">
                <a14:useLocalDpi xmlns:a14="http://schemas.microsoft.com/office/drawing/2010/main"/>
              </a:ext>
            </a:extLst>
          </a:blip>
          <a:srcRect/>
          <a:stretch/>
        </p:blipFill>
        <p:spPr>
          <a:xfrm>
            <a:off x="7306165" y="2620667"/>
            <a:ext cx="1353969" cy="338492"/>
          </a:xfrm>
          <a:prstGeom prst="rect">
            <a:avLst/>
          </a:prstGeom>
          <a:noFill/>
          <a:ln>
            <a:noFill/>
          </a:ln>
        </p:spPr>
      </p:pic>
      <p:pic>
        <p:nvPicPr>
          <p:cNvPr id="343" name="Google Shape;343;p9"/>
          <p:cNvPicPr preferRelativeResize="0"/>
          <p:nvPr/>
        </p:nvPicPr>
        <p:blipFill rotWithShape="1">
          <a:blip r:embed="rId122" cstate="email">
            <a:alphaModFix/>
            <a:extLst>
              <a:ext uri="{28A0092B-C50C-407E-A947-70E740481C1C}">
                <a14:useLocalDpi xmlns:a14="http://schemas.microsoft.com/office/drawing/2010/main"/>
              </a:ext>
            </a:extLst>
          </a:blip>
          <a:srcRect/>
          <a:stretch/>
        </p:blipFill>
        <p:spPr>
          <a:xfrm>
            <a:off x="1688639" y="1691872"/>
            <a:ext cx="1415747" cy="270046"/>
          </a:xfrm>
          <a:prstGeom prst="rect">
            <a:avLst/>
          </a:prstGeom>
          <a:noFill/>
          <a:ln>
            <a:noFill/>
          </a:ln>
        </p:spPr>
      </p:pic>
      <p:pic>
        <p:nvPicPr>
          <p:cNvPr id="3" name="Image 2"/>
          <p:cNvPicPr>
            <a:picLocks noChangeAspect="1"/>
          </p:cNvPicPr>
          <p:nvPr/>
        </p:nvPicPr>
        <p:blipFill>
          <a:blip r:embed="rId123" cstate="email">
            <a:extLst>
              <a:ext uri="{28A0092B-C50C-407E-A947-70E740481C1C}">
                <a14:useLocalDpi xmlns:a14="http://schemas.microsoft.com/office/drawing/2010/main"/>
              </a:ext>
            </a:extLst>
          </a:blip>
          <a:stretch>
            <a:fillRect/>
          </a:stretch>
        </p:blipFill>
        <p:spPr>
          <a:xfrm>
            <a:off x="3671520" y="1726490"/>
            <a:ext cx="825891" cy="270318"/>
          </a:xfrm>
          <a:prstGeom prst="rect">
            <a:avLst/>
          </a:prstGeom>
        </p:spPr>
      </p:pic>
      <p:pic>
        <p:nvPicPr>
          <p:cNvPr id="4" name="Image 3"/>
          <p:cNvPicPr>
            <a:picLocks noChangeAspect="1"/>
          </p:cNvPicPr>
          <p:nvPr/>
        </p:nvPicPr>
        <p:blipFill>
          <a:blip r:embed="rId124" cstate="email">
            <a:extLst>
              <a:ext uri="{28A0092B-C50C-407E-A947-70E740481C1C}">
                <a14:useLocalDpi xmlns:a14="http://schemas.microsoft.com/office/drawing/2010/main"/>
              </a:ext>
            </a:extLst>
          </a:blip>
          <a:stretch>
            <a:fillRect/>
          </a:stretch>
        </p:blipFill>
        <p:spPr>
          <a:xfrm>
            <a:off x="2011713" y="2387400"/>
            <a:ext cx="548330" cy="25618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67"/>
        <p:cNvGrpSpPr/>
        <p:nvPr/>
      </p:nvGrpSpPr>
      <p:grpSpPr>
        <a:xfrm>
          <a:off x="0" y="0"/>
          <a:ext cx="0" cy="0"/>
          <a:chOff x="0" y="0"/>
          <a:chExt cx="0" cy="0"/>
        </a:xfrm>
      </p:grpSpPr>
      <p:sp>
        <p:nvSpPr>
          <p:cNvPr id="368" name="Google Shape;368;p10"/>
          <p:cNvSpPr txBox="1"/>
          <p:nvPr/>
        </p:nvSpPr>
        <p:spPr>
          <a:xfrm>
            <a:off x="2259106" y="233464"/>
            <a:ext cx="9637822" cy="116044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endParaRPr sz="3200" dirty="0">
              <a:solidFill>
                <a:srgbClr val="1E4E79"/>
              </a:solidFill>
              <a:latin typeface="Gill Sans"/>
              <a:ea typeface="Gill Sans"/>
              <a:cs typeface="Gill Sans"/>
              <a:sym typeface="Gill Sans"/>
            </a:endParaRPr>
          </a:p>
          <a:p>
            <a:pPr marL="0" marR="0" lvl="0" indent="0" algn="ctr" rtl="0">
              <a:lnSpc>
                <a:spcPct val="90000"/>
              </a:lnSpc>
              <a:spcBef>
                <a:spcPts val="0"/>
              </a:spcBef>
              <a:spcAft>
                <a:spcPts val="0"/>
              </a:spcAft>
              <a:buNone/>
            </a:pPr>
            <a:r>
              <a:rPr lang="fr-FR" sz="3200" dirty="0">
                <a:solidFill>
                  <a:srgbClr val="1E4E79"/>
                </a:solidFill>
                <a:latin typeface="Gill Sans"/>
                <a:ea typeface="Gill Sans"/>
                <a:cs typeface="Gill Sans"/>
                <a:sym typeface="Gill Sans"/>
              </a:rPr>
              <a:t>ENGAGEMENT &amp; CONTACT</a:t>
            </a:r>
            <a:endParaRPr sz="3200" dirty="0">
              <a:solidFill>
                <a:srgbClr val="1E4E79"/>
              </a:solidFill>
              <a:latin typeface="Gill Sans"/>
              <a:ea typeface="Gill Sans"/>
              <a:cs typeface="Gill Sans"/>
              <a:sym typeface="Gill Sans"/>
            </a:endParaRPr>
          </a:p>
        </p:txBody>
      </p:sp>
      <p:pic>
        <p:nvPicPr>
          <p:cNvPr id="369" name="Google Shape;369;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4570" y="2351782"/>
            <a:ext cx="4116367" cy="2445259"/>
          </a:xfrm>
          <a:prstGeom prst="rect">
            <a:avLst/>
          </a:prstGeom>
          <a:noFill/>
          <a:ln>
            <a:noFill/>
          </a:ln>
        </p:spPr>
      </p:pic>
      <p:sp>
        <p:nvSpPr>
          <p:cNvPr id="370" name="Google Shape;370;p10"/>
          <p:cNvSpPr txBox="1"/>
          <p:nvPr/>
        </p:nvSpPr>
        <p:spPr>
          <a:xfrm>
            <a:off x="4440937" y="2497193"/>
            <a:ext cx="7376689" cy="2154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dirty="0">
                <a:solidFill>
                  <a:schemeClr val="dk1"/>
                </a:solidFill>
                <a:latin typeface="Gill Sans"/>
                <a:ea typeface="Gill Sans"/>
                <a:cs typeface="Gill Sans"/>
                <a:sym typeface="Gill Sans"/>
              </a:rPr>
              <a:t>Rejoindre le club des entreprises inclusives</a:t>
            </a:r>
            <a:endParaRPr sz="2400" b="1" dirty="0">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endParaRPr sz="20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r>
              <a:rPr lang="fr-FR" sz="2400" b="1" i="0" u="none" strike="noStrike" cap="none" dirty="0">
                <a:solidFill>
                  <a:schemeClr val="dk1"/>
                </a:solidFill>
                <a:latin typeface="Gill Sans"/>
                <a:ea typeface="Gill Sans"/>
                <a:cs typeface="Gill Sans"/>
                <a:sym typeface="Gill Sans"/>
              </a:rPr>
              <a:t>Simple et rapide</a:t>
            </a:r>
            <a:endParaRPr sz="2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r>
              <a:rPr lang="fr-FR" sz="2400" b="0" i="0" u="none" strike="noStrike" cap="none" dirty="0">
                <a:solidFill>
                  <a:schemeClr val="dk1"/>
                </a:solidFill>
                <a:latin typeface="Gill Sans"/>
                <a:ea typeface="Gill Sans"/>
                <a:cs typeface="Gill Sans"/>
                <a:sym typeface="Gill Sans"/>
              </a:rPr>
              <a:t>Un formulaire d’engagement sur le site</a:t>
            </a:r>
            <a:endParaRPr sz="2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r>
              <a:rPr lang="fr-FR" sz="2400" b="0" i="0" u="sng" strike="noStrike" cap="none" dirty="0">
                <a:solidFill>
                  <a:schemeClr val="dk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www.lesyvelines-unechance.fr</a:t>
            </a: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71" name="Google Shape;371;p10"/>
          <p:cNvSpPr txBox="1"/>
          <p:nvPr/>
        </p:nvSpPr>
        <p:spPr>
          <a:xfrm>
            <a:off x="9131313" y="5379395"/>
            <a:ext cx="3310364" cy="136345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fr-FR" sz="1600">
                <a:solidFill>
                  <a:schemeClr val="lt1"/>
                </a:solidFill>
                <a:latin typeface="Calibri"/>
                <a:ea typeface="Calibri"/>
                <a:cs typeface="Calibri"/>
                <a:sym typeface="Calibri"/>
              </a:rPr>
              <a:t>Laurence HÉMÉDINGER</a:t>
            </a:r>
            <a:endParaRPr/>
          </a:p>
          <a:p>
            <a:pPr marL="0" marR="0" lvl="0" indent="0" algn="l" rtl="0">
              <a:lnSpc>
                <a:spcPct val="90000"/>
              </a:lnSpc>
              <a:spcBef>
                <a:spcPts val="1000"/>
              </a:spcBef>
              <a:spcAft>
                <a:spcPts val="0"/>
              </a:spcAft>
              <a:buNone/>
            </a:pPr>
            <a:r>
              <a:rPr lang="fr-FR" sz="1600">
                <a:solidFill>
                  <a:schemeClr val="lt1"/>
                </a:solidFill>
                <a:latin typeface="Calibri"/>
                <a:ea typeface="Calibri"/>
                <a:cs typeface="Calibri"/>
                <a:sym typeface="Calibri"/>
              </a:rPr>
              <a:t>FACE Yvelines</a:t>
            </a:r>
            <a:endParaRPr sz="18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None/>
            </a:pPr>
            <a:r>
              <a:rPr lang="fr-FR" sz="1600">
                <a:solidFill>
                  <a:schemeClr val="lt1"/>
                </a:solidFill>
                <a:latin typeface="Calibri"/>
                <a:ea typeface="Calibri"/>
                <a:cs typeface="Calibri"/>
                <a:sym typeface="Calibri"/>
              </a:rPr>
              <a:t>07 62 59 20 78</a:t>
            </a:r>
            <a:endParaRPr sz="16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None/>
            </a:pPr>
            <a:r>
              <a:rPr lang="fr-FR" sz="1600">
                <a:solidFill>
                  <a:schemeClr val="lt1"/>
                </a:solidFill>
                <a:latin typeface="Calibri"/>
                <a:ea typeface="Calibri"/>
                <a:cs typeface="Calibri"/>
                <a:sym typeface="Calibri"/>
              </a:rPr>
              <a:t>l.hemedinger@fondationface.org</a:t>
            </a:r>
            <a:endParaRPr sz="16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hème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5167</TotalTime>
  <Words>2564</Words>
  <Application>Microsoft Office PowerPoint</Application>
  <PresentationFormat>Grand écran</PresentationFormat>
  <Paragraphs>413</Paragraphs>
  <Slides>35</Slides>
  <Notes>17</Notes>
  <HiddenSlides>7</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3</vt:i4>
      </vt:variant>
      <vt:variant>
        <vt:lpstr>Titres des diapositives</vt:lpstr>
      </vt:variant>
      <vt:variant>
        <vt:i4>35</vt:i4>
      </vt:variant>
    </vt:vector>
  </HeadingPairs>
  <TitlesOfParts>
    <vt:vector size="52" baseType="lpstr">
      <vt:lpstr>Ubuntu</vt:lpstr>
      <vt:lpstr>Ubuntu Light</vt:lpstr>
      <vt:lpstr>Cera PRO</vt:lpstr>
      <vt:lpstr>Calibri</vt:lpstr>
      <vt:lpstr>Roboto Slab</vt:lpstr>
      <vt:lpstr>Wingdings</vt:lpstr>
      <vt:lpstr>Nunito Sans</vt:lpstr>
      <vt:lpstr>Montserrat</vt:lpstr>
      <vt:lpstr>Gill Sans</vt:lpstr>
      <vt:lpstr>Neubau</vt:lpstr>
      <vt:lpstr>Arial</vt:lpstr>
      <vt:lpstr>Calibri Light</vt:lpstr>
      <vt:lpstr>Verdana</vt:lpstr>
      <vt:lpstr>Thème1</vt:lpstr>
      <vt:lpstr>Document Adobe Acrobat</vt:lpstr>
      <vt:lpstr>AcroExch.Document.DC</vt:lpstr>
      <vt:lpstr>Microsoft Word Document</vt:lpstr>
      <vt:lpstr>Présentation PowerPoint</vt:lpstr>
      <vt:lpstr>Présentation PowerPoint</vt:lpstr>
      <vt:lpstr>UNE DÉMARCHE GOUVERNEMENTALE</vt:lpstr>
      <vt:lpstr>UN RÉSEAU D’ACTEURS ENGAGÉS</vt:lpstr>
      <vt:lpstr>14 THÉMATIQUES</vt:lpstr>
      <vt:lpstr>Présentation PowerPoint</vt:lpstr>
      <vt:lpstr>Présentation PowerPoint</vt:lpstr>
      <vt:lpstr>Présentation PowerPoint</vt:lpstr>
      <vt:lpstr>Présentation PowerPoint</vt:lpstr>
      <vt:lpstr>Présentation PowerPoint</vt:lpstr>
      <vt:lpstr>Le club Busin’ESS</vt:lpstr>
      <vt:lpstr>Présentation PowerPoint</vt:lpstr>
      <vt:lpstr>Présentation PowerPoint</vt:lpstr>
      <vt:lpstr>Qu’est-ce que l’ESS ?</vt:lpstr>
      <vt:lpstr>L’ESS un acteur économique de poids</vt:lpstr>
      <vt:lpstr>Pourquoi développer l’ESS dans les Yvelines ?</vt:lpstr>
      <vt:lpstr>Les Acteurs de l’ESS</vt:lpstr>
      <vt:lpstr>Rapprochement ESS / entreprises,  quels enjeux ?</vt:lpstr>
      <vt:lpstr>Développer ses achats socialement responsables  </vt:lpstr>
      <vt:lpstr>Présentation PowerPoint</vt:lpstr>
      <vt:lpstr>CALENDRIER DES ÉVÉNEMENTS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Hemedinger</dc:creator>
  <cp:lastModifiedBy>FACE YVELINES</cp:lastModifiedBy>
  <cp:revision>117</cp:revision>
  <dcterms:created xsi:type="dcterms:W3CDTF">2020-02-26T09:55:19Z</dcterms:created>
  <dcterms:modified xsi:type="dcterms:W3CDTF">2022-09-27T13:51:04Z</dcterms:modified>
</cp:coreProperties>
</file>