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40"/>
  </p:notesMasterIdLst>
  <p:sldIdLst>
    <p:sldId id="257" r:id="rId3"/>
    <p:sldId id="265" r:id="rId4"/>
    <p:sldId id="418" r:id="rId5"/>
    <p:sldId id="260" r:id="rId6"/>
    <p:sldId id="261" r:id="rId7"/>
    <p:sldId id="262" r:id="rId8"/>
    <p:sldId id="263" r:id="rId9"/>
    <p:sldId id="259" r:id="rId10"/>
    <p:sldId id="264" r:id="rId11"/>
    <p:sldId id="266" r:id="rId12"/>
    <p:sldId id="460" r:id="rId13"/>
    <p:sldId id="268" r:id="rId14"/>
    <p:sldId id="420" r:id="rId15"/>
    <p:sldId id="431" r:id="rId16"/>
    <p:sldId id="432" r:id="rId17"/>
    <p:sldId id="428" r:id="rId18"/>
    <p:sldId id="433" r:id="rId19"/>
    <p:sldId id="435" r:id="rId20"/>
    <p:sldId id="436" r:id="rId21"/>
    <p:sldId id="430" r:id="rId22"/>
    <p:sldId id="434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29" r:id="rId32"/>
    <p:sldId id="449" r:id="rId33"/>
    <p:sldId id="446" r:id="rId34"/>
    <p:sldId id="447" r:id="rId35"/>
    <p:sldId id="426" r:id="rId36"/>
    <p:sldId id="457" r:id="rId37"/>
    <p:sldId id="461" r:id="rId38"/>
    <p:sldId id="462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B3EA0-CAFE-4625-85E2-F67828F17C58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0ED4F-9915-44BE-9AC7-EDFADFBEB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62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93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31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69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947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39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37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72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76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24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90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17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000"/>
              <a:buFont typeface="Gill Sans"/>
              <a:buNone/>
              <a:defRPr sz="600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7"/>
            <a:ext cx="1467293" cy="68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4707" y="0"/>
            <a:ext cx="14672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1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07" y="0"/>
            <a:ext cx="1467293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3" y="5603358"/>
            <a:ext cx="1259719" cy="10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C3643AB8-7919-4EE7-BC7B-9C16DDC86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0C09A4E5-4A30-495B-A551-394CE5CE9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0" y="0"/>
            <a:ext cx="146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02C6B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2AF426A8-0520-4456-81D3-D582A2E5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6B8ACEA-9D73-4900-A344-6389F98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0CB46CB-04BF-4366-9473-F0A230B3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29DEC-8CE5-4DCE-8263-31828AC2B96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CCC377D7-0921-4D91-9A18-5DE976B0C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05EA2D5D-CFE4-4477-8F5E-245974A40A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3" y="5603875"/>
            <a:ext cx="12604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4869" y="365125"/>
            <a:ext cx="9147540" cy="1325563"/>
          </a:xfrm>
        </p:spPr>
        <p:txBody>
          <a:bodyPr/>
          <a:lstStyle>
            <a:lvl1pPr>
              <a:defRPr>
                <a:solidFill>
                  <a:srgbClr val="302C6B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4869" y="1825625"/>
            <a:ext cx="914754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57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A13F9935-2200-4E1B-BF65-970A0F599E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0" y="0"/>
            <a:ext cx="146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32F4F633-E634-43CF-BD97-C747DF6CCE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603875"/>
            <a:ext cx="12588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2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673D899-25E4-4328-A76F-A7B62488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9F2FE45-8217-472D-AA42-4DC8C3C1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6D74504-E8A2-4197-B587-0EBA45BD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97B5D-68F7-4F54-96EE-226F4D914D6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7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093F027-9D3C-47B1-8049-41015B72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C38E20E-7AAB-49DF-9F2B-26E31F7C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563E927-7FA3-4A94-88E2-FE6804CA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EFCDB-FAE3-4AFC-ADB4-51BA75BFB13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6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FE5531F-727C-43A2-B648-8174A2D2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298CB5-1EF3-45ED-8E25-3EF79A64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1E0DF3E-0B82-4778-BBD6-F570DE41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1EAC7-DBBA-40C8-980C-9A728676E4F5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8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D0897B5-A19D-481A-8328-B5333302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07D36A7-6BAF-4134-B7DA-8CE567DF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BB0C95A-72A8-4878-8493-0804FB42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F401-6DC5-4EEE-AE6A-8B75114CFC86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6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A88720B-3D5D-4764-B60D-197C3972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00842C6-4C0B-4874-B7BC-5B3E563B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6F5AC4D-A1A6-4437-A3EC-056F5374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2CF4-C680-44FF-96FE-7BCA1F79467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7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2154869" y="365125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  <a:defRPr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2154869" y="1825625"/>
            <a:ext cx="91475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7"/>
            <a:ext cx="1467293" cy="68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53" y="5603358"/>
            <a:ext cx="1259719" cy="1031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29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7247CD-D663-4E4F-BB2A-7CF50445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910C19C-F993-4D69-AEF9-6728588B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1C6EB3-61D2-48EF-A735-22FE8A41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DED71-4C7B-40B0-8F6C-CDC63FBA51F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97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1109BC1-1FB3-44FD-9E93-295E7903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C236D6F-829A-4FB5-9804-1D85FAC7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0991C1C-35A7-48B4-B54A-FDDD96B5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83231-AF67-497D-94C9-05E10F2DEB05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3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4FF98-E76F-4ED2-8AF1-CBF9B8A1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1B372-FF7B-4F60-BBE0-323335DD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CBC3D-CF83-4C3E-AD1F-500EA5FC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80C66-2160-4E8A-B20A-ACE83254ABD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257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237C28-8533-4362-BE43-CA1D8126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84315-DDF9-4B89-8C30-A0EABEC7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166E0-2153-45F1-BA54-F79C0545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8E360-764A-4F0E-85D8-C97B314EBE3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8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0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2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5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0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16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58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5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013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E74C9BF-7A1E-4D93-9F7D-CCACDAF70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814AA9C-D42F-420C-87B6-E3FB90BE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0E8541-D0E4-48E4-ABE2-BC1EC1B99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77206-7566-4E32-8CBC-4B5066A95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Visioconférence du mardi 24 novembre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DA6184-ECBE-4622-9277-B9FD0D5BC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A2F9A-A9CE-4D75-A4F2-4183880F315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image" Target="../media/image43.jpg"/><Relationship Id="rId42" Type="http://schemas.openxmlformats.org/officeDocument/2006/relationships/image" Target="../media/image64.png"/><Relationship Id="rId47" Type="http://schemas.openxmlformats.org/officeDocument/2006/relationships/image" Target="../media/image69.jpeg"/><Relationship Id="rId63" Type="http://schemas.openxmlformats.org/officeDocument/2006/relationships/image" Target="../media/image83.png"/><Relationship Id="rId68" Type="http://schemas.openxmlformats.org/officeDocument/2006/relationships/image" Target="../media/image27.emf"/><Relationship Id="rId84" Type="http://schemas.openxmlformats.org/officeDocument/2006/relationships/image" Target="../media/image102.png"/><Relationship Id="rId89" Type="http://schemas.openxmlformats.org/officeDocument/2006/relationships/image" Target="../media/image107.jpeg"/><Relationship Id="rId16" Type="http://schemas.openxmlformats.org/officeDocument/2006/relationships/image" Target="../media/image38.jpeg"/><Relationship Id="rId11" Type="http://schemas.openxmlformats.org/officeDocument/2006/relationships/image" Target="../media/image25.emf"/><Relationship Id="rId32" Type="http://schemas.openxmlformats.org/officeDocument/2006/relationships/image" Target="../media/image54.jpeg"/><Relationship Id="rId37" Type="http://schemas.openxmlformats.org/officeDocument/2006/relationships/image" Target="../media/image59.jpeg"/><Relationship Id="rId53" Type="http://schemas.openxmlformats.org/officeDocument/2006/relationships/image" Target="../media/image75.png"/><Relationship Id="rId58" Type="http://schemas.openxmlformats.org/officeDocument/2006/relationships/image" Target="../media/image78.jpe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5" Type="http://schemas.openxmlformats.org/officeDocument/2006/relationships/image" Target="../media/image31.jpeg"/><Relationship Id="rId90" Type="http://schemas.openxmlformats.org/officeDocument/2006/relationships/image" Target="../media/image108.jpg"/><Relationship Id="rId95" Type="http://schemas.openxmlformats.org/officeDocument/2006/relationships/image" Target="../media/image111.jpe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64" Type="http://schemas.openxmlformats.org/officeDocument/2006/relationships/image" Target="../media/image84.jpeg"/><Relationship Id="rId69" Type="http://schemas.openxmlformats.org/officeDocument/2006/relationships/image" Target="../media/image87.png"/><Relationship Id="rId8" Type="http://schemas.openxmlformats.org/officeDocument/2006/relationships/oleObject" Target="../embeddings/oleObject1.bin"/><Relationship Id="rId51" Type="http://schemas.openxmlformats.org/officeDocument/2006/relationships/image" Target="../media/image73.png"/><Relationship Id="rId72" Type="http://schemas.openxmlformats.org/officeDocument/2006/relationships/image" Target="../media/image90.png"/><Relationship Id="rId80" Type="http://schemas.openxmlformats.org/officeDocument/2006/relationships/image" Target="../media/image98.png"/><Relationship Id="rId85" Type="http://schemas.openxmlformats.org/officeDocument/2006/relationships/image" Target="../media/image103.png"/><Relationship Id="rId93" Type="http://schemas.openxmlformats.org/officeDocument/2006/relationships/oleObject" Target="../embeddings/oleObject4.bin"/><Relationship Id="rId3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tiff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59" Type="http://schemas.openxmlformats.org/officeDocument/2006/relationships/image" Target="../media/image79.png"/><Relationship Id="rId67" Type="http://schemas.openxmlformats.org/officeDocument/2006/relationships/oleObject" Target="../embeddings/oleObject3.bin"/><Relationship Id="rId20" Type="http://schemas.openxmlformats.org/officeDocument/2006/relationships/image" Target="../media/image42.jpeg"/><Relationship Id="rId41" Type="http://schemas.openxmlformats.org/officeDocument/2006/relationships/image" Target="../media/image63.png"/><Relationship Id="rId54" Type="http://schemas.openxmlformats.org/officeDocument/2006/relationships/oleObject" Target="../embeddings/oleObject2.bin"/><Relationship Id="rId62" Type="http://schemas.openxmlformats.org/officeDocument/2006/relationships/image" Target="../media/image82.png"/><Relationship Id="rId70" Type="http://schemas.openxmlformats.org/officeDocument/2006/relationships/image" Target="../media/image88.png"/><Relationship Id="rId75" Type="http://schemas.openxmlformats.org/officeDocument/2006/relationships/image" Target="../media/image93.png"/><Relationship Id="rId83" Type="http://schemas.openxmlformats.org/officeDocument/2006/relationships/image" Target="../media/image101.png"/><Relationship Id="rId88" Type="http://schemas.openxmlformats.org/officeDocument/2006/relationships/image" Target="../media/image106.png"/><Relationship Id="rId91" Type="http://schemas.openxmlformats.org/officeDocument/2006/relationships/image" Target="../media/image10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jpeg"/><Relationship Id="rId49" Type="http://schemas.openxmlformats.org/officeDocument/2006/relationships/image" Target="../media/image71.png"/><Relationship Id="rId57" Type="http://schemas.openxmlformats.org/officeDocument/2006/relationships/image" Target="../media/image77.jpeg"/><Relationship Id="rId10" Type="http://schemas.openxmlformats.org/officeDocument/2006/relationships/package" Target="../embeddings/Document_Microsoft_Word.docx"/><Relationship Id="rId31" Type="http://schemas.openxmlformats.org/officeDocument/2006/relationships/image" Target="../media/image53.jpe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73" Type="http://schemas.openxmlformats.org/officeDocument/2006/relationships/image" Target="../media/image91.jpeg"/><Relationship Id="rId78" Type="http://schemas.openxmlformats.org/officeDocument/2006/relationships/image" Target="../media/image96.jpeg"/><Relationship Id="rId81" Type="http://schemas.openxmlformats.org/officeDocument/2006/relationships/image" Target="../media/image99.png"/><Relationship Id="rId86" Type="http://schemas.openxmlformats.org/officeDocument/2006/relationships/image" Target="../media/image104.jpeg"/><Relationship Id="rId94" Type="http://schemas.openxmlformats.org/officeDocument/2006/relationships/image" Target="../media/image28.emf"/><Relationship Id="rId4" Type="http://schemas.openxmlformats.org/officeDocument/2006/relationships/image" Target="../media/image30.png"/><Relationship Id="rId9" Type="http://schemas.openxmlformats.org/officeDocument/2006/relationships/image" Target="../media/image24.emf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9" Type="http://schemas.openxmlformats.org/officeDocument/2006/relationships/image" Target="../media/image61.jpeg"/><Relationship Id="rId34" Type="http://schemas.openxmlformats.org/officeDocument/2006/relationships/image" Target="../media/image56.png"/><Relationship Id="rId50" Type="http://schemas.openxmlformats.org/officeDocument/2006/relationships/image" Target="../media/image72.png"/><Relationship Id="rId55" Type="http://schemas.openxmlformats.org/officeDocument/2006/relationships/image" Target="../media/image26.emf"/><Relationship Id="rId76" Type="http://schemas.openxmlformats.org/officeDocument/2006/relationships/image" Target="../media/image94.png"/><Relationship Id="rId7" Type="http://schemas.openxmlformats.org/officeDocument/2006/relationships/image" Target="../media/image33.png"/><Relationship Id="rId71" Type="http://schemas.openxmlformats.org/officeDocument/2006/relationships/image" Target="../media/image89.jpeg"/><Relationship Id="rId92" Type="http://schemas.openxmlformats.org/officeDocument/2006/relationships/image" Target="../media/image110.jpeg"/><Relationship Id="rId2" Type="http://schemas.openxmlformats.org/officeDocument/2006/relationships/slideLayout" Target="../slideLayouts/slideLayout13.xml"/><Relationship Id="rId29" Type="http://schemas.openxmlformats.org/officeDocument/2006/relationships/image" Target="../media/image51.png"/><Relationship Id="rId24" Type="http://schemas.openxmlformats.org/officeDocument/2006/relationships/image" Target="../media/image46.png"/><Relationship Id="rId40" Type="http://schemas.openxmlformats.org/officeDocument/2006/relationships/image" Target="../media/image62.jpeg"/><Relationship Id="rId45" Type="http://schemas.openxmlformats.org/officeDocument/2006/relationships/image" Target="../media/image67.png"/><Relationship Id="rId66" Type="http://schemas.openxmlformats.org/officeDocument/2006/relationships/image" Target="../media/image86.png"/><Relationship Id="rId87" Type="http://schemas.openxmlformats.org/officeDocument/2006/relationships/image" Target="../media/image105.png"/><Relationship Id="rId61" Type="http://schemas.openxmlformats.org/officeDocument/2006/relationships/image" Target="../media/image81.jpeg"/><Relationship Id="rId82" Type="http://schemas.openxmlformats.org/officeDocument/2006/relationships/image" Target="../media/image100.png"/><Relationship Id="rId19" Type="http://schemas.openxmlformats.org/officeDocument/2006/relationships/image" Target="../media/image41.png"/><Relationship Id="rId14" Type="http://schemas.openxmlformats.org/officeDocument/2006/relationships/image" Target="../media/image36.jpe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56" Type="http://schemas.openxmlformats.org/officeDocument/2006/relationships/image" Target="../media/image76.png"/><Relationship Id="rId77" Type="http://schemas.openxmlformats.org/officeDocument/2006/relationships/image" Target="../media/image9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hyperlink" Target="http://www.lesyvelines-unechance.fr/" TargetMode="External"/><Relationship Id="rId4" Type="http://schemas.openxmlformats.org/officeDocument/2006/relationships/image" Target="../media/image1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id/LEGIARTI000028698753/2014-03-07/" TargetMode="External"/><Relationship Id="rId2" Type="http://schemas.openxmlformats.org/officeDocument/2006/relationships/hyperlink" Target="https://www.prefectures-regions.gouv.fr/ile-de-france/content/download/81887/528766/file/recueil-idf-021-2021-05-recueil-des-actes-administratifs-special%20du%2007%2005%20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hyperlink" Target="https://www.legifrance.gouv.fr/circulaire/id/45068" TargetMode="External"/><Relationship Id="rId4" Type="http://schemas.openxmlformats.org/officeDocument/2006/relationships/hyperlink" Target="https://www.legifrance.gouv.fr/codes/id/LEGIARTI000006903835/2008-05-01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entreprise.poissy@pole-emploi.net" TargetMode="External"/><Relationship Id="rId13" Type="http://schemas.openxmlformats.org/officeDocument/2006/relationships/hyperlink" Target="mailto:entreprise.guyancourt@pole-emploi.net" TargetMode="External"/><Relationship Id="rId3" Type="http://schemas.openxmlformats.org/officeDocument/2006/relationships/hyperlink" Target="mailto:entreprise.plaisir@pole-emploi.net" TargetMode="External"/><Relationship Id="rId7" Type="http://schemas.openxmlformats.org/officeDocument/2006/relationships/hyperlink" Target="mailto:entreprise.versailles@pole-emploi.net" TargetMode="External"/><Relationship Id="rId12" Type="http://schemas.openxmlformats.org/officeDocument/2006/relationships/hyperlink" Target="mailto:entreprise.conflans-ste-honorine@pole-emploi.net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treprise.st-germain-en-laye@pole-emploi.net" TargetMode="External"/><Relationship Id="rId11" Type="http://schemas.openxmlformats.org/officeDocument/2006/relationships/hyperlink" Target="mailto:entreprise.sartrouville@pole-emploi.net" TargetMode="External"/><Relationship Id="rId5" Type="http://schemas.openxmlformats.org/officeDocument/2006/relationships/hyperlink" Target="mailto:entreprise.les-mureaux@pole-emploi.net" TargetMode="External"/><Relationship Id="rId10" Type="http://schemas.openxmlformats.org/officeDocument/2006/relationships/hyperlink" Target="mailto:entreprise.trappes@pole-emploi.net" TargetMode="External"/><Relationship Id="rId4" Type="http://schemas.openxmlformats.org/officeDocument/2006/relationships/hyperlink" Target="mailto:entreprise.mantes-la-jolie@pole-emploi.net" TargetMode="External"/><Relationship Id="rId9" Type="http://schemas.openxmlformats.org/officeDocument/2006/relationships/hyperlink" Target="mailto:entreprise.rambouillet@pole-emploi.ne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549615" y="2066672"/>
            <a:ext cx="94487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4000" b="0" i="1" u="none" strike="noStrike" cap="none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Contrat Initiative Emploi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1" dirty="0">
                <a:solidFill>
                  <a:srgbClr val="302C6B"/>
                </a:solidFill>
                <a:latin typeface="Gill Sans"/>
                <a:sym typeface="Gill Sans"/>
              </a:rPr>
              <a:t>CIE Jeunes</a:t>
            </a:r>
            <a:endParaRPr lang="fr-FR" sz="3200" dirty="0"/>
          </a:p>
          <a:p>
            <a:pPr algn="ctr"/>
            <a:endParaRPr lang="fr-FR" sz="4000" b="1" i="1" dirty="0">
              <a:solidFill>
                <a:srgbClr val="302C6B"/>
              </a:solidFill>
              <a:latin typeface="Gill Sans MT" panose="020B0502020104020203" pitchFamily="34" charset="0"/>
            </a:endParaRPr>
          </a:p>
          <a:p>
            <a:pPr algn="ctr"/>
            <a:r>
              <a:rPr lang="fr-FR" sz="4000" dirty="0" smtClean="0">
                <a:solidFill>
                  <a:srgbClr val="302C6B"/>
                </a:solidFill>
                <a:latin typeface="Gill Sans MT" panose="020B0502020104020203" pitchFamily="34" charset="0"/>
              </a:rPr>
              <a:t>16 Décembre 2021</a:t>
            </a:r>
            <a:endParaRPr lang="fr-FR" sz="4000" dirty="0">
              <a:solidFill>
                <a:srgbClr val="302C6B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823BB0-AD19-4DBA-92C9-4E51AFDEA6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48" y="5686727"/>
            <a:ext cx="2909013" cy="105813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83B61E-59BD-4D18-AD72-EC7789596A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52" y="5644192"/>
            <a:ext cx="1374472" cy="11006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78" y="643102"/>
            <a:ext cx="8946065" cy="10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839053" y="5387533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xfrm>
            <a:off x="1637058" y="88090"/>
            <a:ext cx="10290927" cy="78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Le Club Animateur des Yvelines</a:t>
            </a:r>
            <a:endParaRPr sz="4000" dirty="0"/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1407401" y="853314"/>
            <a:ext cx="10520585" cy="592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3" name="Google Shape;253;p11"/>
          <p:cNvSpPr/>
          <p:nvPr/>
        </p:nvSpPr>
        <p:spPr>
          <a:xfrm>
            <a:off x="8751885" y="1647950"/>
            <a:ext cx="442184" cy="442184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4" y="277"/>
                  <a:pt x="394" y="277"/>
                  <a:pt x="394" y="277"/>
                </a:cubicBezTo>
                <a:cubicBezTo>
                  <a:pt x="394" y="373"/>
                  <a:pt x="394" y="373"/>
                  <a:pt x="394" y="373"/>
                </a:cubicBezTo>
                <a:cubicBezTo>
                  <a:pt x="394" y="379"/>
                  <a:pt x="390" y="384"/>
                  <a:pt x="384" y="38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2" y="384"/>
                  <a:pt x="117" y="379"/>
                  <a:pt x="117" y="373"/>
                </a:cubicBezTo>
                <a:cubicBezTo>
                  <a:pt x="117" y="277"/>
                  <a:pt x="117" y="277"/>
                  <a:pt x="117" y="277"/>
                </a:cubicBezTo>
                <a:cubicBezTo>
                  <a:pt x="106" y="277"/>
                  <a:pt x="106" y="277"/>
                  <a:pt x="106" y="277"/>
                </a:cubicBezTo>
                <a:cubicBezTo>
                  <a:pt x="100" y="277"/>
                  <a:pt x="96" y="272"/>
                  <a:pt x="96" y="266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02" y="111"/>
                  <a:pt x="207" y="106"/>
                  <a:pt x="213" y="106"/>
                </a:cubicBezTo>
                <a:cubicBezTo>
                  <a:pt x="298" y="106"/>
                  <a:pt x="298" y="106"/>
                  <a:pt x="298" y="106"/>
                </a:cubicBezTo>
                <a:cubicBezTo>
                  <a:pt x="304" y="106"/>
                  <a:pt x="309" y="111"/>
                  <a:pt x="309" y="117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lnTo>
                  <a:pt x="416" y="266"/>
                </a:lnTo>
                <a:close/>
                <a:moveTo>
                  <a:pt x="330" y="277"/>
                </a:moveTo>
                <a:cubicBezTo>
                  <a:pt x="373" y="277"/>
                  <a:pt x="373" y="277"/>
                  <a:pt x="373" y="277"/>
                </a:cubicBezTo>
                <a:cubicBezTo>
                  <a:pt x="373" y="362"/>
                  <a:pt x="373" y="362"/>
                  <a:pt x="373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277"/>
                  <a:pt x="138" y="277"/>
                  <a:pt x="138" y="277"/>
                </a:cubicBezTo>
                <a:cubicBezTo>
                  <a:pt x="181" y="277"/>
                  <a:pt x="181" y="277"/>
                  <a:pt x="181" y="277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94"/>
                  <a:pt x="186" y="298"/>
                  <a:pt x="192" y="298"/>
                </a:cubicBezTo>
                <a:cubicBezTo>
                  <a:pt x="198" y="298"/>
                  <a:pt x="202" y="294"/>
                  <a:pt x="202" y="288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94"/>
                  <a:pt x="314" y="298"/>
                  <a:pt x="320" y="298"/>
                </a:cubicBezTo>
                <a:cubicBezTo>
                  <a:pt x="326" y="298"/>
                  <a:pt x="330" y="294"/>
                  <a:pt x="330" y="288"/>
                </a:cubicBezTo>
                <a:lnTo>
                  <a:pt x="330" y="277"/>
                </a:lnTo>
                <a:close/>
                <a:moveTo>
                  <a:pt x="288" y="149"/>
                </a:moveTo>
                <a:cubicBezTo>
                  <a:pt x="224" y="149"/>
                  <a:pt x="224" y="149"/>
                  <a:pt x="224" y="149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88" y="128"/>
                  <a:pt x="288" y="128"/>
                  <a:pt x="288" y="128"/>
                </a:cubicBezTo>
                <a:lnTo>
                  <a:pt x="288" y="149"/>
                </a:lnTo>
                <a:close/>
                <a:moveTo>
                  <a:pt x="117" y="170"/>
                </a:moveTo>
                <a:cubicBezTo>
                  <a:pt x="394" y="170"/>
                  <a:pt x="394" y="170"/>
                  <a:pt x="394" y="170"/>
                </a:cubicBezTo>
                <a:cubicBezTo>
                  <a:pt x="394" y="256"/>
                  <a:pt x="394" y="256"/>
                  <a:pt x="394" y="256"/>
                </a:cubicBezTo>
                <a:cubicBezTo>
                  <a:pt x="330" y="256"/>
                  <a:pt x="330" y="256"/>
                  <a:pt x="330" y="256"/>
                </a:cubicBezTo>
                <a:cubicBezTo>
                  <a:pt x="330" y="245"/>
                  <a:pt x="330" y="245"/>
                  <a:pt x="330" y="245"/>
                </a:cubicBezTo>
                <a:cubicBezTo>
                  <a:pt x="330" y="239"/>
                  <a:pt x="326" y="234"/>
                  <a:pt x="320" y="234"/>
                </a:cubicBezTo>
                <a:cubicBezTo>
                  <a:pt x="314" y="234"/>
                  <a:pt x="309" y="239"/>
                  <a:pt x="309" y="245"/>
                </a:cubicBezTo>
                <a:cubicBezTo>
                  <a:pt x="309" y="256"/>
                  <a:pt x="309" y="256"/>
                  <a:pt x="309" y="256"/>
                </a:cubicBezTo>
                <a:cubicBezTo>
                  <a:pt x="202" y="256"/>
                  <a:pt x="202" y="256"/>
                  <a:pt x="202" y="256"/>
                </a:cubicBezTo>
                <a:cubicBezTo>
                  <a:pt x="202" y="245"/>
                  <a:pt x="202" y="245"/>
                  <a:pt x="202" y="245"/>
                </a:cubicBezTo>
                <a:cubicBezTo>
                  <a:pt x="202" y="239"/>
                  <a:pt x="198" y="234"/>
                  <a:pt x="192" y="234"/>
                </a:cubicBezTo>
                <a:cubicBezTo>
                  <a:pt x="186" y="234"/>
                  <a:pt x="181" y="239"/>
                  <a:pt x="181" y="245"/>
                </a:cubicBezTo>
                <a:cubicBezTo>
                  <a:pt x="181" y="256"/>
                  <a:pt x="181" y="256"/>
                  <a:pt x="181" y="256"/>
                </a:cubicBezTo>
                <a:cubicBezTo>
                  <a:pt x="117" y="256"/>
                  <a:pt x="117" y="256"/>
                  <a:pt x="117" y="256"/>
                </a:cubicBezTo>
                <a:lnTo>
                  <a:pt x="117" y="1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4456575" y="5197120"/>
            <a:ext cx="440938" cy="440938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277"/>
                </a:moveTo>
                <a:cubicBezTo>
                  <a:pt x="117" y="283"/>
                  <a:pt x="112" y="288"/>
                  <a:pt x="106" y="288"/>
                </a:cubicBezTo>
                <a:cubicBezTo>
                  <a:pt x="100" y="288"/>
                  <a:pt x="96" y="283"/>
                  <a:pt x="96" y="277"/>
                </a:cubicBezTo>
                <a:cubicBezTo>
                  <a:pt x="96" y="234"/>
                  <a:pt x="96" y="234"/>
                  <a:pt x="96" y="234"/>
                </a:cubicBezTo>
                <a:cubicBezTo>
                  <a:pt x="96" y="228"/>
                  <a:pt x="100" y="224"/>
                  <a:pt x="106" y="224"/>
                </a:cubicBezTo>
                <a:cubicBezTo>
                  <a:pt x="112" y="224"/>
                  <a:pt x="117" y="228"/>
                  <a:pt x="117" y="234"/>
                </a:cubicBezTo>
                <a:lnTo>
                  <a:pt x="117" y="277"/>
                </a:lnTo>
                <a:close/>
                <a:moveTo>
                  <a:pt x="160" y="320"/>
                </a:moveTo>
                <a:cubicBezTo>
                  <a:pt x="160" y="326"/>
                  <a:pt x="155" y="330"/>
                  <a:pt x="149" y="330"/>
                </a:cubicBezTo>
                <a:cubicBezTo>
                  <a:pt x="143" y="330"/>
                  <a:pt x="138" y="326"/>
                  <a:pt x="138" y="320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8" y="186"/>
                  <a:pt x="143" y="181"/>
                  <a:pt x="149" y="181"/>
                </a:cubicBezTo>
                <a:cubicBezTo>
                  <a:pt x="155" y="181"/>
                  <a:pt x="160" y="186"/>
                  <a:pt x="160" y="192"/>
                </a:cubicBezTo>
                <a:lnTo>
                  <a:pt x="160" y="320"/>
                </a:lnTo>
                <a:close/>
                <a:moveTo>
                  <a:pt x="202" y="352"/>
                </a:moveTo>
                <a:cubicBezTo>
                  <a:pt x="202" y="358"/>
                  <a:pt x="198" y="362"/>
                  <a:pt x="192" y="362"/>
                </a:cubicBezTo>
                <a:cubicBezTo>
                  <a:pt x="186" y="362"/>
                  <a:pt x="181" y="358"/>
                  <a:pt x="181" y="352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1" y="154"/>
                  <a:pt x="186" y="149"/>
                  <a:pt x="192" y="149"/>
                </a:cubicBezTo>
                <a:cubicBezTo>
                  <a:pt x="198" y="149"/>
                  <a:pt x="202" y="154"/>
                  <a:pt x="202" y="160"/>
                </a:cubicBezTo>
                <a:lnTo>
                  <a:pt x="202" y="352"/>
                </a:lnTo>
                <a:close/>
                <a:moveTo>
                  <a:pt x="245" y="309"/>
                </a:moveTo>
                <a:cubicBezTo>
                  <a:pt x="245" y="315"/>
                  <a:pt x="240" y="320"/>
                  <a:pt x="234" y="320"/>
                </a:cubicBezTo>
                <a:cubicBezTo>
                  <a:pt x="228" y="320"/>
                  <a:pt x="224" y="315"/>
                  <a:pt x="224" y="309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28" y="192"/>
                  <a:pt x="234" y="192"/>
                </a:cubicBezTo>
                <a:cubicBezTo>
                  <a:pt x="240" y="192"/>
                  <a:pt x="245" y="196"/>
                  <a:pt x="245" y="202"/>
                </a:cubicBezTo>
                <a:lnTo>
                  <a:pt x="245" y="309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149"/>
                  <a:pt x="266" y="149"/>
                  <a:pt x="266" y="149"/>
                </a:cubicBezTo>
                <a:cubicBezTo>
                  <a:pt x="266" y="143"/>
                  <a:pt x="271" y="138"/>
                  <a:pt x="277" y="138"/>
                </a:cubicBezTo>
                <a:cubicBezTo>
                  <a:pt x="283" y="138"/>
                  <a:pt x="288" y="143"/>
                  <a:pt x="288" y="149"/>
                </a:cubicBezTo>
                <a:lnTo>
                  <a:pt x="288" y="362"/>
                </a:lnTo>
                <a:close/>
                <a:moveTo>
                  <a:pt x="330" y="320"/>
                </a:moveTo>
                <a:cubicBezTo>
                  <a:pt x="330" y="326"/>
                  <a:pt x="326" y="330"/>
                  <a:pt x="320" y="330"/>
                </a:cubicBezTo>
                <a:cubicBezTo>
                  <a:pt x="314" y="330"/>
                  <a:pt x="309" y="326"/>
                  <a:pt x="309" y="320"/>
                </a:cubicBezTo>
                <a:cubicBezTo>
                  <a:pt x="309" y="192"/>
                  <a:pt x="309" y="192"/>
                  <a:pt x="309" y="192"/>
                </a:cubicBezTo>
                <a:cubicBezTo>
                  <a:pt x="309" y="186"/>
                  <a:pt x="314" y="181"/>
                  <a:pt x="320" y="181"/>
                </a:cubicBezTo>
                <a:cubicBezTo>
                  <a:pt x="326" y="181"/>
                  <a:pt x="330" y="186"/>
                  <a:pt x="330" y="192"/>
                </a:cubicBezTo>
                <a:lnTo>
                  <a:pt x="330" y="320"/>
                </a:lnTo>
                <a:close/>
                <a:moveTo>
                  <a:pt x="373" y="298"/>
                </a:moveTo>
                <a:cubicBezTo>
                  <a:pt x="373" y="304"/>
                  <a:pt x="368" y="309"/>
                  <a:pt x="362" y="309"/>
                </a:cubicBezTo>
                <a:cubicBezTo>
                  <a:pt x="356" y="309"/>
                  <a:pt x="352" y="304"/>
                  <a:pt x="352" y="298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298"/>
                </a:ln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9" y="277"/>
                  <a:pt x="394" y="272"/>
                  <a:pt x="394" y="266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239"/>
                  <a:pt x="399" y="234"/>
                  <a:pt x="405" y="234"/>
                </a:cubicBezTo>
                <a:cubicBezTo>
                  <a:pt x="411" y="234"/>
                  <a:pt x="416" y="239"/>
                  <a:pt x="416" y="245"/>
                </a:cubicBezTo>
                <a:lnTo>
                  <a:pt x="416" y="2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8948730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7065374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6767281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9024" y="1248137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2765978" y="1515717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2192692" y="973762"/>
            <a:ext cx="162940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relation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5969172" y="1222727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5324042" y="917758"/>
            <a:ext cx="268730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Espace communautaire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42" b="-6412"/>
          <a:stretch/>
        </p:blipFill>
        <p:spPr>
          <a:xfrm>
            <a:off x="6283490" y="1454668"/>
            <a:ext cx="483791" cy="454715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81000" dist="292100" dir="5400000" sx="-80000" sy="-18000" rotWithShape="0">
              <a:schemeClr val="lt1">
                <a:alpha val="21960"/>
              </a:schemeClr>
            </a:outerShdw>
          </a:effectLst>
        </p:spPr>
      </p:pic>
      <p:sp>
        <p:nvSpPr>
          <p:cNvPr id="265" name="Google Shape;265;p11"/>
          <p:cNvSpPr/>
          <p:nvPr/>
        </p:nvSpPr>
        <p:spPr>
          <a:xfrm>
            <a:off x="9454876" y="1246950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8728829" y="874242"/>
            <a:ext cx="29703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Accompagnement des entreprises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1660919" y="2381399"/>
            <a:ext cx="258311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Connecteur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contact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 des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partenaires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et les entreprises selon les besoins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relation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 l’entreprise et un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cfa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et/ou un </a:t>
            </a: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jeune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en alternance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4880712" y="2302947"/>
            <a:ext cx="3252525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Animateur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endParaRPr lang="fr-FR" sz="2400" b="1" kern="0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Les matinales de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l’inclusion  </a:t>
            </a: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EA/ESAT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jeunes et </a:t>
            </a:r>
            <a:r>
              <a:rPr lang="fr-FR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handicap,</a:t>
            </a:r>
            <a:r>
              <a:rPr lang="fr-FR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immersion en entreprise,</a:t>
            </a:r>
            <a:r>
              <a:rPr lang="fr-FR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SIAE,</a:t>
            </a:r>
            <a:r>
              <a:rPr kumimoji="0" lang="fr-FR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1jeune1solution, …</a:t>
            </a:r>
            <a:endParaRPr kumimoji="0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Webinaires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coanimés avec nos partenaires CCI, Pôle Emploi, les Communautés d’agglomérations…</a:t>
            </a:r>
          </a:p>
          <a:p>
            <a:pPr lvl="0" algn="just">
              <a:buClr>
                <a:srgbClr val="000000"/>
              </a:buClr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Afterwork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avec la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cpme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8553398" y="2428649"/>
            <a:ext cx="298322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Facilitateur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Accompagnement sur la mise en place de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parrainage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fr-FR" sz="20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Co-organisateur de programmes d’inclusion</a:t>
            </a: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fr-FR" sz="2000" b="1" kern="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Job Tour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recrutement de             métier en tension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9668347" y="1437703"/>
            <a:ext cx="592642" cy="59251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345" y="1567399"/>
            <a:ext cx="315565" cy="3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4492" y="2806047"/>
            <a:ext cx="1786117" cy="11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152" y="5528727"/>
            <a:ext cx="2318481" cy="11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Résultat de recherche d'images pour &quot;logo 100chances 100 emplois&quot;">
            <a:extLst>
              <a:ext uri="{FF2B5EF4-FFF2-40B4-BE49-F238E27FC236}">
                <a16:creationId xmlns:a16="http://schemas.microsoft.com/office/drawing/2014/main" id="{076CDD70-E951-4EEB-8E59-D4413E2A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58" y="4475520"/>
            <a:ext cx="792638" cy="7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8E70AB-8CAD-4140-AF2E-CB3EF9ECB0F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45" y="4545654"/>
            <a:ext cx="1650817" cy="5033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253C6F57-A02A-4E89-84BF-A25F18E3F838">
            <a:extLst>
              <a:ext uri="{FF2B5EF4-FFF2-40B4-BE49-F238E27FC236}">
                <a16:creationId xmlns:a16="http://schemas.microsoft.com/office/drawing/2014/main" id="{766A6619-2633-4347-9C25-DA93B735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054" y="1660779"/>
            <a:ext cx="785660" cy="2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6A92E6-201D-41E4-9754-6A2E26371B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826" y="985912"/>
            <a:ext cx="930322" cy="523306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4120D334-0606-40F3-845E-DC68AB4D0E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980" y="1647527"/>
            <a:ext cx="723840" cy="369588"/>
          </a:xfrm>
          <a:prstGeom prst="rect">
            <a:avLst/>
          </a:prstGeom>
        </p:spPr>
      </p:pic>
      <p:pic>
        <p:nvPicPr>
          <p:cNvPr id="1026" name="Picture 2" descr="La Vie Simple">
            <a:extLst>
              <a:ext uri="{FF2B5EF4-FFF2-40B4-BE49-F238E27FC236}">
                <a16:creationId xmlns:a16="http://schemas.microsoft.com/office/drawing/2014/main" id="{B41925DC-2E09-431D-AEBF-1E7883F80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71" y="3630357"/>
            <a:ext cx="782156" cy="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B7ACB596-8210-4F24-8A32-51FF745C0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722" y="2198334"/>
            <a:ext cx="647064" cy="647064"/>
          </a:xfrm>
          <a:prstGeom prst="rect">
            <a:avLst/>
          </a:prstGeom>
        </p:spPr>
      </p:pic>
      <p:graphicFrame>
        <p:nvGraphicFramePr>
          <p:cNvPr id="125" name="Objet 124">
            <a:extLst>
              <a:ext uri="{FF2B5EF4-FFF2-40B4-BE49-F238E27FC236}">
                <a16:creationId xmlns:a16="http://schemas.microsoft.com/office/drawing/2014/main" id="{A4BB9A5F-A82E-4ED4-95E3-E443BE883B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26870" y="3098592"/>
          <a:ext cx="980322" cy="50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Acrobat Document" r:id="rId8" imgW="13553912" imgH="6953211" progId="AcroExch.Document.DC">
                  <p:embed/>
                </p:oleObj>
              </mc:Choice>
              <mc:Fallback>
                <p:oleObj name="Acrobat Document" r:id="rId8" imgW="13553912" imgH="6953211" progId="AcroExch.Document.DC">
                  <p:embed/>
                  <p:pic>
                    <p:nvPicPr>
                      <p:cNvPr id="125" name="Objet 124">
                        <a:extLst>
                          <a:ext uri="{FF2B5EF4-FFF2-40B4-BE49-F238E27FC236}">
                            <a16:creationId xmlns:a16="http://schemas.microsoft.com/office/drawing/2014/main" id="{A4BB9A5F-A82E-4ED4-95E3-E443BE883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6870" y="3098592"/>
                        <a:ext cx="980322" cy="50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 121">
            <a:extLst>
              <a:ext uri="{FF2B5EF4-FFF2-40B4-BE49-F238E27FC236}">
                <a16:creationId xmlns:a16="http://schemas.microsoft.com/office/drawing/2014/main" id="{5EB80D9F-B5C1-4ABB-85E8-FF86EF99DAC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62056" y="6160301"/>
          <a:ext cx="2749857" cy="49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10" imgW="5746651" imgH="655884" progId="Word.Document.12">
                  <p:embed/>
                </p:oleObj>
              </mc:Choice>
              <mc:Fallback>
                <p:oleObj name="Document" r:id="rId10" imgW="5746651" imgH="655884" progId="Word.Document.12">
                  <p:embed/>
                  <p:pic>
                    <p:nvPicPr>
                      <p:cNvPr id="122" name="Objet 121">
                        <a:extLst>
                          <a:ext uri="{FF2B5EF4-FFF2-40B4-BE49-F238E27FC236}">
                            <a16:creationId xmlns:a16="http://schemas.microsoft.com/office/drawing/2014/main" id="{5EB80D9F-B5C1-4ABB-85E8-FF86EF99D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62056" y="6160301"/>
                        <a:ext cx="2749857" cy="49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" name="Image 133">
            <a:extLst>
              <a:ext uri="{FF2B5EF4-FFF2-40B4-BE49-F238E27FC236}">
                <a16:creationId xmlns:a16="http://schemas.microsoft.com/office/drawing/2014/main" id="{B5B532FE-3752-4EE5-B298-D400D0D3C2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905" y="2294517"/>
            <a:ext cx="854674" cy="478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02EE12-7749-4850-B494-BE51C6FEA92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863" y="1517092"/>
            <a:ext cx="1007333" cy="711059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51FEBEC5-4594-45DE-A243-68D954FBEC7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09" y="5188804"/>
            <a:ext cx="648736" cy="7743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66CE75-330D-4CFC-80DA-E4BE0B4A73A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678" y="3739873"/>
            <a:ext cx="679477" cy="679477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24D9EF25-491C-4C11-A187-B383AE7C9E6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869" y="4381687"/>
            <a:ext cx="1401159" cy="9905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50AC1A-28CE-465C-BF1A-2244ACCCDF2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47" y="1071806"/>
            <a:ext cx="943348" cy="315200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B48BB0B6-0403-4C59-974D-F0C14E93CEF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074" y="3115150"/>
            <a:ext cx="440430" cy="4404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B96DD9-F195-4684-A6EF-9A35C38A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295" y="32371"/>
            <a:ext cx="9147540" cy="85407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130 </a:t>
            </a:r>
            <a:r>
              <a:rPr lang="fr-FR" dirty="0"/>
              <a:t>entreprises engagées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13822AE-8B94-40D4-B34E-E4DE9BAAF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015" y="6111809"/>
            <a:ext cx="801637" cy="5306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5D6A11B-BB6D-4C31-BDCD-F46618F3264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31" y="950147"/>
            <a:ext cx="546712" cy="4568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A036C23-231A-4D97-BE0D-165A2EE633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63" y="969375"/>
            <a:ext cx="749237" cy="4403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1BF2D7-80B3-43B6-B7D1-997FFDEDC01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44" y="953037"/>
            <a:ext cx="290233" cy="41863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540B84B-4508-493A-A210-6CA8B528636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088" y="1020960"/>
            <a:ext cx="759339" cy="31073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01BCC63-779D-4E61-8048-E9DDC34CE6FE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737" y="1033337"/>
            <a:ext cx="738885" cy="33290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3E3E16E-FD37-44BE-A7B8-7D20625D3B52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99" y="1670081"/>
            <a:ext cx="990278" cy="27845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46222D0-AE18-42E0-9AE4-7AB2734ABB2A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1695413"/>
            <a:ext cx="575662" cy="24304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CAFBF59-2EA6-47A7-B018-B66BA508176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676" y="6305449"/>
            <a:ext cx="1567216" cy="21010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57C769F1-2F0D-4F7B-9745-36F405E8F8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242" y="3126056"/>
            <a:ext cx="597783" cy="47822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C8CFF38B-2CEA-47B2-B29D-D1AE4AC98D25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646" y="3173768"/>
            <a:ext cx="512893" cy="34392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640CEEFB-149A-4D0F-A6AD-6AAEA341798C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314" y="3227837"/>
            <a:ext cx="988109" cy="25429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CB64C446-1B0F-45C3-B9A2-4A832D16E9A0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318" y="3628101"/>
            <a:ext cx="1282331" cy="509507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0EE849C3-05AB-4D9C-9E9E-6FB19BBD51C1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489" y="3810854"/>
            <a:ext cx="1124822" cy="393753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9F55AFB-09D2-436B-9A66-011A4DED1FF9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312" y="3821206"/>
            <a:ext cx="843210" cy="474306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007DB585-5A0B-43F4-879B-5133DA931981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8" y="5423039"/>
            <a:ext cx="758688" cy="398036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871B5997-AE5F-468F-AB52-6BB7F6B773B3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966" y="3810854"/>
            <a:ext cx="666108" cy="544876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AD89C597-3C53-4EC1-9D5F-233316892CCD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501" y="3867722"/>
            <a:ext cx="953773" cy="359932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D270AC1B-F223-4814-9957-7A0DE3D8B1A5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974" y="4587435"/>
            <a:ext cx="449415" cy="398784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A5933884-DE03-447E-988C-6EC02A38216E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838" y="4496270"/>
            <a:ext cx="968367" cy="543923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49BCF062-609A-4F28-81D3-626BAFE5EDA8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246" y="4417089"/>
            <a:ext cx="987706" cy="633508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27008630-64A8-4F53-AE8B-521F93200461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285" y="4661977"/>
            <a:ext cx="941386" cy="303691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80F1F570-7A98-4ECF-B4AE-0F6ED5D18BD2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902" y="4641946"/>
            <a:ext cx="1168515" cy="320339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C93C6B61-4005-40ED-AAE8-0CCDAFFEB447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648" y="4664720"/>
            <a:ext cx="1003620" cy="244214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69BABE43-0FA5-4BBD-A78E-10058E7AE9CC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095" y="4744274"/>
            <a:ext cx="832979" cy="177782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4295316F-36CB-4E6E-A50C-5A2636295AC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227" y="4559104"/>
            <a:ext cx="635722" cy="635722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F2AEC871-E7A9-4A86-9597-7A0C7C91B1A5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943" y="5536687"/>
            <a:ext cx="660773" cy="212551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30169B10-EB83-4813-A1EF-6E69784C194C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297" y="5481577"/>
            <a:ext cx="862929" cy="301545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360F8E8A-7402-4625-97A5-21B686CFD30C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186" y="5442412"/>
            <a:ext cx="689917" cy="319805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CE3E4118-0AA2-41D5-B3C7-050E2F4E8673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222" y="5572132"/>
            <a:ext cx="886990" cy="248943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A02BE950-DFC3-479E-8C27-A7628FBA9F75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538" y="5488536"/>
            <a:ext cx="1209959" cy="384833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id="{534CC87B-B9B9-4299-AE7A-DADC7AD2AAB2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834" y="6134973"/>
            <a:ext cx="931790" cy="519894"/>
          </a:xfrm>
          <a:prstGeom prst="rect">
            <a:avLst/>
          </a:prstGeom>
        </p:spPr>
      </p:pic>
      <p:pic>
        <p:nvPicPr>
          <p:cNvPr id="126" name="Image 125">
            <a:extLst>
              <a:ext uri="{FF2B5EF4-FFF2-40B4-BE49-F238E27FC236}">
                <a16:creationId xmlns:a16="http://schemas.microsoft.com/office/drawing/2014/main" id="{0A1AE5EE-6A78-429F-A523-E72E8CD6F644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402" y="5958140"/>
            <a:ext cx="1223150" cy="915541"/>
          </a:xfrm>
          <a:prstGeom prst="rect">
            <a:avLst/>
          </a:prstGeom>
        </p:spPr>
      </p:pic>
      <p:pic>
        <p:nvPicPr>
          <p:cNvPr id="128" name="Image 127">
            <a:extLst>
              <a:ext uri="{FF2B5EF4-FFF2-40B4-BE49-F238E27FC236}">
                <a16:creationId xmlns:a16="http://schemas.microsoft.com/office/drawing/2014/main" id="{87355E0E-F820-4D85-8818-15180406DDED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79" y="6284591"/>
            <a:ext cx="899502" cy="22065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E1CDA7-BB5E-42D7-BA8B-83985BD7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991" y="1148195"/>
            <a:ext cx="1035120" cy="1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9AB4B42-D8A0-4096-B56D-6BAD3A0A467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906120" y="3892861"/>
          <a:ext cx="988655" cy="41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Acrobat Document" r:id="rId54" imgW="5181388" imgH="2200216" progId="AcroExch.Document.DC">
                  <p:embed/>
                </p:oleObj>
              </mc:Choice>
              <mc:Fallback>
                <p:oleObj name="Acrobat Document" r:id="rId54" imgW="5181388" imgH="2200216" progId="AcroExch.Document.DC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69AB4B42-D8A0-4096-B56D-6BAD3A0A46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0906120" y="3892861"/>
                        <a:ext cx="988655" cy="419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5BD1D1AC-47B2-4067-A921-161BCE832188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445" y="3872060"/>
            <a:ext cx="1052354" cy="4053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E52A78-25B7-46A1-B3C4-BA505F9B8004}"/>
              </a:ext>
            </a:extLst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387" y="3041239"/>
            <a:ext cx="723817" cy="51006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BD602D11-46BC-4D8A-A45F-1476436447E6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379" y="2271884"/>
            <a:ext cx="916462" cy="51649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D6CB2E80-CB18-49D2-9835-10D967DE86F5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83" y="1008307"/>
            <a:ext cx="1049373" cy="25025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F526355C-64C1-41FD-BA57-A5396B8AFB32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938" y="1721891"/>
            <a:ext cx="922635" cy="289905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BF666625-DE47-4829-8D9E-446752C4F37A}"/>
              </a:ext>
            </a:extLst>
          </p:cNvPr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331" y="1764135"/>
            <a:ext cx="665927" cy="16769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11AF9946-923D-4EF7-9001-E62C66C42F60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972" y="1706629"/>
            <a:ext cx="893007" cy="33961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C751C4EE-2933-4C29-A59D-79570B4999C0}"/>
              </a:ext>
            </a:extLst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384" y="2239343"/>
            <a:ext cx="1096280" cy="730853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8AE6568A-00C8-45E0-B6C4-27247BE5B105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564" y="3107695"/>
            <a:ext cx="890495" cy="488577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3FB40B6F-D458-4020-8B7B-1C25BB81F072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243" y="3061075"/>
            <a:ext cx="581700" cy="465195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id="{D4E427A8-4D16-44C3-A6B5-5EBCC967F58B}"/>
              </a:ext>
            </a:extLst>
          </p:cNvPr>
          <p:cNvPicPr>
            <a:picLocks noChangeAspect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511" y="2461948"/>
            <a:ext cx="834257" cy="262872"/>
          </a:xfrm>
          <a:prstGeom prst="rect">
            <a:avLst/>
          </a:prstGeom>
        </p:spPr>
      </p:pic>
      <p:graphicFrame>
        <p:nvGraphicFramePr>
          <p:cNvPr id="131" name="Objet 130">
            <a:extLst>
              <a:ext uri="{FF2B5EF4-FFF2-40B4-BE49-F238E27FC236}">
                <a16:creationId xmlns:a16="http://schemas.microsoft.com/office/drawing/2014/main" id="{3C0B13B9-D632-4EE2-A622-96C57FAA839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72652" y="2437403"/>
          <a:ext cx="904350" cy="3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Acrobat Document" r:id="rId67" imgW="4028918" imgH="1485664" progId="AcroExch.Document.DC">
                  <p:embed/>
                </p:oleObj>
              </mc:Choice>
              <mc:Fallback>
                <p:oleObj name="Acrobat Document" r:id="rId67" imgW="4028918" imgH="1485664" progId="AcroExch.Document.DC">
                  <p:embed/>
                  <p:pic>
                    <p:nvPicPr>
                      <p:cNvPr id="131" name="Objet 130">
                        <a:extLst>
                          <a:ext uri="{FF2B5EF4-FFF2-40B4-BE49-F238E27FC236}">
                            <a16:creationId xmlns:a16="http://schemas.microsoft.com/office/drawing/2014/main" id="{3C0B13B9-D632-4EE2-A622-96C57FAA8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1072652" y="2437403"/>
                        <a:ext cx="904350" cy="33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" name="Image 131">
            <a:extLst>
              <a:ext uri="{FF2B5EF4-FFF2-40B4-BE49-F238E27FC236}">
                <a16:creationId xmlns:a16="http://schemas.microsoft.com/office/drawing/2014/main" id="{1833C604-3DF4-456D-8412-66C2727EA216}"/>
              </a:ext>
            </a:extLst>
          </p:cNvPr>
          <p:cNvPicPr>
            <a:picLocks noChangeAspect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439" y="3002668"/>
            <a:ext cx="759425" cy="568761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F5486FE1-5B49-43F4-9BA8-74425F3E2D88}"/>
              </a:ext>
            </a:extLst>
          </p:cNvPr>
          <p:cNvPicPr>
            <a:picLocks noChangeAspect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222" y="2425713"/>
            <a:ext cx="947570" cy="283457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A5116DE3-9D4A-40AA-8867-AE3F9D9F2314}"/>
              </a:ext>
            </a:extLst>
          </p:cNvPr>
          <p:cNvPicPr>
            <a:picLocks noChangeAspect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050" y="3901365"/>
            <a:ext cx="820816" cy="386071"/>
          </a:xfrm>
          <a:prstGeom prst="rect">
            <a:avLst/>
          </a:prstGeom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63F1A15E-A22F-401F-9C28-0A30E37E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960" y="4700489"/>
            <a:ext cx="622363" cy="3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51F41B9-B70A-496E-B97C-072A3F6C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841" y="4786827"/>
            <a:ext cx="992870" cy="2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f Logo Vector Logo - Download Free SVG Icon | Worldvectorlogo">
            <a:extLst>
              <a:ext uri="{FF2B5EF4-FFF2-40B4-BE49-F238E27FC236}">
                <a16:creationId xmlns:a16="http://schemas.microsoft.com/office/drawing/2014/main" id="{49C901F9-4A74-4D29-945C-FBF25CA8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441" y="5568326"/>
            <a:ext cx="635213" cy="1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Sodexo PNG transparents - StickPNG">
            <a:extLst>
              <a:ext uri="{FF2B5EF4-FFF2-40B4-BE49-F238E27FC236}">
                <a16:creationId xmlns:a16="http://schemas.microsoft.com/office/drawing/2014/main" id="{5AB8C852-FF15-4EF4-8585-DFFC63AA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974" y="5444081"/>
            <a:ext cx="975287" cy="3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gie Ineo — Wikipédia">
            <a:extLst>
              <a:ext uri="{FF2B5EF4-FFF2-40B4-BE49-F238E27FC236}">
                <a16:creationId xmlns:a16="http://schemas.microsoft.com/office/drawing/2014/main" id="{72052070-6044-49F6-9132-F92F614B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137" y="3031105"/>
            <a:ext cx="839068" cy="5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674DF2B-E74F-4AB6-B427-0832DF986C51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94" y="2437005"/>
            <a:ext cx="1006717" cy="3020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65F47E-42B0-4B83-B57B-4C4865DCFDC9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54" y="1670036"/>
            <a:ext cx="730370" cy="380439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8E4A80A7-46FE-4619-9E95-3ACC4DCBF6B4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766" y="2992253"/>
            <a:ext cx="731092" cy="73109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293370" y="993566"/>
            <a:ext cx="805053" cy="24527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6AC07420-6319-4B8A-8331-9990D62F26EF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02" y="1679553"/>
            <a:ext cx="548091" cy="3579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2515388"/>
            <a:ext cx="710201" cy="1775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03" y="2400982"/>
            <a:ext cx="771855" cy="3216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2" y="1027546"/>
            <a:ext cx="847967" cy="27512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33" y="1543801"/>
            <a:ext cx="560269" cy="59613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22" y="948671"/>
            <a:ext cx="867492" cy="52857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3" y="903167"/>
            <a:ext cx="593245" cy="59324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89" y="1611480"/>
            <a:ext cx="723336" cy="38879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14" y="3244198"/>
            <a:ext cx="659220" cy="13290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09" y="3623975"/>
            <a:ext cx="739144" cy="739144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0875523" y="5525311"/>
            <a:ext cx="955983" cy="31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43" y="1870494"/>
            <a:ext cx="1128790" cy="170998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89" y="3215741"/>
            <a:ext cx="925538" cy="196923"/>
          </a:xfrm>
          <a:prstGeom prst="rect">
            <a:avLst/>
          </a:prstGeom>
        </p:spPr>
      </p:pic>
      <p:graphicFrame>
        <p:nvGraphicFramePr>
          <p:cNvPr id="33" name="Objet 32"/>
          <p:cNvGraphicFramePr>
            <a:graphicFrameLocks noChangeAspect="1"/>
          </p:cNvGraphicFramePr>
          <p:nvPr>
            <p:extLst/>
          </p:nvPr>
        </p:nvGraphicFramePr>
        <p:xfrm>
          <a:off x="8342256" y="6269842"/>
          <a:ext cx="2413303" cy="32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Acrobat Document" r:id="rId93" imgW="5821538" imgH="784781" progId="AcroExch.Document.DC">
                  <p:embed/>
                </p:oleObj>
              </mc:Choice>
              <mc:Fallback>
                <p:oleObj name="Acrobat Document" r:id="rId93" imgW="5821538" imgH="784781" progId="AcroExch.Document.DC">
                  <p:embed/>
                  <p:pic>
                    <p:nvPicPr>
                      <p:cNvPr id="33" name="Objet 32"/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8342256" y="6269842"/>
                        <a:ext cx="2413303" cy="325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Image 33"/>
          <p:cNvPicPr>
            <a:picLocks noChangeAspect="1"/>
          </p:cNvPicPr>
          <p:nvPr/>
        </p:nvPicPr>
        <p:blipFill>
          <a:blip r:embed="rId9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7666" y="1609874"/>
            <a:ext cx="580047" cy="3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/>
          <p:nvPr/>
        </p:nvSpPr>
        <p:spPr>
          <a:xfrm>
            <a:off x="1493613" y="682418"/>
            <a:ext cx="10072254" cy="7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		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	Contact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02C6B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4" name="Google Shape;304;p13"/>
          <p:cNvSpPr txBox="1">
            <a:spLocks noGrp="1"/>
          </p:cNvSpPr>
          <p:nvPr>
            <p:ph type="body" idx="1"/>
          </p:nvPr>
        </p:nvSpPr>
        <p:spPr>
          <a:xfrm>
            <a:off x="1662546" y="1833611"/>
            <a:ext cx="10372137" cy="471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fr-FR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fr-FR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fr-FR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Une interlocutrice dédiée au sein de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	Laurence </a:t>
            </a:r>
            <a:r>
              <a:rPr lang="fr-FR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Hémédinger</a:t>
            </a:r>
            <a:endParaRPr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	07 62 59 20 78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	l.hemedinger@fondationface.org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 dirty="0"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4678" y="4363942"/>
            <a:ext cx="1899637" cy="68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9291AC-CD65-4B0D-B80E-172C74161F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13" y="1450476"/>
            <a:ext cx="5520697" cy="30993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02BB06-2397-4DE6-9BBA-412372EE8A10}"/>
              </a:ext>
            </a:extLst>
          </p:cNvPr>
          <p:cNvSpPr txBox="1"/>
          <p:nvPr/>
        </p:nvSpPr>
        <p:spPr>
          <a:xfrm>
            <a:off x="6087172" y="2446652"/>
            <a:ext cx="5947511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cs typeface="Arial"/>
                <a:sym typeface="Gill Sans"/>
              </a:rPr>
              <a:t>Simple et rapide,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cs typeface="Arial"/>
                <a:sym typeface="Gill Sans"/>
              </a:rPr>
              <a:t>un formulaire d’engagement sur le site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/>
                <a:cs typeface="Arial"/>
                <a:sym typeface="Gill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www.lesyvelines-unechance.fr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/>
              <a:cs typeface="Arial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Image 7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84" y="112936"/>
            <a:ext cx="2305050" cy="1844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07624" y="539496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249156" y="1859339"/>
            <a:ext cx="1038443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fr-FR" sz="6200" b="1" dirty="0">
                <a:solidFill>
                  <a:srgbClr val="302C6B"/>
                </a:solidFill>
              </a:rPr>
              <a:t>C</a:t>
            </a:r>
            <a:r>
              <a:rPr lang="fr-FR" sz="6200" dirty="0">
                <a:solidFill>
                  <a:srgbClr val="302C6B"/>
                </a:solidFill>
              </a:rPr>
              <a:t>ontrat </a:t>
            </a:r>
            <a:r>
              <a:rPr lang="fr-FR" sz="6200" b="1" dirty="0">
                <a:solidFill>
                  <a:srgbClr val="302C6B"/>
                </a:solidFill>
              </a:rPr>
              <a:t>I</a:t>
            </a:r>
            <a:r>
              <a:rPr lang="fr-FR" sz="6200" dirty="0">
                <a:solidFill>
                  <a:srgbClr val="302C6B"/>
                </a:solidFill>
              </a:rPr>
              <a:t>nitiative </a:t>
            </a:r>
            <a:r>
              <a:rPr lang="fr-FR" sz="6200" b="1" dirty="0">
                <a:solidFill>
                  <a:srgbClr val="302C6B"/>
                </a:solidFill>
              </a:rPr>
              <a:t>E</a:t>
            </a:r>
            <a:r>
              <a:rPr lang="fr-FR" sz="6200" dirty="0">
                <a:solidFill>
                  <a:srgbClr val="302C6B"/>
                </a:solidFill>
              </a:rPr>
              <a:t>mploi Jeunes (</a:t>
            </a:r>
            <a:r>
              <a:rPr lang="fr-FR" sz="62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CIE Jeunes)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302C6B"/>
              </a:solidFill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94" y="5563887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9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81" y="2649974"/>
            <a:ext cx="1075922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6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Qu’est ce que </a:t>
            </a:r>
            <a:r>
              <a:rPr lang="fr-FR" altLang="fr-FR" sz="6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CIE Jeunes </a:t>
            </a:r>
            <a:r>
              <a:rPr lang="fr-FR" altLang="fr-FR" sz="6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fr-FR" altLang="fr-FR" sz="6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69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5536727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6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24376"/>
            <a:ext cx="10360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4000" b="1" dirty="0">
                <a:solidFill>
                  <a:srgbClr val="00A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 Initiative Emploi Jeunes 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(CIE Jeunes) est un dispositif permettant de favoriser l’insertion professionnelle </a:t>
            </a:r>
            <a:r>
              <a:rPr lang="fr-FR" sz="4000" b="1" dirty="0">
                <a:solidFill>
                  <a:srgbClr val="00A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 secteur marchand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proposant un parcours associant </a:t>
            </a:r>
            <a:r>
              <a:rPr lang="fr-FR" sz="4000" b="1" dirty="0" smtClean="0">
                <a:solidFill>
                  <a:srgbClr val="009A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l’emploi, </a:t>
            </a:r>
            <a:r>
              <a:rPr lang="fr-FR" sz="4000" b="1" dirty="0">
                <a:solidFill>
                  <a:srgbClr val="009A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accompagnement continu en cours de contrat </a:t>
            </a:r>
            <a:r>
              <a:rPr lang="fr-FR" sz="4000" b="1" dirty="0">
                <a:solidFill>
                  <a:srgbClr val="00A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l’acquisition des compétences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52" y="5518620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5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128" y="2610287"/>
            <a:ext cx="88056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Pour quels employeurs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08" y="5527675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6136" y="5239512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5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53909" y="834374"/>
            <a:ext cx="1060160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000" dirty="0"/>
              <a:t>Les employeurs cotisant à l'assurance chômage</a:t>
            </a:r>
            <a:r>
              <a:rPr lang="fr-FR" sz="4000" dirty="0" smtClean="0"/>
              <a:t>,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dirty="0"/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000" dirty="0" smtClean="0"/>
              <a:t>les </a:t>
            </a:r>
            <a:r>
              <a:rPr lang="fr-FR" sz="4000" dirty="0"/>
              <a:t>Groupements d’employeurs organisant des parcours d’insertion et de qualification (GEIQ</a:t>
            </a:r>
            <a:r>
              <a:rPr lang="fr-FR" sz="4000" dirty="0" smtClean="0"/>
              <a:t>),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dirty="0"/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000" dirty="0" smtClean="0"/>
              <a:t> </a:t>
            </a:r>
            <a:r>
              <a:rPr lang="fr-FR" sz="4000" dirty="0"/>
              <a:t>les </a:t>
            </a:r>
            <a:r>
              <a:rPr lang="fr-FR" sz="4000" dirty="0" smtClean="0"/>
              <a:t>employeurs </a:t>
            </a:r>
            <a:r>
              <a:rPr lang="fr-FR" sz="4000" dirty="0"/>
              <a:t>de pêche maritime.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88" y="5618208"/>
            <a:ext cx="1256947" cy="10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" y="2530133"/>
            <a:ext cx="11204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6600" b="1" dirty="0">
                <a:solidFill>
                  <a:srgbClr val="0070C0"/>
                </a:solidFill>
              </a:rPr>
              <a:t>Pour quels bénéficiaires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68" y="5591048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06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832918" y="203620"/>
            <a:ext cx="97867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Dans le cadre du plan « 1 jeune, 1 solution », ce dispositif s’adresse : </a:t>
            </a:r>
          </a:p>
          <a:p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aux </a:t>
            </a:r>
            <a:r>
              <a:rPr lang="fr-FR" sz="4000" dirty="0">
                <a:solidFill>
                  <a:srgbClr val="00B050"/>
                </a:solidFill>
              </a:rPr>
              <a:t>jeunes éloignés du marché de l’emploi</a:t>
            </a:r>
            <a:r>
              <a:rPr lang="fr-FR" sz="4000" dirty="0"/>
              <a:t>, âgés </a:t>
            </a:r>
            <a:r>
              <a:rPr lang="fr-FR" sz="4000" dirty="0">
                <a:solidFill>
                  <a:srgbClr val="00B050"/>
                </a:solidFill>
              </a:rPr>
              <a:t>de moins de 26 ans</a:t>
            </a:r>
            <a:r>
              <a:rPr lang="fr-FR" sz="4000" dirty="0"/>
              <a:t>,</a:t>
            </a:r>
          </a:p>
          <a:p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aux jeunes en situation de handicap </a:t>
            </a:r>
            <a:r>
              <a:rPr lang="fr-FR" sz="4000" dirty="0">
                <a:solidFill>
                  <a:srgbClr val="00B050"/>
                </a:solidFill>
              </a:rPr>
              <a:t>jusqu’à 30 ans inclus</a:t>
            </a:r>
            <a:r>
              <a:rPr lang="fr-FR" sz="4000" dirty="0"/>
              <a:t>.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557742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07341" y="5422392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1992637" y="158647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800"/>
              <a:buFont typeface="Gill Sans"/>
              <a:buNone/>
            </a:pPr>
            <a:r>
              <a:rPr lang="fr-FR" sz="4000" dirty="0"/>
              <a:t>FACE  Yvelines en quelques chiffres</a:t>
            </a:r>
            <a:endParaRPr sz="4000" dirty="0"/>
          </a:p>
        </p:txBody>
      </p:sp>
      <p:pic>
        <p:nvPicPr>
          <p:cNvPr id="241" name="Google Shape;24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853" y="4575694"/>
            <a:ext cx="3456732" cy="141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1785653" y="1357377"/>
            <a:ext cx="10278527" cy="56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1er Club de la Fondation AGIR CONTRE L’EXCLUSION à voir le jour en Ile-de-France en 1999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champs d’actions : l’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l’Emploi, l’Entreprise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Près de 250 collaborateurs d’entreprises impliqués/an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Depuis sa création 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4177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10 000 bénéficiaires accompagnés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4177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100 partenaires impliqués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04177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2 000 collaborateurs d’entreprises engagés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9236">
            <a:off x="9089565" y="2000715"/>
            <a:ext cx="2633561" cy="174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515">
            <a:off x="5615196" y="3175829"/>
            <a:ext cx="3019931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16686">
            <a:off x="1758798" y="3189170"/>
            <a:ext cx="3538841" cy="127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00" y="2681788"/>
            <a:ext cx="1059833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Quelles  sont les conditions à remplir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36" y="5554834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6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1" y="414258"/>
            <a:ext cx="105020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L’employeur doit,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fr-FR" sz="4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4000" dirty="0"/>
              <a:t>Être à jour de ses cotisations sociales et fiscales,</a:t>
            </a:r>
          </a:p>
          <a:p>
            <a:pPr algn="just"/>
            <a:endParaRPr lang="fr-FR" sz="4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4000" dirty="0"/>
              <a:t>Ne pas avoir procédé à un licenciement économique dans les six mois précédant la date d’embauche.                           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4" y="5557764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92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9133" y="596288"/>
            <a:ext cx="10194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Le contrat de travail doit remplir les critères suivants :</a:t>
            </a:r>
          </a:p>
          <a:p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Être un CDD d’au moins 6 mois ou un CDI,</a:t>
            </a:r>
          </a:p>
          <a:p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Prévoir un minimum de 20 heures hebdomadaire de travail.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40" y="5473353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21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592" y="2551837"/>
            <a:ext cx="1051107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 est la procédure à suivre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28" y="5491459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4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3330" y="2272420"/>
            <a:ext cx="1030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Toute demande de CIE Jeunes doit être faite au </a:t>
            </a:r>
            <a:r>
              <a:rPr lang="fr-FR" sz="4000" b="1" dirty="0">
                <a:solidFill>
                  <a:srgbClr val="00B050"/>
                </a:solidFill>
              </a:rPr>
              <a:t>minimum 10 jours avant le début </a:t>
            </a:r>
            <a:r>
              <a:rPr lang="fr-FR" sz="4000" dirty="0"/>
              <a:t>du contrat.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93814" y="1140737"/>
            <a:ext cx="458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En préambule</a:t>
            </a:r>
            <a:r>
              <a:rPr lang="fr-FR" sz="4000" b="1" dirty="0"/>
              <a:t> :</a:t>
            </a:r>
            <a:endParaRPr lang="fr-FR" sz="4000" b="1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94" y="5500513"/>
            <a:ext cx="1256947" cy="1008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70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9768" y="173374"/>
            <a:ext cx="9913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Auprès de qui faire la demande ?</a:t>
            </a:r>
          </a:p>
          <a:p>
            <a:pPr algn="ctr"/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En priorité, au Conseiller Pôle Emploi qui accompagne votre futur(e) salarié(e),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A défaut au Service Entreprises de votre Pôle Emploi.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15" y="5518620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4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109275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Comment faire ?</a:t>
            </a:r>
          </a:p>
          <a:p>
            <a:pPr algn="ctr"/>
            <a:endParaRPr lang="fr-FR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/>
              <a:t>Un entretien tripartite (</a:t>
            </a:r>
            <a:r>
              <a:rPr lang="fr-FR" sz="3600" dirty="0"/>
              <a:t>Employeur/Salarié/Pôle Emploi) doit avoir lieu</a:t>
            </a:r>
            <a:r>
              <a:rPr lang="fr-FR" sz="3600" dirty="0" smtClean="0"/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dirty="0" smtClean="0"/>
              <a:t>Une </a:t>
            </a:r>
            <a:r>
              <a:rPr lang="fr-FR" sz="4000" dirty="0"/>
              <a:t>formalisation des actions d’accompagnement et/ou des actions de formation, avec la désignation par vos soins d’un tuteur expérimenté et volontaire.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68" y="5632311"/>
            <a:ext cx="1256947" cy="10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8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9177" y="217284"/>
            <a:ext cx="10601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Quels sont les objectifs ?</a:t>
            </a:r>
            <a:endParaRPr lang="fr-FR" sz="4000" dirty="0"/>
          </a:p>
          <a:p>
            <a:endParaRPr lang="fr-FR" sz="4000" b="1" dirty="0"/>
          </a:p>
          <a:p>
            <a:endParaRPr lang="fr-FR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44032" y="1690796"/>
            <a:ext cx="103118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Grâce au CIE Jeunes, vous affirmez votre </a:t>
            </a:r>
            <a:r>
              <a:rPr lang="fr-FR" sz="4000" b="1" dirty="0">
                <a:solidFill>
                  <a:srgbClr val="009A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sociétal 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et, en investissant dans la jeunesse, </a:t>
            </a:r>
            <a:r>
              <a:rPr lang="fr-FR" sz="4000" b="1" dirty="0">
                <a:solidFill>
                  <a:srgbClr val="009A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préparez l’avenir 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entreprise.</a:t>
            </a:r>
          </a:p>
          <a:p>
            <a:pPr algn="just"/>
            <a:endParaRPr lang="fr-FR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  <a:endParaRPr lang="fr-FR" sz="4000" dirty="0">
              <a:solidFill>
                <a:srgbClr val="009A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02" y="5600102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79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88" y="900448"/>
            <a:ext cx="1057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Le CIE Jeunes permet au jeune sans emploi rencontrant des difficultés sociales et professionnelles de s’engager dans une expérience professionnelle tout en étant suivi par un </a:t>
            </a:r>
            <a:r>
              <a:rPr lang="fr-FR" sz="4000" b="1" dirty="0"/>
              <a:t>référent chargé de son insertion </a:t>
            </a:r>
            <a:r>
              <a:rPr lang="fr-FR" sz="4000" dirty="0"/>
              <a:t>ainsi que par </a:t>
            </a:r>
            <a:r>
              <a:rPr lang="fr-FR" sz="4000" b="1" dirty="0"/>
              <a:t>le tuteur que vous aurez désigné </a:t>
            </a:r>
            <a:r>
              <a:rPr lang="fr-FR" sz="4000" dirty="0"/>
              <a:t>dans votre entreprise.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87" y="5563888"/>
            <a:ext cx="1256947" cy="1008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4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212" y="2724753"/>
            <a:ext cx="90896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sera le montant de l’aide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35" y="5509567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3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249156" y="1859339"/>
            <a:ext cx="1038443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 smtClean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Les entreprises s’engagent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Club des Yvelines</a:t>
            </a:r>
            <a:endParaRPr dirty="0"/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Rectangle 3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535" y="740182"/>
            <a:ext cx="10565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En application de l’Arrêté Préfectoral d’Île de France 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4000" b="1" dirty="0">
                <a:solidFill>
                  <a:srgbClr val="00A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l’Entreprise</a:t>
            </a: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bénéficie d’une aide à l’insertion professionnelle s’élevant </a:t>
            </a:r>
            <a:r>
              <a:rPr lang="fr-FR" sz="4000" b="1" dirty="0">
                <a:solidFill>
                  <a:srgbClr val="00A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ce jour à 47% du SMIC horaire brut, pour une durée de 10 mois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. Elle vous est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versée mensuellement par l’Agence de Services et de Paiement (ASP).</a:t>
            </a:r>
            <a:endParaRPr lang="fr-FR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63" y="5373764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F067EA-7BAC-4787-963E-0E503E41F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" y="214312"/>
            <a:ext cx="5405819" cy="67473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32C13A-4DA3-4B05-8A77-F0DE5F2D85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4" y="0"/>
            <a:ext cx="4813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6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" y="209291"/>
            <a:ext cx="10077450" cy="520065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786184" y="1062681"/>
            <a:ext cx="891231" cy="3542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835611" y="1606377"/>
            <a:ext cx="742950" cy="4077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433751" y="3632886"/>
            <a:ext cx="1115712" cy="4850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33751" y="4117890"/>
            <a:ext cx="1009650" cy="40468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12" y="5492319"/>
            <a:ext cx="1256947" cy="1008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63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0" y="259877"/>
            <a:ext cx="10048875" cy="526732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398272" y="1130949"/>
            <a:ext cx="1277598" cy="3765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01946" y="3767845"/>
            <a:ext cx="1013254" cy="392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392562" y="4217773"/>
            <a:ext cx="939114" cy="36785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19" y="5645368"/>
            <a:ext cx="1256947" cy="1008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02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0250" y="5385816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BD9765-6D35-4893-8DF3-7A711D37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813" y="320881"/>
            <a:ext cx="9147540" cy="1325563"/>
          </a:xfrm>
        </p:spPr>
        <p:txBody>
          <a:bodyPr/>
          <a:lstStyle/>
          <a:p>
            <a:pPr algn="ctr"/>
            <a:r>
              <a:rPr lang="fr-FR" dirty="0"/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281FA-6FB5-46CD-8DC4-CF8765EF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13" y="1367719"/>
            <a:ext cx="9984658" cy="51162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200" dirty="0"/>
              <a:t>Arrêté Préfectoral Île de France portant sur le Parcours Emploi Compétences et le CIE Jeunes :</a:t>
            </a:r>
          </a:p>
          <a:p>
            <a:pPr marL="0" indent="0">
              <a:buNone/>
            </a:pPr>
            <a:r>
              <a:rPr lang="fr-FR" u="sng" dirty="0">
                <a:hlinkClick r:id="rId2"/>
              </a:rPr>
              <a:t>https://www.prefectures-regions.gouv.fr/ile-de-france/content/download/81887/528766/file/recueil-idf-021-2021-05-recueil-des-actes-administratifs-special%20du%2007%2005%202021.pdf</a:t>
            </a:r>
            <a:endParaRPr lang="fr-FR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Sur les employeurs éligibles au CIE Jeunes :</a:t>
            </a:r>
            <a:endParaRPr lang="fr-FR" sz="3200" u="sng" dirty="0"/>
          </a:p>
          <a:p>
            <a:pPr marL="0" indent="0">
              <a:buNone/>
            </a:pPr>
            <a:r>
              <a:rPr lang="fr-FR" sz="3200" dirty="0">
                <a:hlinkClick r:id="rId3"/>
              </a:rPr>
              <a:t>https://www.legifrance.gouv.fr/codes/id/LEGIARTI000028698753/2014-03-07/</a:t>
            </a:r>
            <a:r>
              <a:rPr lang="fr-FR" sz="3200" dirty="0"/>
              <a:t> 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Sur les Employeurs éligibles :</a:t>
            </a:r>
          </a:p>
          <a:p>
            <a:pPr marL="0" indent="0">
              <a:buNone/>
            </a:pPr>
            <a:r>
              <a:rPr lang="fr-FR" sz="3200" dirty="0">
                <a:hlinkClick r:id="rId4"/>
              </a:rPr>
              <a:t>https://www.legifrance.gouv.fr/codes/id/LEGIARTI000006903835/2008-05-01/</a:t>
            </a:r>
            <a:r>
              <a:rPr lang="fr-FR" sz="3200" dirty="0"/>
              <a:t> 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Circulaire DGEFP sur la mise en place du Parcours Emploi Compétences et le CIE Jeune</a:t>
            </a:r>
          </a:p>
          <a:p>
            <a:pPr marL="0" indent="0">
              <a:buNone/>
            </a:pPr>
            <a:r>
              <a:rPr lang="fr-FR" sz="3200" dirty="0">
                <a:hlinkClick r:id="rId5"/>
              </a:rPr>
              <a:t>https://www.legifrance.gouv.fr/circulaire/id/45068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168022"/>
            <a:ext cx="1256947" cy="10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73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3083" y="175724"/>
            <a:ext cx="11935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302C6B"/>
                </a:solidFill>
                <a:latin typeface="Gill Sans MT" panose="020B0502020104020203" pitchFamily="34" charset="0"/>
                <a:ea typeface="+mj-ea"/>
                <a:cs typeface="+mj-cs"/>
              </a:rPr>
              <a:t>CONTACT</a:t>
            </a:r>
            <a:endParaRPr lang="fr-FR" sz="4400" dirty="0">
              <a:solidFill>
                <a:srgbClr val="302C6B"/>
              </a:solidFill>
              <a:latin typeface="Gill Sans MT" panose="020B0502020104020203" pitchFamily="34" charset="0"/>
              <a:ea typeface="+mj-ea"/>
              <a:cs typeface="+mj-cs"/>
            </a:endParaRPr>
          </a:p>
          <a:p>
            <a:pPr algn="ctr"/>
            <a:r>
              <a:rPr lang="fr-FR" sz="3200" dirty="0">
                <a:solidFill>
                  <a:srgbClr val="302C6B"/>
                </a:solidFill>
                <a:latin typeface="Gill Sans MT" panose="020B0502020104020203" pitchFamily="34" charset="0"/>
                <a:ea typeface="+mj-ea"/>
                <a:cs typeface="+mj-cs"/>
              </a:rPr>
              <a:t>Lignes directes des services relations entreprises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92" y="175724"/>
            <a:ext cx="775959" cy="62284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E8906C6-4AFF-4504-97FF-CC195293C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73791"/>
              </p:ext>
            </p:extLst>
          </p:nvPr>
        </p:nvGraphicFramePr>
        <p:xfrm>
          <a:off x="1784386" y="1308026"/>
          <a:ext cx="10277856" cy="455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031">
                  <a:extLst>
                    <a:ext uri="{9D8B030D-6E8A-4147-A177-3AD203B41FA5}">
                      <a16:colId xmlns:a16="http://schemas.microsoft.com/office/drawing/2014/main" val="1678323636"/>
                    </a:ext>
                  </a:extLst>
                </a:gridCol>
                <a:gridCol w="5227550">
                  <a:extLst>
                    <a:ext uri="{9D8B030D-6E8A-4147-A177-3AD203B41FA5}">
                      <a16:colId xmlns:a16="http://schemas.microsoft.com/office/drawing/2014/main" val="1457785005"/>
                    </a:ext>
                  </a:extLst>
                </a:gridCol>
                <a:gridCol w="2176275">
                  <a:extLst>
                    <a:ext uri="{9D8B030D-6E8A-4147-A177-3AD203B41FA5}">
                      <a16:colId xmlns:a16="http://schemas.microsoft.com/office/drawing/2014/main" val="709080505"/>
                    </a:ext>
                  </a:extLst>
                </a:gridCol>
              </a:tblGrid>
              <a:tr h="333645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AGENCE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ADRESSE MAIL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LIGNE DIRECTE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9476223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Plaisir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3"/>
                        </a:rPr>
                        <a:t>entreprise.plaisir@pole-emploi.net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01 30 81 67 83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3238499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Mantes-la-Jolie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4"/>
                        </a:rPr>
                        <a:t>entreprise.mantes-la-jolie@pole-emploi.net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01 30 63 85 79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0935268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Les Mureaux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5"/>
                        </a:rPr>
                        <a:t>entreprise.les-mureaux@pole-emploi.net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01 30 22 90 82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5568399"/>
                  </a:ext>
                </a:extLst>
              </a:tr>
              <a:tr h="611681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Saint-Germain-en-Laye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6"/>
                        </a:rPr>
                        <a:t>entreprise.st-germain-en-laye@pole-emploi.net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01 39 04 26 80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1225843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Versailles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7"/>
                        </a:rPr>
                        <a:t>entreprise.versailles@pole-emploi.net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01 39 07 06 91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8192397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Poissy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effectLst/>
                          <a:hlinkClick r:id="rId8"/>
                        </a:rPr>
                        <a:t>entreprise.poissy@pole-emploi.net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01 30 74 90 83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1592540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Rambouillet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9"/>
                        </a:rPr>
                        <a:t>entreprise.rambouillet@pole-emploi.net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01 34 83 61 62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182630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Trappes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10"/>
                        </a:rPr>
                        <a:t>entreprise.trappes@pole-emploi.net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01 30 13 20 26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7013689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Sartrouville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11"/>
                        </a:rPr>
                        <a:t>entreprise.sartrouville@pole-emploi.net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01 61 04 14 48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0291005"/>
                  </a:ext>
                </a:extLst>
              </a:tr>
              <a:tr h="611681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Conflans-Sainte-Honorine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effectLst/>
                          <a:hlinkClick r:id="rId12"/>
                        </a:rPr>
                        <a:t>entreprise.conflans-ste-honorine@pole-emploi.net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01 39 72 13 27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9006606"/>
                  </a:ext>
                </a:extLst>
              </a:tr>
              <a:tr h="333645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Guyancourt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effectLst/>
                          <a:hlinkClick r:id="rId13"/>
                        </a:rPr>
                        <a:t>entreprise.guyancourt@pole-emploi.net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01 61 37 21 99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943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2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57" y="-650939"/>
            <a:ext cx="3616643" cy="3616643"/>
          </a:xfrm>
          <a:prstGeom prst="rect">
            <a:avLst/>
          </a:prstGeom>
        </p:spPr>
      </p:pic>
      <p:sp>
        <p:nvSpPr>
          <p:cNvPr id="99" name="Google Shape;99;p15"/>
          <p:cNvSpPr txBox="1"/>
          <p:nvPr/>
        </p:nvSpPr>
        <p:spPr>
          <a:xfrm>
            <a:off x="249156" y="1859338"/>
            <a:ext cx="10384431" cy="46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fr-FR" sz="5400" b="1" dirty="0" smtClean="0">
                <a:solidFill>
                  <a:srgbClr val="302C6B"/>
                </a:solidFill>
              </a:rPr>
              <a:t>Témoignage d’une entreprise</a:t>
            </a:r>
          </a:p>
          <a:p>
            <a:pPr lvl="0" algn="ctr"/>
            <a:endParaRPr lang="fr-FR" sz="2800" i="1" dirty="0" smtClean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ctr"/>
            <a:r>
              <a:rPr lang="fr-FR" sz="6200" i="1" dirty="0" smtClean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BRICOLEX</a:t>
            </a:r>
          </a:p>
          <a:p>
            <a:pPr lvl="0" algn="ctr"/>
            <a:r>
              <a:rPr lang="fr-FR" sz="5400" i="1" dirty="0" smtClean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Françoise </a:t>
            </a:r>
            <a:r>
              <a:rPr lang="fr-FR" sz="5400" i="1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KERVABON</a:t>
            </a:r>
            <a:endParaRPr lang="fr-FR" sz="5400" b="0" i="1" u="none" strike="noStrike" cap="none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302C6B"/>
              </a:solidFill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17246C3D-1D14-44D8-BBC0-824B65806E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94" y="5563887"/>
            <a:ext cx="1256947" cy="100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768" y="5440680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4783" y="5513832"/>
            <a:ext cx="1088136" cy="338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algn="ctr"/>
            <a:r>
              <a:rPr lang="fr-FR" altLang="fr-FR" dirty="0"/>
              <a:t>L’HISTORIQUE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1618488" y="988506"/>
            <a:ext cx="10314431" cy="5714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sz="2200" dirty="0">
                <a:solidFill>
                  <a:srgbClr val="0070C0"/>
                </a:solidFill>
              </a:rPr>
              <a:t>La société LE CHAMOIS a été créée en 1955 par Monsieur André COSTES et vendait des produits de droguerie. </a:t>
            </a:r>
          </a:p>
          <a:p>
            <a:pPr marL="0" indent="0">
              <a:buNone/>
            </a:pPr>
            <a:r>
              <a:rPr lang="fr-FR" altLang="fr-FR" sz="2200" dirty="0">
                <a:solidFill>
                  <a:srgbClr val="0070C0"/>
                </a:solidFill>
              </a:rPr>
              <a:t>Son premier magasin de bricolage, sous l’enseigne BRICOLEX, a ouvert ses portes en 1974.</a:t>
            </a:r>
          </a:p>
          <a:p>
            <a:pPr marL="0" indent="0">
              <a:buNone/>
            </a:pPr>
            <a:endParaRPr lang="fr-FR" altLang="fr-FR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altLang="fr-FR" sz="2200" dirty="0">
                <a:solidFill>
                  <a:srgbClr val="0070C0"/>
                </a:solidFill>
              </a:rPr>
              <a:t>Aujourd’hui, </a:t>
            </a:r>
            <a:r>
              <a:rPr lang="fr-FR" altLang="fr-FR" sz="2600" b="1" dirty="0">
                <a:solidFill>
                  <a:srgbClr val="FF0000"/>
                </a:solidFill>
              </a:rPr>
              <a:t>BRICOLEX</a:t>
            </a:r>
            <a:r>
              <a:rPr lang="fr-FR" altLang="fr-FR" sz="2200" dirty="0">
                <a:solidFill>
                  <a:srgbClr val="0070C0"/>
                </a:solidFill>
              </a:rPr>
              <a:t> compte </a:t>
            </a:r>
            <a:r>
              <a:rPr lang="fr-FR" altLang="fr-FR" sz="2200" b="1" dirty="0">
                <a:solidFill>
                  <a:srgbClr val="0070C0"/>
                </a:solidFill>
              </a:rPr>
              <a:t>21 magasins en Ile de France </a:t>
            </a:r>
            <a:r>
              <a:rPr lang="fr-FR" altLang="fr-FR" sz="2200" dirty="0">
                <a:solidFill>
                  <a:srgbClr val="0070C0"/>
                </a:solidFill>
              </a:rPr>
              <a:t>et emploie environ </a:t>
            </a:r>
            <a:r>
              <a:rPr lang="fr-FR" altLang="fr-FR" sz="2200" b="1" dirty="0">
                <a:solidFill>
                  <a:srgbClr val="0070C0"/>
                </a:solidFill>
              </a:rPr>
              <a:t>240 collaborateurs</a:t>
            </a:r>
            <a:r>
              <a:rPr lang="fr-FR" altLang="fr-FR" sz="2200" dirty="0">
                <a:solidFill>
                  <a:srgbClr val="0070C0"/>
                </a:solidFill>
              </a:rPr>
              <a:t>. </a:t>
            </a:r>
            <a:endParaRPr lang="fr-FR" altLang="fr-FR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altLang="fr-FR" sz="2200" dirty="0" smtClean="0">
                <a:solidFill>
                  <a:srgbClr val="0070C0"/>
                </a:solidFill>
              </a:rPr>
              <a:t>Implantés </a:t>
            </a:r>
            <a:r>
              <a:rPr lang="fr-FR" altLang="fr-FR" sz="2200" dirty="0">
                <a:solidFill>
                  <a:srgbClr val="0070C0"/>
                </a:solidFill>
              </a:rPr>
              <a:t>en </a:t>
            </a:r>
            <a:r>
              <a:rPr lang="fr-FR" altLang="fr-FR" sz="2200" b="1" dirty="0">
                <a:solidFill>
                  <a:srgbClr val="0070C0"/>
                </a:solidFill>
              </a:rPr>
              <a:t>centre ville</a:t>
            </a:r>
            <a:r>
              <a:rPr lang="fr-FR" altLang="fr-FR" sz="2200" dirty="0">
                <a:solidFill>
                  <a:srgbClr val="0070C0"/>
                </a:solidFill>
              </a:rPr>
              <a:t>, le positionnement des magasins est la </a:t>
            </a:r>
            <a:r>
              <a:rPr lang="fr-FR" altLang="fr-FR" sz="2200" b="1" dirty="0">
                <a:solidFill>
                  <a:srgbClr val="0070C0"/>
                </a:solidFill>
              </a:rPr>
              <a:t>proximité, le conseil, le dépannage</a:t>
            </a:r>
            <a:r>
              <a:rPr lang="fr-FR" altLang="fr-FR" sz="22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fr-FR" altLang="fr-FR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altLang="fr-FR" sz="2200" dirty="0">
                <a:solidFill>
                  <a:srgbClr val="0070C0"/>
                </a:solidFill>
              </a:rPr>
              <a:t>Face aux géants de la distribution, sa particularité réside dans le service client.</a:t>
            </a:r>
          </a:p>
          <a:p>
            <a:pPr marL="0" indent="0" algn="ctr">
              <a:spcBef>
                <a:spcPts val="1800"/>
              </a:spcBef>
              <a:buNone/>
            </a:pPr>
            <a:endParaRPr lang="fr-FR" altLang="fr-FR" sz="14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fr-FR" altLang="fr-FR" sz="1700" b="1" dirty="0">
                <a:solidFill>
                  <a:srgbClr val="FF0000"/>
                </a:solidFill>
              </a:rPr>
              <a:t>BRICOLEX ILE DE </a:t>
            </a:r>
            <a:r>
              <a:rPr lang="fr-FR" altLang="fr-FR" sz="1700" b="1" dirty="0" smtClean="0">
                <a:solidFill>
                  <a:srgbClr val="FF0000"/>
                </a:solidFill>
              </a:rPr>
              <a:t>France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fr-FR" altLang="fr-FR" sz="2000" b="1" dirty="0" smtClean="0">
                <a:solidFill>
                  <a:srgbClr val="0070C0"/>
                </a:solidFill>
              </a:rPr>
              <a:t>Les </a:t>
            </a:r>
            <a:r>
              <a:rPr lang="fr-FR" altLang="fr-FR" sz="2000" b="1" dirty="0">
                <a:solidFill>
                  <a:srgbClr val="0070C0"/>
                </a:solidFill>
              </a:rPr>
              <a:t>Yvelines : </a:t>
            </a:r>
            <a:r>
              <a:rPr lang="fr-FR" altLang="fr-FR" sz="2000" b="1" dirty="0" err="1">
                <a:solidFill>
                  <a:srgbClr val="0070C0"/>
                </a:solidFill>
              </a:rPr>
              <a:t>Saint-Germaine-en-Laye</a:t>
            </a:r>
            <a:r>
              <a:rPr lang="fr-FR" altLang="fr-FR" sz="2000" b="1" dirty="0">
                <a:solidFill>
                  <a:srgbClr val="0070C0"/>
                </a:solidFill>
              </a:rPr>
              <a:t> – Marly-le-Roi</a:t>
            </a:r>
            <a:br>
              <a:rPr lang="fr-FR" altLang="fr-FR" sz="2000" b="1" dirty="0">
                <a:solidFill>
                  <a:srgbClr val="0070C0"/>
                </a:solidFill>
              </a:rPr>
            </a:br>
            <a:r>
              <a:rPr lang="fr-FR" altLang="fr-FR" sz="1800" dirty="0">
                <a:solidFill>
                  <a:srgbClr val="0070C0"/>
                </a:solidFill>
              </a:rPr>
              <a:t>Paris 10è/11è/12è/14è/15è/16è/18è et 19è arrondissement</a:t>
            </a:r>
            <a:br>
              <a:rPr lang="fr-FR" altLang="fr-FR" sz="1800" dirty="0">
                <a:solidFill>
                  <a:srgbClr val="0070C0"/>
                </a:solidFill>
              </a:rPr>
            </a:br>
            <a:r>
              <a:rPr lang="fr-FR" altLang="fr-FR" sz="1800" dirty="0">
                <a:solidFill>
                  <a:srgbClr val="0070C0"/>
                </a:solidFill>
              </a:rPr>
              <a:t>Les Hauts de Seine : Asnières / Boulogne-Billancourt / Bourg la Reine / Colombes / </a:t>
            </a:r>
            <a:r>
              <a:rPr lang="fr-FR" altLang="fr-FR" sz="1800" dirty="0" smtClean="0">
                <a:solidFill>
                  <a:srgbClr val="0070C0"/>
                </a:solidFill>
              </a:rPr>
              <a:t>Courbevoie  </a:t>
            </a:r>
            <a:r>
              <a:rPr lang="fr-FR" altLang="fr-FR" sz="1800" dirty="0">
                <a:solidFill>
                  <a:srgbClr val="0070C0"/>
                </a:solidFill>
              </a:rPr>
              <a:t>Levallois-Perret /Puteaux / Rueil Malmaison</a:t>
            </a:r>
            <a:br>
              <a:rPr lang="fr-FR" altLang="fr-FR" sz="1800" dirty="0">
                <a:solidFill>
                  <a:srgbClr val="0070C0"/>
                </a:solidFill>
              </a:rPr>
            </a:br>
            <a:r>
              <a:rPr lang="fr-FR" altLang="fr-FR" sz="1800" dirty="0">
                <a:solidFill>
                  <a:srgbClr val="0070C0"/>
                </a:solidFill>
              </a:rPr>
              <a:t>La Seine Saint Denis : Les </a:t>
            </a:r>
            <a:r>
              <a:rPr lang="fr-FR" altLang="fr-FR" sz="1800" dirty="0" smtClean="0">
                <a:solidFill>
                  <a:srgbClr val="0070C0"/>
                </a:solidFill>
              </a:rPr>
              <a:t>Lilas</a:t>
            </a:r>
            <a:endParaRPr lang="fr-FR" alt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1794650" y="143452"/>
            <a:ext cx="9147540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Une démarche gouvernementale</a:t>
            </a:r>
            <a:endParaRPr sz="4000" dirty="0"/>
          </a:p>
        </p:txBody>
      </p:sp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1993284" y="1615878"/>
            <a:ext cx="9309125" cy="4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dirty="0"/>
              <a:t>Pour </a:t>
            </a:r>
            <a:r>
              <a:rPr lang="fr-FR" sz="3200" b="1" dirty="0">
                <a:solidFill>
                  <a:srgbClr val="0070C0"/>
                </a:solidFill>
              </a:rPr>
              <a:t>développer</a:t>
            </a:r>
            <a:r>
              <a:rPr lang="fr-FR" sz="3200" dirty="0"/>
              <a:t> et renforcer </a:t>
            </a:r>
            <a:r>
              <a:rPr lang="fr-FR" sz="3200" b="1" dirty="0">
                <a:solidFill>
                  <a:srgbClr val="0070C0"/>
                </a:solidFill>
              </a:rPr>
              <a:t>l’inclusion dans l’emploi </a:t>
            </a:r>
            <a:r>
              <a:rPr lang="fr-FR" sz="3200" dirty="0"/>
              <a:t>et favoriser l’insertion professionnelle des </a:t>
            </a:r>
            <a:r>
              <a:rPr lang="fr-FR" sz="3200" b="1" dirty="0">
                <a:solidFill>
                  <a:srgbClr val="0070C0"/>
                </a:solidFill>
              </a:rPr>
              <a:t>publics les plus éloignés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/>
              <a:t>du marché du travail.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dirty="0"/>
              <a:t>Au sein de laquelle </a:t>
            </a:r>
            <a:r>
              <a:rPr lang="fr-FR" sz="3200" b="1" dirty="0">
                <a:solidFill>
                  <a:srgbClr val="0070C0"/>
                </a:solidFill>
              </a:rPr>
              <a:t>l’Entreprise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joue un </a:t>
            </a:r>
            <a:r>
              <a:rPr lang="fr-FR" sz="3200" b="1" dirty="0">
                <a:solidFill>
                  <a:srgbClr val="0070C0"/>
                </a:solidFill>
              </a:rPr>
              <a:t>rôle majeur </a:t>
            </a:r>
            <a:r>
              <a:rPr lang="fr-FR" sz="3200" dirty="0"/>
              <a:t>aux côtés de l’</a:t>
            </a:r>
            <a:r>
              <a:rPr lang="fr-FR" sz="3200" dirty="0" err="1"/>
              <a:t>Etat</a:t>
            </a:r>
            <a:r>
              <a:rPr lang="fr-FR" sz="3200" dirty="0"/>
              <a:t> et des acteurs territoriaux.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dirty="0"/>
              <a:t>Une </a:t>
            </a:r>
            <a:r>
              <a:rPr lang="fr-FR" sz="3200" b="1" dirty="0">
                <a:solidFill>
                  <a:srgbClr val="0070C0"/>
                </a:solidFill>
              </a:rPr>
              <a:t>mobilisation volontaire </a:t>
            </a:r>
            <a:r>
              <a:rPr lang="fr-FR" sz="3200" dirty="0"/>
              <a:t>des entreprises : choix libre des mesures et de publics</a:t>
            </a:r>
            <a:endParaRPr dirty="0"/>
          </a:p>
          <a:p>
            <a:pPr marL="678180" lvl="0" indent="-27178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0707624" y="5404104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2154869" y="231914"/>
            <a:ext cx="9147540" cy="59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Un réseau d’acteurs engagés</a:t>
            </a:r>
            <a:endParaRPr sz="4000" dirty="0"/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1718366" y="1099752"/>
            <a:ext cx="9584043" cy="55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Un </a:t>
            </a:r>
            <a:r>
              <a:rPr lang="fr-FR" b="1" dirty="0">
                <a:solidFill>
                  <a:srgbClr val="0070C0"/>
                </a:solidFill>
              </a:rPr>
              <a:t>club national </a:t>
            </a:r>
            <a:r>
              <a:rPr lang="fr-FR" dirty="0"/>
              <a:t>animé par le Haut-Commissariat à l’Emploi et l’Engagement des Entreprises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Des </a:t>
            </a:r>
            <a:r>
              <a:rPr lang="fr-FR" b="1" dirty="0">
                <a:solidFill>
                  <a:srgbClr val="0070C0"/>
                </a:solidFill>
              </a:rPr>
              <a:t>clubs départementaux </a:t>
            </a:r>
            <a:endParaRPr dirty="0">
              <a:solidFill>
                <a:srgbClr val="0070C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Avec le soutien de la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Préfecture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et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la </a:t>
            </a:r>
            <a:r>
              <a:rPr lang="fr-FR" b="1" dirty="0" smtClean="0">
                <a:solidFill>
                  <a:srgbClr val="0070C0"/>
                </a:solidFill>
              </a:rPr>
              <a:t>DDETS 78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En partenariat avec les </a:t>
            </a:r>
            <a:r>
              <a:rPr lang="fr-FR" b="1" dirty="0">
                <a:solidFill>
                  <a:srgbClr val="0070C0"/>
                </a:solidFill>
              </a:rPr>
              <a:t>réseaux d’entreprises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/>
              <a:t>En interaction avec les </a:t>
            </a:r>
            <a:r>
              <a:rPr lang="fr-FR" b="1" dirty="0">
                <a:solidFill>
                  <a:srgbClr val="0070C0"/>
                </a:solidFill>
              </a:rPr>
              <a:t>acteurs publics, associatifs…</a:t>
            </a: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cxnSp>
        <p:nvCxnSpPr>
          <p:cNvPr id="188" name="Google Shape;188;p6"/>
          <p:cNvCxnSpPr/>
          <p:nvPr/>
        </p:nvCxnSpPr>
        <p:spPr>
          <a:xfrm>
            <a:off x="8322364" y="2087962"/>
            <a:ext cx="1" cy="1789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9" name="Google Shape;189;p6"/>
          <p:cNvGrpSpPr/>
          <p:nvPr/>
        </p:nvGrpSpPr>
        <p:grpSpPr>
          <a:xfrm>
            <a:off x="2273129" y="1371970"/>
            <a:ext cx="3283763" cy="2630186"/>
            <a:chOff x="161595" y="115544"/>
            <a:chExt cx="2964311" cy="2158819"/>
          </a:xfrm>
        </p:grpSpPr>
        <p:sp>
          <p:nvSpPr>
            <p:cNvPr id="190" name="Google Shape;190;p6"/>
            <p:cNvSpPr/>
            <p:nvPr/>
          </p:nvSpPr>
          <p:spPr>
            <a:xfrm>
              <a:off x="161595" y="115544"/>
              <a:ext cx="2964311" cy="2158819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266980" y="220929"/>
              <a:ext cx="2753541" cy="19480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Un volet national </a:t>
              </a: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mobiliser 100 grandes entreprises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6"/>
          <p:cNvGrpSpPr/>
          <p:nvPr/>
        </p:nvGrpSpPr>
        <p:grpSpPr>
          <a:xfrm>
            <a:off x="5782780" y="1371970"/>
            <a:ext cx="5519629" cy="2630186"/>
            <a:chOff x="1316346" y="616"/>
            <a:chExt cx="6263695" cy="2388676"/>
          </a:xfrm>
        </p:grpSpPr>
        <p:sp>
          <p:nvSpPr>
            <p:cNvPr id="193" name="Google Shape;193;p6"/>
            <p:cNvSpPr/>
            <p:nvPr/>
          </p:nvSpPr>
          <p:spPr>
            <a:xfrm>
              <a:off x="1316346" y="616"/>
              <a:ext cx="6263695" cy="23886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1432952" y="117222"/>
              <a:ext cx="6030483" cy="21554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Un volet territorial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mobiliser 10 000 entreprises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(PME, ETI, filiales de grandes entreprises)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90345" y="5413248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780776" y="5433773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0" name="Google Shape;200;p7"/>
          <p:cNvGrpSpPr/>
          <p:nvPr/>
        </p:nvGrpSpPr>
        <p:grpSpPr>
          <a:xfrm>
            <a:off x="1578077" y="796414"/>
            <a:ext cx="9280277" cy="5884606"/>
            <a:chOff x="1818021" y="1520332"/>
            <a:chExt cx="8760848" cy="4893772"/>
          </a:xfrm>
        </p:grpSpPr>
        <p:sp>
          <p:nvSpPr>
            <p:cNvPr id="201" name="Google Shape;201;p7"/>
            <p:cNvSpPr/>
            <p:nvPr/>
          </p:nvSpPr>
          <p:spPr>
            <a:xfrm>
              <a:off x="6366869" y="2961738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10. Formation et insertion dans l’emploi de personnes (dont jeunes) placées sous main de justice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366869" y="3682441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11. Mise en place de démarches innovantes en faveur de « l’emploi/inclusion »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366869" y="4403146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12. Participation au changement d’échelle dans l’offre d’insertion par l’économique (clauses sociales marchés publics, politiques d’achats responsables,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366869" y="2241035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9. Accompagnement et recrutement de réfugiés (programme Hope,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366869" y="15203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8. Recrutement dans le cadre de l’expérimentation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« Emplois francs »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366869" y="5133371"/>
              <a:ext cx="4212000" cy="578086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13. Mises en situation professionnelle, recrutement de personnes en parcours d’insertion ou issues de parcours d’insertion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818021" y="298078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3. Accès de tous les jeunes à l’apprentissage et à l’alternance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818021" y="371100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4. Réalisation de parrainages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818021" y="44412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5. Accompagnement et recrutement de jeunes en parcours d’insertion (E2C, EPIDE, GJ…)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818021" y="15203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1. Stages de 3</a:t>
              </a:r>
              <a:r>
                <a:rPr kumimoji="0" lang="fr-FR" sz="1200" b="1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eme </a:t>
              </a: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pour les jeunes de QPV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818021" y="517145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6. Partenariats renforcés avec les réseaux de l’inclusion (accompagnement, formation, recrutement)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818021" y="5874104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7. Accompagnement et recrutement de personnes handicapées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818021" y="225055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2. Contribution à l’orientation et aux « parcours avenir » de découverte de l’entreprise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366869" y="5874104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14. Engagements pour l’accès solidaire aux produits et services (alimentation, énergie, eau,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2045216" y="29166"/>
            <a:ext cx="9147540" cy="63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Gill Sans"/>
              <a:buNone/>
            </a:pPr>
            <a:r>
              <a:rPr lang="fr-FR" sz="4000" dirty="0">
                <a:solidFill>
                  <a:srgbClr val="FF0000"/>
                </a:solidFill>
              </a:rPr>
              <a:t>14 thématiques proposées</a:t>
            </a:r>
            <a:endParaRPr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/>
        </p:nvSpPr>
        <p:spPr>
          <a:xfrm>
            <a:off x="1519291" y="918682"/>
            <a:ext cx="625376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Accompagner les 16/25 ans pour construire leur avenir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4716" y="107176"/>
            <a:ext cx="4163053" cy="231155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1701732" y="5424248"/>
            <a:ext cx="24486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Faciliter l'entrée dans la vie professionnelle 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4912960" y="5450533"/>
            <a:ext cx="29450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Orienter et former vers les secteurs et les métiers d'avenir 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174209" y="5424248"/>
            <a:ext cx="26310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Accompagner des jeunes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éloignés de l'emploi en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construisant des parcours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d'insertion sur mesure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291" y="2745708"/>
            <a:ext cx="2631087" cy="2590079"/>
          </a:xfrm>
          <a:custGeom>
            <a:avLst/>
            <a:gdLst/>
            <a:ahLst/>
            <a:cxnLst/>
            <a:rect l="l" t="t" r="r" b="b"/>
            <a:pathLst>
              <a:path w="1476951" h="1476000" extrusionOk="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8" name="Google Shape;228;p8" descr="Une image contenant personne, intérieur, enfant, camion&#10;&#10;Description générée automatiquement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967" y="2873698"/>
            <a:ext cx="2631086" cy="2603312"/>
          </a:xfrm>
          <a:custGeom>
            <a:avLst/>
            <a:gdLst/>
            <a:ahLst/>
            <a:cxnLst/>
            <a:rect l="l" t="t" r="r" b="b"/>
            <a:pathLst>
              <a:path w="1476951" h="1476000" extrusionOk="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p8" descr="Une image contenant personne, homme, intérieur, coupant&#10;&#10;Description générée automatiquement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3037" y="2819367"/>
            <a:ext cx="2542258" cy="2590079"/>
          </a:xfrm>
          <a:custGeom>
            <a:avLst/>
            <a:gdLst/>
            <a:ahLst/>
            <a:cxnLst/>
            <a:rect l="l" t="t" r="r" b="b"/>
            <a:pathLst>
              <a:path w="1452550" h="1476000" extrusionOk="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63E7739-41C6-489E-B037-315A91A88E0A}"/>
              </a:ext>
            </a:extLst>
          </p:cNvPr>
          <p:cNvSpPr txBox="1"/>
          <p:nvPr/>
        </p:nvSpPr>
        <p:spPr>
          <a:xfrm>
            <a:off x="2850337" y="237751"/>
            <a:ext cx="3654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69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#1jeune1solution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10805295" y="5407742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/>
        </p:nvSpPr>
        <p:spPr>
          <a:xfrm>
            <a:off x="1741795" y="152400"/>
            <a:ext cx="10325514" cy="63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i="0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Les bénéfices de l’inclusion pour l’entreprise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1640799" y="928255"/>
            <a:ext cx="9671213" cy="5714004"/>
            <a:chOff x="2288191" y="1553353"/>
            <a:chExt cx="8026215" cy="5096907"/>
          </a:xfrm>
        </p:grpSpPr>
        <p:sp>
          <p:nvSpPr>
            <p:cNvPr id="168" name="Google Shape;168;p4"/>
            <p:cNvSpPr/>
            <p:nvPr/>
          </p:nvSpPr>
          <p:spPr>
            <a:xfrm>
              <a:off x="4842493" y="2757054"/>
              <a:ext cx="2594890" cy="2607413"/>
            </a:xfrm>
            <a:prstGeom prst="ellipse">
              <a:avLst/>
            </a:prstGeom>
            <a:noFill/>
            <a:ln w="12700" cap="flat" cmpd="sng">
              <a:solidFill>
                <a:srgbClr val="42719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5190240" y="3629484"/>
              <a:ext cx="1899395" cy="7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 bénéfices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 l’inclusion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5190240" y="1553353"/>
              <a:ext cx="2039282" cy="891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Attirer et retenir de nouveaux talents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L’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apprentissage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des jeunes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2417037" y="2507782"/>
              <a:ext cx="2470484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Valoriser l’action des salariés et de l’entreprise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mécénat de compétences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parrainage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7437382" y="4017765"/>
              <a:ext cx="2877024" cy="1015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Innover et se différencier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Recruter autrement les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métiers en tension, </a:t>
              </a:r>
              <a:r>
                <a:rPr kumimoji="0" lang="fr-FR" sz="160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programme 100Chances, 100Emplois</a:t>
              </a:r>
              <a:endPara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4754448" y="5586083"/>
              <a:ext cx="3114577" cy="1064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Renforcer son ancrage territorial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QPV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les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emplois francs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Taux de chômage est de 2 à 2,5 fois supérieur en QPV/reste du territoire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7055795" y="2306933"/>
              <a:ext cx="3258611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Anticiper et diversifier les compétences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Découverte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des métiers auprès des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jeunes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accueil de </a:t>
              </a:r>
              <a:r>
                <a: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stage</a:t>
              </a:r>
              <a:r>
                <a: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de 3ème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2288191" y="4156856"/>
              <a:ext cx="2728176" cy="117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Accéder à de nouveaux marchés et diversifier ses partenaires et fournisseurs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SIAE, ESAT et EA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671048" y="5449239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48970" y="5413248"/>
            <a:ext cx="102412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98599" y="1533832"/>
            <a:ext cx="9762435" cy="50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Valoriser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son</a:t>
            </a:r>
            <a:r>
              <a:rPr lang="fr-FR" sz="36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image</a:t>
            </a:r>
            <a:r>
              <a:rPr lang="fr-FR" sz="36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d’entreprise engagée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Renforcer son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ancrage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territorial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Partager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des Bonnes Pratiques au sein du réseau d’entreprises inclusives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Bénéficier de </a:t>
            </a:r>
            <a:r>
              <a:rPr lang="fr-FR" sz="36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l’appui</a:t>
            </a:r>
            <a:r>
              <a:rPr lang="fr-FR" sz="3600" b="1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des services de l’</a:t>
            </a:r>
            <a:r>
              <a:rPr lang="fr-FR" sz="3600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Etat</a:t>
            </a: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et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fr-FR" sz="36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des services de l’emploi</a:t>
            </a:r>
            <a:endParaRPr sz="36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i="0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Rejoindre le club de son département ?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1353</Words>
  <Application>Microsoft Office PowerPoint</Application>
  <PresentationFormat>Grand écran</PresentationFormat>
  <Paragraphs>258</Paragraphs>
  <Slides>37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Gill Sans</vt:lpstr>
      <vt:lpstr>Gill Sans MT</vt:lpstr>
      <vt:lpstr>Wingdings</vt:lpstr>
      <vt:lpstr>1_Thème Office</vt:lpstr>
      <vt:lpstr>2_Thème Office</vt:lpstr>
      <vt:lpstr>Acrobat Document</vt:lpstr>
      <vt:lpstr>Document</vt:lpstr>
      <vt:lpstr>Présentation PowerPoint</vt:lpstr>
      <vt:lpstr>FACE  Yvelines en quelques chiffres</vt:lpstr>
      <vt:lpstr>Présentation PowerPoint</vt:lpstr>
      <vt:lpstr>Une démarche gouvernementale</vt:lpstr>
      <vt:lpstr>Un réseau d’acteurs engagés</vt:lpstr>
      <vt:lpstr>14 thématiques proposées</vt:lpstr>
      <vt:lpstr>Présentation PowerPoint</vt:lpstr>
      <vt:lpstr>Présentation PowerPoint</vt:lpstr>
      <vt:lpstr>Présentation PowerPoint</vt:lpstr>
      <vt:lpstr>Le Club Animateur des Yvelines</vt:lpstr>
      <vt:lpstr>130 entreprises engagées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Liens utiles</vt:lpstr>
      <vt:lpstr>Présentation PowerPoint</vt:lpstr>
      <vt:lpstr>Présentation PowerPoint</vt:lpstr>
      <vt:lpstr>L’HISTORIQUE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Hemedinger</dc:creator>
  <cp:lastModifiedBy>FACE YVELINES</cp:lastModifiedBy>
  <cp:revision>65</cp:revision>
  <dcterms:created xsi:type="dcterms:W3CDTF">2021-01-25T10:34:10Z</dcterms:created>
  <dcterms:modified xsi:type="dcterms:W3CDTF">2021-12-14T11:50:46Z</dcterms:modified>
</cp:coreProperties>
</file>