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56" r:id="rId3"/>
    <p:sldId id="265" r:id="rId4"/>
    <p:sldId id="257" r:id="rId5"/>
    <p:sldId id="260" r:id="rId6"/>
    <p:sldId id="261" r:id="rId7"/>
    <p:sldId id="262" r:id="rId8"/>
    <p:sldId id="263" r:id="rId9"/>
    <p:sldId id="259" r:id="rId10"/>
    <p:sldId id="264" r:id="rId11"/>
    <p:sldId id="266" r:id="rId12"/>
    <p:sldId id="272" r:id="rId13"/>
    <p:sldId id="268" r:id="rId14"/>
    <p:sldId id="282" r:id="rId15"/>
    <p:sldId id="274" r:id="rId16"/>
    <p:sldId id="275" r:id="rId17"/>
    <p:sldId id="267" r:id="rId18"/>
    <p:sldId id="276" r:id="rId19"/>
    <p:sldId id="277" r:id="rId20"/>
    <p:sldId id="278" r:id="rId21"/>
    <p:sldId id="279" r:id="rId22"/>
    <p:sldId id="280" r:id="rId23"/>
    <p:sldId id="281" r:id="rId24"/>
    <p:sldId id="258" r:id="rId25"/>
    <p:sldId id="269" r:id="rId26"/>
    <p:sldId id="283" r:id="rId27"/>
    <p:sldId id="27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B3EA0-CAFE-4625-85E2-F67828F17C58}" type="datetimeFigureOut">
              <a:rPr lang="fr-FR" smtClean="0"/>
              <a:t>13/04/2021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0ED4F-9915-44BE-9AC7-EDFADFBEB676}" type="slidenum">
              <a:rPr lang="fr-FR" smtClean="0"/>
              <a:t>‹N°›</a:t>
            </a:fld>
            <a:endParaRPr lang="fr-FR"/>
          </a:p>
        </p:txBody>
      </p:sp>
    </p:spTree>
    <p:extLst>
      <p:ext uri="{BB962C8B-B14F-4D97-AF65-F5344CB8AC3E}">
        <p14:creationId xmlns:p14="http://schemas.microsoft.com/office/powerpoint/2010/main" val="159465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569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510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02C6B"/>
              </a:buClr>
              <a:buSzPts val="6000"/>
              <a:buFont typeface="Gill Sans"/>
              <a:buNone/>
              <a:defRPr sz="6000">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Gill Sans"/>
                <a:ea typeface="Gill Sans"/>
                <a:cs typeface="Gill Sans"/>
                <a:sym typeface="Gill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7"/>
            <a:ext cx="1467293" cy="6857953"/>
          </a:xfrm>
          <a:prstGeom prst="rect">
            <a:avLst/>
          </a:prstGeom>
          <a:noFill/>
          <a:ln>
            <a:noFill/>
          </a:ln>
        </p:spPr>
      </p:pic>
      <p:pic>
        <p:nvPicPr>
          <p:cNvPr id="22" name="Google Shape;2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24707" y="0"/>
            <a:ext cx="1467293" cy="6858000"/>
          </a:xfrm>
          <a:prstGeom prst="rect">
            <a:avLst/>
          </a:prstGeom>
          <a:noFill/>
          <a:ln>
            <a:noFill/>
          </a:ln>
        </p:spPr>
      </p:pic>
    </p:spTree>
    <p:extLst>
      <p:ext uri="{BB962C8B-B14F-4D97-AF65-F5344CB8AC3E}">
        <p14:creationId xmlns:p14="http://schemas.microsoft.com/office/powerpoint/2010/main" val="268215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81"/>
        <p:cNvGrpSpPr/>
        <p:nvPr/>
      </p:nvGrpSpPr>
      <p:grpSpPr>
        <a:xfrm>
          <a:off x="0" y="0"/>
          <a:ext cx="0" cy="0"/>
          <a:chOff x="0" y="0"/>
          <a:chExt cx="0" cy="0"/>
        </a:xfrm>
      </p:grpSpPr>
      <p:sp>
        <p:nvSpPr>
          <p:cNvPr id="82" name="Google Shape;82;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1322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724707" y="0"/>
            <a:ext cx="1467293" cy="6858000"/>
          </a:xfrm>
          <a:prstGeom prst="rect">
            <a:avLst/>
          </a:prstGeom>
          <a:noFill/>
          <a:ln>
            <a:noFill/>
          </a:ln>
        </p:spPr>
      </p:pic>
      <p:pic>
        <p:nvPicPr>
          <p:cNvPr id="25" name="Google Shape;25;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5173" y="5603358"/>
            <a:ext cx="1259719" cy="1031358"/>
          </a:xfrm>
          <a:prstGeom prst="rect">
            <a:avLst/>
          </a:prstGeom>
          <a:noFill/>
          <a:ln>
            <a:noFill/>
          </a:ln>
        </p:spPr>
      </p:pic>
    </p:spTree>
    <p:extLst>
      <p:ext uri="{BB962C8B-B14F-4D97-AF65-F5344CB8AC3E}">
        <p14:creationId xmlns:p14="http://schemas.microsoft.com/office/powerpoint/2010/main" val="55706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A9410B-37E3-46FA-A5BC-94A7B5951B00}"/>
              </a:ext>
            </a:extLst>
          </p:cNvPr>
          <p:cNvSpPr>
            <a:spLocks noGrp="1"/>
          </p:cNvSpPr>
          <p:nvPr>
            <p:ph type="dt" sz="half" idx="10"/>
          </p:nvPr>
        </p:nvSpPr>
        <p:spPr/>
        <p:txBody>
          <a:bodyPr/>
          <a:lstStyle/>
          <a:p>
            <a:fld id="{F0590EE5-7018-483E-803B-612AE5A520F9}" type="datetimeFigureOut">
              <a:rPr lang="fr-FR" smtClean="0"/>
              <a:t>13/04/2021</a:t>
            </a:fld>
            <a:endParaRPr lang="fr-FR"/>
          </a:p>
        </p:txBody>
      </p:sp>
      <p:sp>
        <p:nvSpPr>
          <p:cNvPr id="3" name="Espace réservé du pied de page 2">
            <a:extLst>
              <a:ext uri="{FF2B5EF4-FFF2-40B4-BE49-F238E27FC236}">
                <a16:creationId xmlns:a16="http://schemas.microsoft.com/office/drawing/2014/main" id="{8D710D54-E479-4985-B839-A57DBA7D81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2DCB9B8-8789-4B6F-BC56-116408312EC4}"/>
              </a:ext>
            </a:extLst>
          </p:cNvPr>
          <p:cNvSpPr>
            <a:spLocks noGrp="1"/>
          </p:cNvSpPr>
          <p:nvPr>
            <p:ph type="sldNum" sz="quarter" idx="12"/>
          </p:nvPr>
        </p:nvSpPr>
        <p:spPr/>
        <p:txBody>
          <a:bodyPr/>
          <a:lstStyle/>
          <a:p>
            <a:fld id="{729755BE-CD23-4D52-AB98-59BC03FAFCD1}" type="slidenum">
              <a:rPr lang="fr-FR" smtClean="0"/>
              <a:t>‹N°›</a:t>
            </a:fld>
            <a:endParaRPr lang="fr-FR"/>
          </a:p>
        </p:txBody>
      </p:sp>
    </p:spTree>
    <p:extLst>
      <p:ext uri="{BB962C8B-B14F-4D97-AF65-F5344CB8AC3E}">
        <p14:creationId xmlns:p14="http://schemas.microsoft.com/office/powerpoint/2010/main" val="2859634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solidFill>
                  <a:srgbClr val="302C6B"/>
                </a:solidFill>
                <a:latin typeface="Gill Sans MT" panose="020B0502020104020203" pitchFamily="34" charset="0"/>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pic>
        <p:nvPicPr>
          <p:cNvPr id="7" name="Image 6"/>
          <p:cNvPicPr>
            <a:picLocks noChangeAspect="1"/>
          </p:cNvPicPr>
          <p:nvPr userDrawn="1"/>
        </p:nvPicPr>
        <p:blipFill>
          <a:blip r:embed="rId2"/>
          <a:stretch>
            <a:fillRect/>
          </a:stretch>
        </p:blipFill>
        <p:spPr>
          <a:xfrm>
            <a:off x="0" y="-47"/>
            <a:ext cx="1467293" cy="6857953"/>
          </a:xfrm>
          <a:prstGeom prst="rect">
            <a:avLst/>
          </a:prstGeom>
        </p:spPr>
      </p:pic>
      <p:pic>
        <p:nvPicPr>
          <p:cNvPr id="8" name="Image 7"/>
          <p:cNvPicPr>
            <a:picLocks noChangeAspect="1"/>
          </p:cNvPicPr>
          <p:nvPr userDrawn="1"/>
        </p:nvPicPr>
        <p:blipFill>
          <a:blip r:embed="rId3"/>
          <a:stretch>
            <a:fillRect/>
          </a:stretch>
        </p:blipFill>
        <p:spPr>
          <a:xfrm>
            <a:off x="10724707" y="0"/>
            <a:ext cx="1467293" cy="6858000"/>
          </a:xfrm>
          <a:prstGeom prst="rect">
            <a:avLst/>
          </a:prstGeom>
        </p:spPr>
      </p:pic>
    </p:spTree>
    <p:extLst>
      <p:ext uri="{BB962C8B-B14F-4D97-AF65-F5344CB8AC3E}">
        <p14:creationId xmlns:p14="http://schemas.microsoft.com/office/powerpoint/2010/main" val="81687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154869" y="365125"/>
            <a:ext cx="9147540" cy="1325563"/>
          </a:xfrm>
        </p:spPr>
        <p:txBody>
          <a:bodyPr/>
          <a:lstStyle>
            <a:lvl1pPr>
              <a:defRPr>
                <a:solidFill>
                  <a:srgbClr val="302C6B"/>
                </a:solidFill>
                <a:latin typeface="Gill Sans MT" panose="020B0502020104020203" pitchFamily="34" charset="0"/>
              </a:defRPr>
            </a:lvl1pPr>
          </a:lstStyle>
          <a:p>
            <a:r>
              <a:rPr lang="fr-FR" dirty="0"/>
              <a:t>Modifiez le style du titre</a:t>
            </a:r>
          </a:p>
        </p:txBody>
      </p:sp>
      <p:sp>
        <p:nvSpPr>
          <p:cNvPr id="3" name="Espace réservé du contenu 2"/>
          <p:cNvSpPr>
            <a:spLocks noGrp="1"/>
          </p:cNvSpPr>
          <p:nvPr>
            <p:ph idx="1"/>
          </p:nvPr>
        </p:nvSpPr>
        <p:spPr>
          <a:xfrm>
            <a:off x="2154869" y="1825625"/>
            <a:ext cx="914754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stretch>
            <a:fillRect/>
          </a:stretch>
        </p:blipFill>
        <p:spPr>
          <a:xfrm>
            <a:off x="0" y="-47"/>
            <a:ext cx="1467293" cy="6857953"/>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0653" y="5603358"/>
            <a:ext cx="1259719" cy="1031358"/>
          </a:xfrm>
          <a:prstGeom prst="rect">
            <a:avLst/>
          </a:prstGeom>
        </p:spPr>
      </p:pic>
    </p:spTree>
    <p:extLst>
      <p:ext uri="{BB962C8B-B14F-4D97-AF65-F5344CB8AC3E}">
        <p14:creationId xmlns:p14="http://schemas.microsoft.com/office/powerpoint/2010/main" val="358356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10724707" y="0"/>
            <a:ext cx="1467293" cy="6858000"/>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173" y="5603358"/>
            <a:ext cx="1259719" cy="1031358"/>
          </a:xfrm>
          <a:prstGeom prst="rect">
            <a:avLst/>
          </a:prstGeom>
        </p:spPr>
      </p:pic>
    </p:spTree>
    <p:extLst>
      <p:ext uri="{BB962C8B-B14F-4D97-AF65-F5344CB8AC3E}">
        <p14:creationId xmlns:p14="http://schemas.microsoft.com/office/powerpoint/2010/main" val="73895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Visioconférence du mardi 24 novembre 2020 </a:t>
            </a:r>
          </a:p>
        </p:txBody>
      </p:sp>
      <p:sp>
        <p:nvSpPr>
          <p:cNvPr id="5" name="Espace réservé du numéro de diapositive 4"/>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54901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84819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Visioconférence du mardi 24 novembre 2020 </a:t>
            </a:r>
          </a:p>
        </p:txBody>
      </p:sp>
      <p:sp>
        <p:nvSpPr>
          <p:cNvPr id="9" name="Espace réservé du numéro de diapositive 8"/>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257135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Visioconférence du mardi 24 novembre 2020 </a:t>
            </a:r>
          </a:p>
        </p:txBody>
      </p:sp>
      <p:sp>
        <p:nvSpPr>
          <p:cNvPr id="5" name="Espace réservé du numéro de diapositive 4"/>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21235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2C6B"/>
              </a:buClr>
              <a:buSzPts val="4400"/>
              <a:buFont typeface="Gill Sans"/>
              <a:buNone/>
              <a:defRPr>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7"/>
            <a:ext cx="1467293" cy="6857953"/>
          </a:xfrm>
          <a:prstGeom prst="rect">
            <a:avLst/>
          </a:prstGeom>
          <a:noFill/>
          <a:ln>
            <a:noFill/>
          </a:ln>
        </p:spPr>
      </p:pic>
      <p:pic>
        <p:nvPicPr>
          <p:cNvPr id="30" name="Google Shape;30;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660653" y="5603358"/>
            <a:ext cx="1259719" cy="1031358"/>
          </a:xfrm>
          <a:prstGeom prst="rect">
            <a:avLst/>
          </a:prstGeom>
          <a:noFill/>
          <a:ln>
            <a:noFill/>
          </a:ln>
        </p:spPr>
      </p:pic>
    </p:spTree>
    <p:extLst>
      <p:ext uri="{BB962C8B-B14F-4D97-AF65-F5344CB8AC3E}">
        <p14:creationId xmlns:p14="http://schemas.microsoft.com/office/powerpoint/2010/main" val="119729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Visioconférence du mardi 24 novembre 2020 </a:t>
            </a:r>
          </a:p>
        </p:txBody>
      </p:sp>
      <p:sp>
        <p:nvSpPr>
          <p:cNvPr id="4" name="Espace réservé du numéro de diapositive 3"/>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245235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91466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994185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313379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85689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06203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52942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73450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66470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48416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81558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3785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78201345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Visioconférence du mardi 24 novembre 2020 </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3EED4-4F84-4C0B-A401-ACC129DED871}" type="slidenum">
              <a:rPr lang="fr-FR" smtClean="0"/>
              <a:t>‹N°›</a:t>
            </a:fld>
            <a:endParaRPr lang="fr-FR"/>
          </a:p>
        </p:txBody>
      </p:sp>
    </p:spTree>
    <p:extLst>
      <p:ext uri="{BB962C8B-B14F-4D97-AF65-F5344CB8AC3E}">
        <p14:creationId xmlns:p14="http://schemas.microsoft.com/office/powerpoint/2010/main" val="16327253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58.jpeg"/><Relationship Id="rId21" Type="http://schemas.openxmlformats.org/officeDocument/2006/relationships/image" Target="../media/image42.jpeg"/><Relationship Id="rId34" Type="http://schemas.openxmlformats.org/officeDocument/2006/relationships/image" Target="../media/image53.emf"/><Relationship Id="rId42" Type="http://schemas.openxmlformats.org/officeDocument/2006/relationships/image" Target="../media/image61.jpeg"/><Relationship Id="rId47" Type="http://schemas.openxmlformats.org/officeDocument/2006/relationships/image" Target="../media/image66.jpeg"/><Relationship Id="rId50" Type="http://schemas.openxmlformats.org/officeDocument/2006/relationships/image" Target="../media/image69.png"/><Relationship Id="rId55" Type="http://schemas.openxmlformats.org/officeDocument/2006/relationships/image" Target="../media/image74.jpeg"/><Relationship Id="rId63" Type="http://schemas.openxmlformats.org/officeDocument/2006/relationships/image" Target="../media/image82.png"/><Relationship Id="rId7" Type="http://schemas.openxmlformats.org/officeDocument/2006/relationships/image" Target="../media/image28.png"/><Relationship Id="rId2" Type="http://schemas.openxmlformats.org/officeDocument/2006/relationships/image" Target="../media/image24.jpeg"/><Relationship Id="rId16" Type="http://schemas.openxmlformats.org/officeDocument/2006/relationships/image" Target="../media/image37.jpeg"/><Relationship Id="rId20" Type="http://schemas.openxmlformats.org/officeDocument/2006/relationships/image" Target="../media/image41.png"/><Relationship Id="rId29" Type="http://schemas.openxmlformats.org/officeDocument/2006/relationships/image" Target="../media/image4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1" Type="http://schemas.openxmlformats.org/officeDocument/2006/relationships/slideLayout" Target="../slideLayouts/slideLayout14.xml"/><Relationship Id="rId6" Type="http://schemas.openxmlformats.org/officeDocument/2006/relationships/image" Target="../media/image27.emf"/><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2.jpe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jpeg"/><Relationship Id="rId53" Type="http://schemas.openxmlformats.org/officeDocument/2006/relationships/image" Target="../media/image72.jpeg"/><Relationship Id="rId58" Type="http://schemas.openxmlformats.org/officeDocument/2006/relationships/image" Target="../media/image77.png"/><Relationship Id="rId5" Type="http://schemas.openxmlformats.org/officeDocument/2006/relationships/package" Target="../embeddings/Microsoft_Word_Document.docx"/><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8.emf"/><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jpeg"/><Relationship Id="rId61" Type="http://schemas.openxmlformats.org/officeDocument/2006/relationships/image" Target="../media/image80.png"/><Relationship Id="rId10" Type="http://schemas.openxmlformats.org/officeDocument/2006/relationships/image" Target="../media/image31.jpg"/><Relationship Id="rId19" Type="http://schemas.openxmlformats.org/officeDocument/2006/relationships/image" Target="../media/image40.png"/><Relationship Id="rId31" Type="http://schemas.openxmlformats.org/officeDocument/2006/relationships/image" Target="../media/image51.png"/><Relationship Id="rId44" Type="http://schemas.openxmlformats.org/officeDocument/2006/relationships/image" Target="../media/image63.jpeg"/><Relationship Id="rId52" Type="http://schemas.openxmlformats.org/officeDocument/2006/relationships/image" Target="../media/image71.png"/><Relationship Id="rId60" Type="http://schemas.openxmlformats.org/officeDocument/2006/relationships/image" Target="../media/image79.png"/><Relationship Id="rId4" Type="http://schemas.openxmlformats.org/officeDocument/2006/relationships/image" Target="../media/image26.jpeg"/><Relationship Id="rId9" Type="http://schemas.openxmlformats.org/officeDocument/2006/relationships/image" Target="../media/image30.jpeg"/><Relationship Id="rId14" Type="http://schemas.openxmlformats.org/officeDocument/2006/relationships/image" Target="../media/image35.tiff"/><Relationship Id="rId22" Type="http://schemas.openxmlformats.org/officeDocument/2006/relationships/image" Target="../media/image43.png"/><Relationship Id="rId27" Type="http://schemas.openxmlformats.org/officeDocument/2006/relationships/oleObject" Target="../embeddings/oleObject1.bin"/><Relationship Id="rId30" Type="http://schemas.openxmlformats.org/officeDocument/2006/relationships/image" Target="../media/image50.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jpeg"/><Relationship Id="rId56" Type="http://schemas.openxmlformats.org/officeDocument/2006/relationships/image" Target="../media/image75.png"/><Relationship Id="rId64" Type="http://schemas.openxmlformats.org/officeDocument/2006/relationships/image" Target="../media/image83.png"/><Relationship Id="rId8" Type="http://schemas.openxmlformats.org/officeDocument/2006/relationships/image" Target="../media/image29.png"/><Relationship Id="rId51" Type="http://schemas.openxmlformats.org/officeDocument/2006/relationships/image" Target="../media/image70.png"/><Relationship Id="rId3" Type="http://schemas.openxmlformats.org/officeDocument/2006/relationships/image" Target="../media/image2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oleObject" Target="../embeddings/oleObject2.bin"/><Relationship Id="rId38" Type="http://schemas.openxmlformats.org/officeDocument/2006/relationships/image" Target="../media/image57.jpeg"/><Relationship Id="rId46" Type="http://schemas.openxmlformats.org/officeDocument/2006/relationships/image" Target="../media/image65.png"/><Relationship Id="rId59"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esyvelines-unechance.fr/" TargetMode="External"/><Relationship Id="rId5" Type="http://schemas.openxmlformats.org/officeDocument/2006/relationships/image" Target="../media/image86.jpeg"/><Relationship Id="rId4" Type="http://schemas.openxmlformats.org/officeDocument/2006/relationships/image" Target="../media/image8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c.gorce@fondationface.org" TargetMode="External"/><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1"/>
          <p:cNvGrpSpPr/>
          <p:nvPr/>
        </p:nvGrpSpPr>
        <p:grpSpPr>
          <a:xfrm>
            <a:off x="1549615" y="244770"/>
            <a:ext cx="8529757" cy="1565268"/>
            <a:chOff x="0" y="0"/>
            <a:chExt cx="5267325" cy="857250"/>
          </a:xfrm>
        </p:grpSpPr>
        <p:pic>
          <p:nvPicPr>
            <p:cNvPr id="143" name="Google Shape;143;p1"/>
            <p:cNvPicPr preferRelativeResize="0"/>
            <p:nvPr/>
          </p:nvPicPr>
          <p:blipFill rotWithShape="1">
            <a:blip r:embed="rId3">
              <a:alphaModFix/>
            </a:blip>
            <a:srcRect/>
            <a:stretch/>
          </p:blipFill>
          <p:spPr>
            <a:xfrm>
              <a:off x="1952625" y="238125"/>
              <a:ext cx="1598295" cy="266700"/>
            </a:xfrm>
            <a:prstGeom prst="rect">
              <a:avLst/>
            </a:prstGeom>
            <a:noFill/>
            <a:ln>
              <a:noFill/>
            </a:ln>
          </p:spPr>
        </p:pic>
        <p:pic>
          <p:nvPicPr>
            <p:cNvPr id="144" name="Google Shape;144;p1"/>
            <p:cNvPicPr preferRelativeResize="0"/>
            <p:nvPr/>
          </p:nvPicPr>
          <p:blipFill rotWithShape="1">
            <a:blip r:embed="rId4">
              <a:alphaModFix/>
            </a:blip>
            <a:srcRect/>
            <a:stretch/>
          </p:blipFill>
          <p:spPr>
            <a:xfrm>
              <a:off x="0" y="0"/>
              <a:ext cx="1858010" cy="857250"/>
            </a:xfrm>
            <a:prstGeom prst="rect">
              <a:avLst/>
            </a:prstGeom>
            <a:noFill/>
            <a:ln>
              <a:noFill/>
            </a:ln>
          </p:spPr>
        </p:pic>
        <p:pic>
          <p:nvPicPr>
            <p:cNvPr id="145" name="Google Shape;145;p1"/>
            <p:cNvPicPr preferRelativeResize="0"/>
            <p:nvPr/>
          </p:nvPicPr>
          <p:blipFill rotWithShape="1">
            <a:blip r:embed="rId5">
              <a:alphaModFix/>
            </a:blip>
            <a:srcRect/>
            <a:stretch/>
          </p:blipFill>
          <p:spPr>
            <a:xfrm>
              <a:off x="3667125" y="276225"/>
              <a:ext cx="1600200" cy="229235"/>
            </a:xfrm>
            <a:prstGeom prst="rect">
              <a:avLst/>
            </a:prstGeom>
            <a:noFill/>
            <a:ln>
              <a:noFill/>
            </a:ln>
          </p:spPr>
        </p:pic>
      </p:grpSp>
      <p:sp>
        <p:nvSpPr>
          <p:cNvPr id="146" name="Google Shape;146;p1"/>
          <p:cNvSpPr txBox="1"/>
          <p:nvPr/>
        </p:nvSpPr>
        <p:spPr>
          <a:xfrm>
            <a:off x="1531499" y="2127852"/>
            <a:ext cx="9448799"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02C6B"/>
              </a:buClr>
              <a:buSzPts val="4000"/>
              <a:buFont typeface="Gill Sans"/>
              <a:buNone/>
            </a:pPr>
            <a:r>
              <a:rPr lang="fr-FR" sz="4000" b="0" i="1" u="none" strike="noStrike" cap="none" dirty="0">
                <a:solidFill>
                  <a:srgbClr val="302C6B"/>
                </a:solidFill>
                <a:latin typeface="Gill Sans"/>
                <a:ea typeface="Gill Sans"/>
                <a:cs typeface="Gill Sans"/>
                <a:sym typeface="Gill Sans"/>
              </a:rPr>
              <a:t>Les Matinales de l’inclusion </a:t>
            </a:r>
            <a:endParaRPr sz="32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4000"/>
              <a:buFont typeface="Calibri"/>
              <a:buNone/>
            </a:pPr>
            <a:endParaRPr sz="2400" b="0" i="1" u="none" strike="noStrike" cap="none" dirty="0">
              <a:solidFill>
                <a:srgbClr val="302C6B"/>
              </a:solidFill>
              <a:latin typeface="Gill Sans"/>
              <a:ea typeface="Gill Sans"/>
              <a:cs typeface="Gill Sans"/>
              <a:sym typeface="Gill Sans"/>
            </a:endParaRPr>
          </a:p>
          <a:p>
            <a:pPr marL="0" marR="0" lvl="0" indent="0" algn="ctr" rtl="0">
              <a:spcBef>
                <a:spcPts val="0"/>
              </a:spcBef>
              <a:spcAft>
                <a:spcPts val="0"/>
              </a:spcAft>
              <a:buClr>
                <a:srgbClr val="302C6B"/>
              </a:buClr>
              <a:buSzPts val="4000"/>
              <a:buFont typeface="Gill Sans"/>
              <a:buNone/>
            </a:pPr>
            <a:r>
              <a:rPr lang="fr-FR" sz="4000" b="1" i="1" u="none" strike="noStrike" cap="none" dirty="0">
                <a:solidFill>
                  <a:srgbClr val="302C6B"/>
                </a:solidFill>
                <a:latin typeface="Gill Sans"/>
                <a:ea typeface="Gill Sans"/>
                <a:cs typeface="Gill Sans"/>
                <a:sym typeface="Gill Sans"/>
              </a:rPr>
              <a:t>Le mécénat de compétences </a:t>
            </a:r>
          </a:p>
          <a:p>
            <a:pPr marL="0" marR="0" lvl="0" indent="0" algn="ctr" rtl="0">
              <a:spcBef>
                <a:spcPts val="0"/>
              </a:spcBef>
              <a:spcAft>
                <a:spcPts val="0"/>
              </a:spcAft>
              <a:buClr>
                <a:srgbClr val="302C6B"/>
              </a:buClr>
              <a:buSzPts val="4000"/>
              <a:buFont typeface="Gill Sans"/>
              <a:buNone/>
            </a:pPr>
            <a:r>
              <a:rPr lang="fr-FR" sz="4000" b="1" i="1" dirty="0">
                <a:solidFill>
                  <a:srgbClr val="302C6B"/>
                </a:solidFill>
                <a:latin typeface="Gill Sans"/>
                <a:ea typeface="Gill Sans"/>
                <a:cs typeface="Gill Sans"/>
                <a:sym typeface="Gill Sans"/>
              </a:rPr>
              <a:t>L</a:t>
            </a:r>
            <a:r>
              <a:rPr lang="fr-FR" sz="4000" b="1" i="1" u="none" strike="noStrike" cap="none" dirty="0">
                <a:solidFill>
                  <a:srgbClr val="302C6B"/>
                </a:solidFill>
                <a:latin typeface="Gill Sans"/>
                <a:ea typeface="Gill Sans"/>
                <a:cs typeface="Gill Sans"/>
                <a:sym typeface="Gill Sans"/>
              </a:rPr>
              <a:t>e parrainage</a:t>
            </a:r>
            <a:endParaRPr dirty="0"/>
          </a:p>
          <a:p>
            <a:pPr marL="0" marR="0" lvl="0" indent="0" algn="ctr" rtl="0">
              <a:spcBef>
                <a:spcPts val="0"/>
              </a:spcBef>
              <a:spcAft>
                <a:spcPts val="0"/>
              </a:spcAft>
              <a:buNone/>
            </a:pPr>
            <a:endParaRPr sz="2400" b="1" i="1" u="none" strike="noStrike" cap="none" dirty="0">
              <a:solidFill>
                <a:srgbClr val="302C6B"/>
              </a:solidFill>
              <a:latin typeface="Gill Sans"/>
              <a:ea typeface="Gill Sans"/>
              <a:cs typeface="Gill Sans"/>
              <a:sym typeface="Gill Sans"/>
            </a:endParaRPr>
          </a:p>
          <a:p>
            <a:pPr marL="0" marR="0" lvl="0" indent="0" algn="ctr" rtl="0">
              <a:spcBef>
                <a:spcPts val="0"/>
              </a:spcBef>
              <a:spcAft>
                <a:spcPts val="0"/>
              </a:spcAft>
              <a:buNone/>
            </a:pPr>
            <a:r>
              <a:rPr lang="fr-FR" sz="2800" b="0" i="0" u="none" strike="noStrike" cap="none" dirty="0">
                <a:solidFill>
                  <a:srgbClr val="302C6B"/>
                </a:solidFill>
                <a:latin typeface="Gill Sans"/>
                <a:ea typeface="Gill Sans"/>
                <a:cs typeface="Gill Sans"/>
                <a:sym typeface="Gill Sans"/>
              </a:rPr>
              <a:t>13 Avril  2021</a:t>
            </a:r>
            <a:endParaRPr sz="2800" b="1" i="1" u="none" strike="noStrike" cap="none" dirty="0">
              <a:solidFill>
                <a:srgbClr val="302C6B"/>
              </a:solidFill>
              <a:latin typeface="Gill Sans"/>
              <a:ea typeface="Gill Sans"/>
              <a:cs typeface="Gill Sans"/>
              <a:sym typeface="Gill Sans"/>
            </a:endParaRPr>
          </a:p>
        </p:txBody>
      </p:sp>
      <p:pic>
        <p:nvPicPr>
          <p:cNvPr id="147" name="Google Shape;147;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11641" y="5500255"/>
            <a:ext cx="3019195" cy="12092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1637058" y="88090"/>
            <a:ext cx="10290927" cy="7861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400"/>
              <a:buFont typeface="Gill Sans"/>
              <a:buNone/>
            </a:pPr>
            <a:r>
              <a:rPr lang="fr-FR" sz="4000" dirty="0"/>
              <a:t>Le Club Animateur des Yvelines</a:t>
            </a:r>
            <a:endParaRPr sz="4000" dirty="0"/>
          </a:p>
        </p:txBody>
      </p:sp>
      <p:sp>
        <p:nvSpPr>
          <p:cNvPr id="252" name="Google Shape;252;p11"/>
          <p:cNvSpPr txBox="1">
            <a:spLocks noGrp="1"/>
          </p:cNvSpPr>
          <p:nvPr>
            <p:ph type="body" idx="1"/>
          </p:nvPr>
        </p:nvSpPr>
        <p:spPr>
          <a:xfrm>
            <a:off x="1407401" y="853314"/>
            <a:ext cx="10520585" cy="5928733"/>
          </a:xfrm>
          <a:prstGeom prst="rect">
            <a:avLst/>
          </a:prstGeom>
          <a:noFill/>
          <a:ln>
            <a:noFill/>
          </a:ln>
        </p:spPr>
        <p:txBody>
          <a:bodyPr spcFirstLastPara="1" wrap="square" lIns="91425" tIns="45700" rIns="91425" bIns="45700" anchor="t" anchorCtr="0">
            <a:normAutofit/>
          </a:bodyPr>
          <a:lstStyle/>
          <a:p>
            <a:pPr marL="1828800" lvl="4" indent="0" algn="l" rtl="0">
              <a:lnSpc>
                <a:spcPct val="90000"/>
              </a:lnSpc>
              <a:spcBef>
                <a:spcPts val="0"/>
              </a:spcBef>
              <a:spcAft>
                <a:spcPts val="0"/>
              </a:spcAft>
              <a:buClr>
                <a:schemeClr val="dk1"/>
              </a:buClr>
              <a:buSzPts val="1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53" name="Google Shape;253;p11"/>
          <p:cNvSpPr/>
          <p:nvPr/>
        </p:nvSpPr>
        <p:spPr>
          <a:xfrm>
            <a:off x="8751885" y="1647950"/>
            <a:ext cx="442184" cy="442184"/>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66"/>
                </a:moveTo>
                <a:cubicBezTo>
                  <a:pt x="416" y="272"/>
                  <a:pt x="411" y="277"/>
                  <a:pt x="405" y="277"/>
                </a:cubicBezTo>
                <a:cubicBezTo>
                  <a:pt x="394" y="277"/>
                  <a:pt x="394" y="277"/>
                  <a:pt x="394" y="277"/>
                </a:cubicBezTo>
                <a:cubicBezTo>
                  <a:pt x="394" y="373"/>
                  <a:pt x="394" y="373"/>
                  <a:pt x="394" y="373"/>
                </a:cubicBezTo>
                <a:cubicBezTo>
                  <a:pt x="394" y="379"/>
                  <a:pt x="390" y="384"/>
                  <a:pt x="384" y="384"/>
                </a:cubicBezTo>
                <a:cubicBezTo>
                  <a:pt x="128" y="384"/>
                  <a:pt x="128" y="384"/>
                  <a:pt x="128" y="384"/>
                </a:cubicBezTo>
                <a:cubicBezTo>
                  <a:pt x="122" y="384"/>
                  <a:pt x="117" y="379"/>
                  <a:pt x="117" y="373"/>
                </a:cubicBezTo>
                <a:cubicBezTo>
                  <a:pt x="117" y="277"/>
                  <a:pt x="117" y="277"/>
                  <a:pt x="117" y="277"/>
                </a:cubicBezTo>
                <a:cubicBezTo>
                  <a:pt x="106" y="277"/>
                  <a:pt x="106" y="277"/>
                  <a:pt x="106" y="277"/>
                </a:cubicBezTo>
                <a:cubicBezTo>
                  <a:pt x="100" y="277"/>
                  <a:pt x="96" y="272"/>
                  <a:pt x="96" y="266"/>
                </a:cubicBezTo>
                <a:cubicBezTo>
                  <a:pt x="96" y="160"/>
                  <a:pt x="96" y="160"/>
                  <a:pt x="96" y="160"/>
                </a:cubicBezTo>
                <a:cubicBezTo>
                  <a:pt x="96" y="154"/>
                  <a:pt x="100" y="149"/>
                  <a:pt x="106" y="149"/>
                </a:cubicBezTo>
                <a:cubicBezTo>
                  <a:pt x="202" y="149"/>
                  <a:pt x="202" y="149"/>
                  <a:pt x="202" y="149"/>
                </a:cubicBezTo>
                <a:cubicBezTo>
                  <a:pt x="202" y="117"/>
                  <a:pt x="202" y="117"/>
                  <a:pt x="202" y="117"/>
                </a:cubicBezTo>
                <a:cubicBezTo>
                  <a:pt x="202" y="111"/>
                  <a:pt x="207" y="106"/>
                  <a:pt x="213" y="106"/>
                </a:cubicBezTo>
                <a:cubicBezTo>
                  <a:pt x="298" y="106"/>
                  <a:pt x="298" y="106"/>
                  <a:pt x="298" y="106"/>
                </a:cubicBezTo>
                <a:cubicBezTo>
                  <a:pt x="304" y="106"/>
                  <a:pt x="309" y="111"/>
                  <a:pt x="309" y="117"/>
                </a:cubicBezTo>
                <a:cubicBezTo>
                  <a:pt x="309" y="149"/>
                  <a:pt x="309" y="149"/>
                  <a:pt x="309" y="149"/>
                </a:cubicBezTo>
                <a:cubicBezTo>
                  <a:pt x="405" y="149"/>
                  <a:pt x="405" y="149"/>
                  <a:pt x="405" y="149"/>
                </a:cubicBezTo>
                <a:cubicBezTo>
                  <a:pt x="411" y="149"/>
                  <a:pt x="416" y="154"/>
                  <a:pt x="416" y="160"/>
                </a:cubicBezTo>
                <a:lnTo>
                  <a:pt x="416" y="266"/>
                </a:lnTo>
                <a:close/>
                <a:moveTo>
                  <a:pt x="330" y="277"/>
                </a:moveTo>
                <a:cubicBezTo>
                  <a:pt x="373" y="277"/>
                  <a:pt x="373" y="277"/>
                  <a:pt x="373" y="277"/>
                </a:cubicBezTo>
                <a:cubicBezTo>
                  <a:pt x="373" y="362"/>
                  <a:pt x="373" y="362"/>
                  <a:pt x="373" y="362"/>
                </a:cubicBezTo>
                <a:cubicBezTo>
                  <a:pt x="138" y="362"/>
                  <a:pt x="138" y="362"/>
                  <a:pt x="138" y="362"/>
                </a:cubicBezTo>
                <a:cubicBezTo>
                  <a:pt x="138" y="277"/>
                  <a:pt x="138" y="277"/>
                  <a:pt x="138" y="277"/>
                </a:cubicBezTo>
                <a:cubicBezTo>
                  <a:pt x="181" y="277"/>
                  <a:pt x="181" y="277"/>
                  <a:pt x="181" y="277"/>
                </a:cubicBezTo>
                <a:cubicBezTo>
                  <a:pt x="181" y="288"/>
                  <a:pt x="181" y="288"/>
                  <a:pt x="181" y="288"/>
                </a:cubicBezTo>
                <a:cubicBezTo>
                  <a:pt x="181" y="294"/>
                  <a:pt x="186" y="298"/>
                  <a:pt x="192" y="298"/>
                </a:cubicBezTo>
                <a:cubicBezTo>
                  <a:pt x="198" y="298"/>
                  <a:pt x="202" y="294"/>
                  <a:pt x="202" y="288"/>
                </a:cubicBezTo>
                <a:cubicBezTo>
                  <a:pt x="202" y="277"/>
                  <a:pt x="202" y="277"/>
                  <a:pt x="202" y="277"/>
                </a:cubicBezTo>
                <a:cubicBezTo>
                  <a:pt x="309" y="277"/>
                  <a:pt x="309" y="277"/>
                  <a:pt x="309" y="277"/>
                </a:cubicBezTo>
                <a:cubicBezTo>
                  <a:pt x="309" y="288"/>
                  <a:pt x="309" y="288"/>
                  <a:pt x="309" y="288"/>
                </a:cubicBezTo>
                <a:cubicBezTo>
                  <a:pt x="309" y="294"/>
                  <a:pt x="314" y="298"/>
                  <a:pt x="320" y="298"/>
                </a:cubicBezTo>
                <a:cubicBezTo>
                  <a:pt x="326" y="298"/>
                  <a:pt x="330" y="294"/>
                  <a:pt x="330" y="288"/>
                </a:cubicBezTo>
                <a:lnTo>
                  <a:pt x="330" y="277"/>
                </a:lnTo>
                <a:close/>
                <a:moveTo>
                  <a:pt x="288" y="149"/>
                </a:moveTo>
                <a:cubicBezTo>
                  <a:pt x="224" y="149"/>
                  <a:pt x="224" y="149"/>
                  <a:pt x="224" y="149"/>
                </a:cubicBezTo>
                <a:cubicBezTo>
                  <a:pt x="224" y="128"/>
                  <a:pt x="224" y="128"/>
                  <a:pt x="224" y="128"/>
                </a:cubicBezTo>
                <a:cubicBezTo>
                  <a:pt x="288" y="128"/>
                  <a:pt x="288" y="128"/>
                  <a:pt x="288" y="128"/>
                </a:cubicBezTo>
                <a:lnTo>
                  <a:pt x="288" y="149"/>
                </a:lnTo>
                <a:close/>
                <a:moveTo>
                  <a:pt x="117" y="170"/>
                </a:moveTo>
                <a:cubicBezTo>
                  <a:pt x="394" y="170"/>
                  <a:pt x="394" y="170"/>
                  <a:pt x="394" y="170"/>
                </a:cubicBezTo>
                <a:cubicBezTo>
                  <a:pt x="394" y="256"/>
                  <a:pt x="394" y="256"/>
                  <a:pt x="394" y="256"/>
                </a:cubicBezTo>
                <a:cubicBezTo>
                  <a:pt x="330" y="256"/>
                  <a:pt x="330" y="256"/>
                  <a:pt x="330" y="256"/>
                </a:cubicBezTo>
                <a:cubicBezTo>
                  <a:pt x="330" y="245"/>
                  <a:pt x="330" y="245"/>
                  <a:pt x="330" y="245"/>
                </a:cubicBezTo>
                <a:cubicBezTo>
                  <a:pt x="330" y="239"/>
                  <a:pt x="326" y="234"/>
                  <a:pt x="320" y="234"/>
                </a:cubicBezTo>
                <a:cubicBezTo>
                  <a:pt x="314" y="234"/>
                  <a:pt x="309" y="239"/>
                  <a:pt x="309" y="245"/>
                </a:cubicBezTo>
                <a:cubicBezTo>
                  <a:pt x="309" y="256"/>
                  <a:pt x="309" y="256"/>
                  <a:pt x="309" y="256"/>
                </a:cubicBezTo>
                <a:cubicBezTo>
                  <a:pt x="202" y="256"/>
                  <a:pt x="202" y="256"/>
                  <a:pt x="202" y="256"/>
                </a:cubicBezTo>
                <a:cubicBezTo>
                  <a:pt x="202" y="245"/>
                  <a:pt x="202" y="245"/>
                  <a:pt x="202" y="245"/>
                </a:cubicBezTo>
                <a:cubicBezTo>
                  <a:pt x="202" y="239"/>
                  <a:pt x="198" y="234"/>
                  <a:pt x="192" y="234"/>
                </a:cubicBezTo>
                <a:cubicBezTo>
                  <a:pt x="186" y="234"/>
                  <a:pt x="181" y="239"/>
                  <a:pt x="181" y="245"/>
                </a:cubicBezTo>
                <a:cubicBezTo>
                  <a:pt x="181" y="256"/>
                  <a:pt x="181" y="256"/>
                  <a:pt x="181" y="256"/>
                </a:cubicBezTo>
                <a:cubicBezTo>
                  <a:pt x="117" y="256"/>
                  <a:pt x="117" y="256"/>
                  <a:pt x="117" y="256"/>
                </a:cubicBezTo>
                <a:lnTo>
                  <a:pt x="117" y="17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4" name="Google Shape;254;p11"/>
          <p:cNvSpPr/>
          <p:nvPr/>
        </p:nvSpPr>
        <p:spPr>
          <a:xfrm>
            <a:off x="4456575" y="5197120"/>
            <a:ext cx="440938" cy="440938"/>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277"/>
                </a:moveTo>
                <a:cubicBezTo>
                  <a:pt x="117" y="283"/>
                  <a:pt x="112" y="288"/>
                  <a:pt x="106" y="288"/>
                </a:cubicBezTo>
                <a:cubicBezTo>
                  <a:pt x="100" y="288"/>
                  <a:pt x="96" y="283"/>
                  <a:pt x="96" y="277"/>
                </a:cubicBezTo>
                <a:cubicBezTo>
                  <a:pt x="96" y="234"/>
                  <a:pt x="96" y="234"/>
                  <a:pt x="96" y="234"/>
                </a:cubicBezTo>
                <a:cubicBezTo>
                  <a:pt x="96" y="228"/>
                  <a:pt x="100" y="224"/>
                  <a:pt x="106" y="224"/>
                </a:cubicBezTo>
                <a:cubicBezTo>
                  <a:pt x="112" y="224"/>
                  <a:pt x="117" y="228"/>
                  <a:pt x="117" y="234"/>
                </a:cubicBezTo>
                <a:lnTo>
                  <a:pt x="117" y="277"/>
                </a:lnTo>
                <a:close/>
                <a:moveTo>
                  <a:pt x="160" y="320"/>
                </a:moveTo>
                <a:cubicBezTo>
                  <a:pt x="160" y="326"/>
                  <a:pt x="155" y="330"/>
                  <a:pt x="149" y="330"/>
                </a:cubicBezTo>
                <a:cubicBezTo>
                  <a:pt x="143" y="330"/>
                  <a:pt x="138" y="326"/>
                  <a:pt x="138" y="320"/>
                </a:cubicBezTo>
                <a:cubicBezTo>
                  <a:pt x="138" y="192"/>
                  <a:pt x="138" y="192"/>
                  <a:pt x="138" y="192"/>
                </a:cubicBezTo>
                <a:cubicBezTo>
                  <a:pt x="138" y="186"/>
                  <a:pt x="143" y="181"/>
                  <a:pt x="149" y="181"/>
                </a:cubicBezTo>
                <a:cubicBezTo>
                  <a:pt x="155" y="181"/>
                  <a:pt x="160" y="186"/>
                  <a:pt x="160" y="192"/>
                </a:cubicBezTo>
                <a:lnTo>
                  <a:pt x="160" y="320"/>
                </a:lnTo>
                <a:close/>
                <a:moveTo>
                  <a:pt x="202" y="352"/>
                </a:moveTo>
                <a:cubicBezTo>
                  <a:pt x="202" y="358"/>
                  <a:pt x="198" y="362"/>
                  <a:pt x="192" y="362"/>
                </a:cubicBezTo>
                <a:cubicBezTo>
                  <a:pt x="186" y="362"/>
                  <a:pt x="181" y="358"/>
                  <a:pt x="181" y="352"/>
                </a:cubicBezTo>
                <a:cubicBezTo>
                  <a:pt x="181" y="160"/>
                  <a:pt x="181" y="160"/>
                  <a:pt x="181" y="160"/>
                </a:cubicBezTo>
                <a:cubicBezTo>
                  <a:pt x="181" y="154"/>
                  <a:pt x="186" y="149"/>
                  <a:pt x="192" y="149"/>
                </a:cubicBezTo>
                <a:cubicBezTo>
                  <a:pt x="198" y="149"/>
                  <a:pt x="202" y="154"/>
                  <a:pt x="202" y="160"/>
                </a:cubicBezTo>
                <a:lnTo>
                  <a:pt x="202" y="352"/>
                </a:lnTo>
                <a:close/>
                <a:moveTo>
                  <a:pt x="245" y="309"/>
                </a:moveTo>
                <a:cubicBezTo>
                  <a:pt x="245" y="315"/>
                  <a:pt x="240" y="320"/>
                  <a:pt x="234" y="320"/>
                </a:cubicBezTo>
                <a:cubicBezTo>
                  <a:pt x="228" y="320"/>
                  <a:pt x="224" y="315"/>
                  <a:pt x="224" y="309"/>
                </a:cubicBezTo>
                <a:cubicBezTo>
                  <a:pt x="224" y="202"/>
                  <a:pt x="224" y="202"/>
                  <a:pt x="224" y="202"/>
                </a:cubicBezTo>
                <a:cubicBezTo>
                  <a:pt x="224" y="196"/>
                  <a:pt x="228" y="192"/>
                  <a:pt x="234" y="192"/>
                </a:cubicBezTo>
                <a:cubicBezTo>
                  <a:pt x="240" y="192"/>
                  <a:pt x="245" y="196"/>
                  <a:pt x="245" y="202"/>
                </a:cubicBezTo>
                <a:lnTo>
                  <a:pt x="245" y="309"/>
                </a:lnTo>
                <a:close/>
                <a:moveTo>
                  <a:pt x="288" y="362"/>
                </a:moveTo>
                <a:cubicBezTo>
                  <a:pt x="288" y="368"/>
                  <a:pt x="283" y="373"/>
                  <a:pt x="277" y="373"/>
                </a:cubicBezTo>
                <a:cubicBezTo>
                  <a:pt x="271" y="373"/>
                  <a:pt x="266" y="368"/>
                  <a:pt x="266" y="362"/>
                </a:cubicBezTo>
                <a:cubicBezTo>
                  <a:pt x="266" y="149"/>
                  <a:pt x="266" y="149"/>
                  <a:pt x="266" y="149"/>
                </a:cubicBezTo>
                <a:cubicBezTo>
                  <a:pt x="266" y="143"/>
                  <a:pt x="271" y="138"/>
                  <a:pt x="277" y="138"/>
                </a:cubicBezTo>
                <a:cubicBezTo>
                  <a:pt x="283" y="138"/>
                  <a:pt x="288" y="143"/>
                  <a:pt x="288" y="149"/>
                </a:cubicBezTo>
                <a:lnTo>
                  <a:pt x="288" y="362"/>
                </a:lnTo>
                <a:close/>
                <a:moveTo>
                  <a:pt x="330" y="320"/>
                </a:moveTo>
                <a:cubicBezTo>
                  <a:pt x="330" y="326"/>
                  <a:pt x="326" y="330"/>
                  <a:pt x="320" y="330"/>
                </a:cubicBezTo>
                <a:cubicBezTo>
                  <a:pt x="314" y="330"/>
                  <a:pt x="309" y="326"/>
                  <a:pt x="309" y="320"/>
                </a:cubicBezTo>
                <a:cubicBezTo>
                  <a:pt x="309" y="192"/>
                  <a:pt x="309" y="192"/>
                  <a:pt x="309" y="192"/>
                </a:cubicBezTo>
                <a:cubicBezTo>
                  <a:pt x="309" y="186"/>
                  <a:pt x="314" y="181"/>
                  <a:pt x="320" y="181"/>
                </a:cubicBezTo>
                <a:cubicBezTo>
                  <a:pt x="326" y="181"/>
                  <a:pt x="330" y="186"/>
                  <a:pt x="330" y="192"/>
                </a:cubicBezTo>
                <a:lnTo>
                  <a:pt x="330" y="320"/>
                </a:lnTo>
                <a:close/>
                <a:moveTo>
                  <a:pt x="373" y="298"/>
                </a:moveTo>
                <a:cubicBezTo>
                  <a:pt x="373" y="304"/>
                  <a:pt x="368" y="309"/>
                  <a:pt x="362" y="309"/>
                </a:cubicBezTo>
                <a:cubicBezTo>
                  <a:pt x="356" y="309"/>
                  <a:pt x="352" y="304"/>
                  <a:pt x="352" y="298"/>
                </a:cubicBezTo>
                <a:cubicBezTo>
                  <a:pt x="352" y="213"/>
                  <a:pt x="352" y="213"/>
                  <a:pt x="352" y="213"/>
                </a:cubicBezTo>
                <a:cubicBezTo>
                  <a:pt x="352" y="207"/>
                  <a:pt x="356" y="202"/>
                  <a:pt x="362" y="202"/>
                </a:cubicBezTo>
                <a:cubicBezTo>
                  <a:pt x="368" y="202"/>
                  <a:pt x="373" y="207"/>
                  <a:pt x="373" y="213"/>
                </a:cubicBezTo>
                <a:lnTo>
                  <a:pt x="373" y="298"/>
                </a:lnTo>
                <a:close/>
                <a:moveTo>
                  <a:pt x="416" y="266"/>
                </a:moveTo>
                <a:cubicBezTo>
                  <a:pt x="416" y="272"/>
                  <a:pt x="411" y="277"/>
                  <a:pt x="405" y="277"/>
                </a:cubicBezTo>
                <a:cubicBezTo>
                  <a:pt x="399" y="277"/>
                  <a:pt x="394" y="272"/>
                  <a:pt x="394" y="266"/>
                </a:cubicBezTo>
                <a:cubicBezTo>
                  <a:pt x="394" y="245"/>
                  <a:pt x="394" y="245"/>
                  <a:pt x="394" y="245"/>
                </a:cubicBezTo>
                <a:cubicBezTo>
                  <a:pt x="394" y="239"/>
                  <a:pt x="399" y="234"/>
                  <a:pt x="405" y="234"/>
                </a:cubicBezTo>
                <a:cubicBezTo>
                  <a:pt x="411" y="234"/>
                  <a:pt x="416" y="239"/>
                  <a:pt x="416" y="245"/>
                </a:cubicBezTo>
                <a:lnTo>
                  <a:pt x="416" y="266"/>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5" name="Google Shape;255;p11"/>
          <p:cNvSpPr/>
          <p:nvPr/>
        </p:nvSpPr>
        <p:spPr>
          <a:xfrm>
            <a:off x="8948730"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6" name="Google Shape;256;p11"/>
          <p:cNvSpPr/>
          <p:nvPr/>
        </p:nvSpPr>
        <p:spPr>
          <a:xfrm>
            <a:off x="7065374"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7" name="Google Shape;257;p11"/>
          <p:cNvSpPr/>
          <p:nvPr/>
        </p:nvSpPr>
        <p:spPr>
          <a:xfrm>
            <a:off x="6767281"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9" name="Google Shape;259;p11"/>
          <p:cNvSpPr/>
          <p:nvPr/>
        </p:nvSpPr>
        <p:spPr>
          <a:xfrm>
            <a:off x="2419024" y="1248137"/>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1"/>
          <p:cNvSpPr/>
          <p:nvPr/>
        </p:nvSpPr>
        <p:spPr>
          <a:xfrm>
            <a:off x="2765978" y="1515717"/>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1" name="Google Shape;261;p11"/>
          <p:cNvSpPr/>
          <p:nvPr/>
        </p:nvSpPr>
        <p:spPr>
          <a:xfrm>
            <a:off x="2192692" y="973762"/>
            <a:ext cx="1629403"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Mise en relation</a:t>
            </a:r>
            <a:endParaRPr kumimoji="0" sz="16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262" name="Google Shape;262;p11"/>
          <p:cNvSpPr/>
          <p:nvPr/>
        </p:nvSpPr>
        <p:spPr>
          <a:xfrm>
            <a:off x="5969172" y="1222727"/>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3" name="Google Shape;263;p11"/>
          <p:cNvSpPr/>
          <p:nvPr/>
        </p:nvSpPr>
        <p:spPr>
          <a:xfrm>
            <a:off x="5324042" y="917758"/>
            <a:ext cx="2687301"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Espace communautaire</a:t>
            </a:r>
            <a:endParaRPr kumimoji="0" sz="14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pic>
        <p:nvPicPr>
          <p:cNvPr id="264" name="Google Shape;264;p11"/>
          <p:cNvPicPr preferRelativeResize="0"/>
          <p:nvPr/>
        </p:nvPicPr>
        <p:blipFill rotWithShape="1">
          <a:blip r:embed="rId3" cstate="screen">
            <a:alphaModFix/>
            <a:extLst>
              <a:ext uri="{28A0092B-C50C-407E-A947-70E740481C1C}">
                <a14:useLocalDpi xmlns:a14="http://schemas.microsoft.com/office/drawing/2010/main"/>
              </a:ext>
            </a:extLst>
          </a:blip>
          <a:srcRect r="-16442" b="-6412"/>
          <a:stretch/>
        </p:blipFill>
        <p:spPr>
          <a:xfrm>
            <a:off x="6283490" y="1454668"/>
            <a:ext cx="483791" cy="454715"/>
          </a:xfrm>
          <a:prstGeom prst="ellipse">
            <a:avLst/>
          </a:prstGeom>
          <a:solidFill>
            <a:schemeClr val="lt1"/>
          </a:solidFill>
          <a:ln>
            <a:noFill/>
          </a:ln>
          <a:effectLst>
            <a:outerShdw blurRad="381000" dist="292100" dir="5400000" sx="-80000" sy="-18000" rotWithShape="0">
              <a:schemeClr val="lt1">
                <a:alpha val="21960"/>
              </a:schemeClr>
            </a:outerShdw>
          </a:effectLst>
        </p:spPr>
      </p:pic>
      <p:sp>
        <p:nvSpPr>
          <p:cNvPr id="265" name="Google Shape;265;p11"/>
          <p:cNvSpPr/>
          <p:nvPr/>
        </p:nvSpPr>
        <p:spPr>
          <a:xfrm>
            <a:off x="9454876" y="1246950"/>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6" name="Google Shape;266;p11"/>
          <p:cNvSpPr/>
          <p:nvPr/>
        </p:nvSpPr>
        <p:spPr>
          <a:xfrm>
            <a:off x="8728829" y="874242"/>
            <a:ext cx="2970324"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Accompagnement des entreprises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7" name="Google Shape;267;p11"/>
          <p:cNvSpPr txBox="1"/>
          <p:nvPr/>
        </p:nvSpPr>
        <p:spPr>
          <a:xfrm>
            <a:off x="1660919" y="2381399"/>
            <a:ext cx="2583111" cy="31393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Connecteur</a:t>
            </a: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4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Mise en contact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entre des</a:t>
            </a: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i="0" u="none" strike="noStrike" kern="0" cap="none" spc="0" normalizeH="0" baseline="0" noProof="0" dirty="0">
                <a:ln>
                  <a:noFill/>
                </a:ln>
                <a:solidFill>
                  <a:srgbClr val="000000"/>
                </a:solidFill>
                <a:effectLst/>
                <a:uLnTx/>
                <a:uFillTx/>
                <a:latin typeface="Calibri"/>
                <a:ea typeface="Calibri"/>
                <a:cs typeface="Calibri"/>
                <a:sym typeface="Calibri"/>
              </a:rPr>
              <a:t>partenaires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et les entreprises selon les besoins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Calibri"/>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Mise en relation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entre l’entreprise et un </a:t>
            </a:r>
            <a:r>
              <a:rPr kumimoji="0" lang="fr-FR" sz="2000" b="0" i="0" u="none" strike="noStrike" kern="0" cap="none" spc="0" normalizeH="0" baseline="0" noProof="0" dirty="0" err="1">
                <a:ln>
                  <a:noFill/>
                </a:ln>
                <a:solidFill>
                  <a:srgbClr val="000000"/>
                </a:solidFill>
                <a:effectLst/>
                <a:uLnTx/>
                <a:uFillTx/>
                <a:latin typeface="Calibri"/>
                <a:ea typeface="Calibri"/>
                <a:cs typeface="Calibri"/>
                <a:sym typeface="Calibri"/>
              </a:rPr>
              <a:t>cfa</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et/ou un </a:t>
            </a:r>
            <a:r>
              <a:rPr kumimoji="0" lang="fr-FR" sz="2000" i="0" u="none" strike="noStrike" kern="0" cap="none" spc="0" normalizeH="0" baseline="0" noProof="0" dirty="0">
                <a:ln>
                  <a:noFill/>
                </a:ln>
                <a:solidFill>
                  <a:srgbClr val="000000"/>
                </a:solidFill>
                <a:effectLst/>
                <a:uLnTx/>
                <a:uFillTx/>
                <a:latin typeface="Calibri"/>
                <a:ea typeface="Calibri"/>
                <a:cs typeface="Calibri"/>
                <a:sym typeface="Calibri"/>
              </a:rPr>
              <a:t>jeune</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en alternance</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68" name="Google Shape;268;p11"/>
          <p:cNvSpPr txBox="1"/>
          <p:nvPr/>
        </p:nvSpPr>
        <p:spPr>
          <a:xfrm>
            <a:off x="4880712" y="2302947"/>
            <a:ext cx="3252525" cy="42472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Animateur</a:t>
            </a: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lang="fr-FR" sz="2400" b="1" kern="0" dirty="0">
              <a:solidFill>
                <a:srgbClr val="4472C4"/>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Les matinales de l’inclusion : </a:t>
            </a:r>
            <a:r>
              <a:rPr kumimoji="0" lang="fr-FR" sz="2000" i="0" u="none" strike="noStrike" kern="0" cap="none" spc="0" normalizeH="0" baseline="0" noProof="0" dirty="0">
                <a:ln>
                  <a:noFill/>
                </a:ln>
                <a:solidFill>
                  <a:srgbClr val="000000"/>
                </a:solidFill>
                <a:effectLst/>
                <a:uLnTx/>
                <a:uFillTx/>
                <a:latin typeface="Calibri"/>
                <a:ea typeface="Calibri"/>
                <a:cs typeface="Calibri"/>
                <a:sym typeface="Calibri"/>
              </a:rPr>
              <a:t>EA/ESAT, SIAE, Emploi franc, CIE, troubles psychiques …</a:t>
            </a:r>
            <a:endParaRPr kumimoji="0" sz="180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Webinaires</a:t>
            </a:r>
            <a:r>
              <a:rPr kumimoji="0" lang="fr-FR" sz="1800" b="1" i="0" u="none" strike="noStrike" kern="0" cap="none" spc="0" normalizeH="0" baseline="0" noProof="0" dirty="0">
                <a:ln>
                  <a:noFill/>
                </a:ln>
                <a:solidFill>
                  <a:srgbClr val="0070C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coanimés avec nos partenaires CCI, Pôle Emploi, les Communautés d’agglomérations…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err="1">
                <a:ln>
                  <a:noFill/>
                </a:ln>
                <a:solidFill>
                  <a:srgbClr val="4472C4"/>
                </a:solidFill>
                <a:effectLst/>
                <a:uLnTx/>
                <a:uFillTx/>
                <a:latin typeface="Calibri"/>
                <a:ea typeface="Calibri"/>
                <a:cs typeface="Calibri"/>
                <a:sym typeface="Calibri"/>
              </a:rPr>
              <a:t>Afterwork</a:t>
            </a:r>
            <a:r>
              <a:rPr kumimoji="0" lang="fr-FR" sz="1800" b="1" i="0" u="none" strike="noStrike" kern="0" cap="none" spc="0" normalizeH="0" baseline="0" noProof="0" dirty="0">
                <a:ln>
                  <a:noFill/>
                </a:ln>
                <a:solidFill>
                  <a:srgbClr val="0070C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avec la </a:t>
            </a:r>
            <a:r>
              <a:rPr kumimoji="0" lang="fr-FR" sz="2000" b="0" i="0" u="none" strike="noStrike" kern="0" cap="none" spc="0" normalizeH="0" baseline="0" noProof="0" dirty="0" err="1">
                <a:ln>
                  <a:noFill/>
                </a:ln>
                <a:solidFill>
                  <a:srgbClr val="000000"/>
                </a:solidFill>
                <a:effectLst/>
                <a:uLnTx/>
                <a:uFillTx/>
                <a:latin typeface="Calibri"/>
                <a:ea typeface="Calibri"/>
                <a:cs typeface="Calibri"/>
                <a:sym typeface="Calibri"/>
              </a:rPr>
              <a:t>cpme</a:t>
            </a:r>
            <a:endPar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69" name="Google Shape;269;p11"/>
          <p:cNvSpPr txBox="1"/>
          <p:nvPr/>
        </p:nvSpPr>
        <p:spPr>
          <a:xfrm>
            <a:off x="8553398" y="2428649"/>
            <a:ext cx="2983222" cy="35393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Facilitateur</a:t>
            </a: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Accompagnement sur la mise en place de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parrainage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algn="just">
              <a:buClr>
                <a:srgbClr val="000000"/>
              </a:buClr>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fr-FR" sz="2000" kern="0" dirty="0">
                <a:solidFill>
                  <a:srgbClr val="000000"/>
                </a:solidFill>
                <a:latin typeface="Calibri"/>
                <a:cs typeface="Calibri"/>
                <a:sym typeface="Calibri"/>
              </a:rPr>
              <a:t>Co-organisateur de programmes d’inclusion</a:t>
            </a:r>
          </a:p>
          <a:p>
            <a:pPr marL="342900" indent="-342900" algn="just">
              <a:buClr>
                <a:srgbClr val="000000"/>
              </a:buClr>
              <a:buFont typeface="Arial" panose="020B0604020202020204" pitchFamily="34" charset="0"/>
              <a:buChar char="•"/>
              <a:defRPr/>
            </a:pPr>
            <a:endParaRPr lang="fr-FR" sz="2000" b="1" kern="0" dirty="0">
              <a:solidFill>
                <a:srgbClr val="000000"/>
              </a:solidFill>
              <a:latin typeface="Calibri"/>
              <a:ea typeface="Calibri"/>
              <a:cs typeface="Calibri"/>
              <a:sym typeface="Calibri"/>
            </a:endParaRPr>
          </a:p>
          <a:p>
            <a:pPr algn="just">
              <a:buClr>
                <a:srgbClr val="000000"/>
              </a:buClr>
              <a:defRPr/>
            </a:pPr>
            <a:r>
              <a:rPr lang="fr-FR" sz="2000" b="1" kern="0" dirty="0">
                <a:solidFill>
                  <a:srgbClr val="000000"/>
                </a:solidFill>
                <a:latin typeface="Calibri"/>
                <a:ea typeface="Calibri"/>
                <a:cs typeface="Calibri"/>
                <a:sym typeface="Calibri"/>
              </a:rPr>
              <a:t>		</a:t>
            </a:r>
          </a:p>
          <a:p>
            <a:pPr marL="342900" indent="-342900" algn="just">
              <a:buClr>
                <a:srgbClr val="000000"/>
              </a:buClr>
              <a:buFont typeface="Arial" panose="020B0604020202020204" pitchFamily="34" charset="0"/>
              <a:buChar char="•"/>
              <a:defRPr/>
            </a:pPr>
            <a:endParaRPr lang="fr-FR" sz="2000" b="1" kern="0" dirty="0">
              <a:solidFill>
                <a:srgbClr val="4472C4"/>
              </a:solidFill>
              <a:latin typeface="Calibri"/>
              <a:ea typeface="Calibri"/>
              <a:cs typeface="Calibri"/>
              <a:sym typeface="Calibri"/>
            </a:endParaRPr>
          </a:p>
          <a:p>
            <a:pPr lvl="0" algn="just">
              <a:buClr>
                <a:srgbClr val="000000"/>
              </a:buClr>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fr-FR" sz="2000" b="1" kern="0" dirty="0">
                <a:solidFill>
                  <a:srgbClr val="4472C4"/>
                </a:solidFill>
                <a:latin typeface="Calibri"/>
                <a:ea typeface="Calibri"/>
                <a:cs typeface="Calibri"/>
                <a:sym typeface="Calibri"/>
              </a:rPr>
              <a:t>Job Tour </a:t>
            </a:r>
            <a:r>
              <a:rPr kumimoji="0" lang="fr-FR" sz="2000" b="0" i="0" u="none" strike="noStrike" kern="0" cap="none" spc="0" normalizeH="0" baseline="0" noProof="0" dirty="0">
                <a:ln>
                  <a:noFill/>
                </a:ln>
                <a:solidFill>
                  <a:srgbClr val="000000"/>
                </a:solidFill>
                <a:effectLst/>
                <a:uLnTx/>
                <a:uFillTx/>
                <a:latin typeface="Calibri"/>
                <a:cs typeface="Calibri"/>
                <a:sym typeface="Calibri"/>
              </a:rPr>
              <a:t>recrutement de             métier en tension</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0" name="Google Shape;270;p11"/>
          <p:cNvSpPr/>
          <p:nvPr/>
        </p:nvSpPr>
        <p:spPr>
          <a:xfrm>
            <a:off x="9668347" y="1437703"/>
            <a:ext cx="592642" cy="592513"/>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71" name="Google Shape;271;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22345" y="1567399"/>
            <a:ext cx="315565" cy="333119"/>
          </a:xfrm>
          <a:prstGeom prst="rect">
            <a:avLst/>
          </a:prstGeom>
          <a:noFill/>
          <a:ln>
            <a:noFill/>
          </a:ln>
        </p:spPr>
      </p:pic>
      <p:pic>
        <p:nvPicPr>
          <p:cNvPr id="272" name="Google Shape;272;p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04492" y="2806047"/>
            <a:ext cx="1786117" cy="1115525"/>
          </a:xfrm>
          <a:prstGeom prst="rect">
            <a:avLst/>
          </a:prstGeom>
          <a:noFill/>
          <a:ln>
            <a:noFill/>
          </a:ln>
        </p:spPr>
      </p:pic>
      <p:pic>
        <p:nvPicPr>
          <p:cNvPr id="274" name="Google Shape;274;p1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848152" y="5528727"/>
            <a:ext cx="2318481" cy="1121756"/>
          </a:xfrm>
          <a:prstGeom prst="rect">
            <a:avLst/>
          </a:prstGeom>
          <a:noFill/>
          <a:ln>
            <a:noFill/>
          </a:ln>
        </p:spPr>
      </p:pic>
      <p:pic>
        <p:nvPicPr>
          <p:cNvPr id="26" name="Picture 2" descr="Résultat de recherche d'images pour &quot;logo 100chances 100 emplois&quot;">
            <a:extLst>
              <a:ext uri="{FF2B5EF4-FFF2-40B4-BE49-F238E27FC236}">
                <a16:creationId xmlns:a16="http://schemas.microsoft.com/office/drawing/2014/main" id="{076CDD70-E951-4EEB-8E59-D4413E2AAAF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45658" y="4475520"/>
            <a:ext cx="792638" cy="78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B8E70AB-8CAD-4140-AF2E-CB3EF9ECB0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13645" y="4545654"/>
            <a:ext cx="1650817" cy="503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a:extLst>
              <a:ext uri="{FF2B5EF4-FFF2-40B4-BE49-F238E27FC236}">
                <a16:creationId xmlns:a16="http://schemas.microsoft.com/office/drawing/2014/main" id="{E754D330-C73C-435C-BE52-EDC8B0160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3482" y="1872796"/>
            <a:ext cx="1270514" cy="716033"/>
          </a:xfrm>
          <a:prstGeom prst="rect">
            <a:avLst/>
          </a:prstGeom>
        </p:spPr>
      </p:pic>
      <p:pic>
        <p:nvPicPr>
          <p:cNvPr id="10" name="Image 9">
            <a:extLst>
              <a:ext uri="{FF2B5EF4-FFF2-40B4-BE49-F238E27FC236}">
                <a16:creationId xmlns:a16="http://schemas.microsoft.com/office/drawing/2014/main" id="{2350AC1A-28CE-465C-BF1A-2244ACCCD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5843" y="1168472"/>
            <a:ext cx="1403868" cy="469073"/>
          </a:xfrm>
          <a:prstGeom prst="rect">
            <a:avLst/>
          </a:prstGeom>
        </p:spPr>
      </p:pic>
      <p:pic>
        <p:nvPicPr>
          <p:cNvPr id="75" name="Image 74">
            <a:extLst>
              <a:ext uri="{FF2B5EF4-FFF2-40B4-BE49-F238E27FC236}">
                <a16:creationId xmlns:a16="http://schemas.microsoft.com/office/drawing/2014/main" id="{B48BB0B6-0403-4C59-974D-F0C14E93CE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352" y="3405651"/>
            <a:ext cx="659283" cy="659283"/>
          </a:xfrm>
          <a:prstGeom prst="rect">
            <a:avLst/>
          </a:prstGeom>
        </p:spPr>
      </p:pic>
      <p:graphicFrame>
        <p:nvGraphicFramePr>
          <p:cNvPr id="122" name="Objet 121">
            <a:extLst>
              <a:ext uri="{FF2B5EF4-FFF2-40B4-BE49-F238E27FC236}">
                <a16:creationId xmlns:a16="http://schemas.microsoft.com/office/drawing/2014/main" id="{5EB80D9F-B5C1-4ABB-85E8-FF86EF99DACB}"/>
              </a:ext>
            </a:extLst>
          </p:cNvPr>
          <p:cNvGraphicFramePr>
            <a:graphicFrameLocks noChangeAspect="1"/>
          </p:cNvGraphicFramePr>
          <p:nvPr>
            <p:extLst>
              <p:ext uri="{D42A27DB-BD31-4B8C-83A1-F6EECF244321}">
                <p14:modId xmlns:p14="http://schemas.microsoft.com/office/powerpoint/2010/main" val="3184822860"/>
              </p:ext>
            </p:extLst>
          </p:nvPr>
        </p:nvGraphicFramePr>
        <p:xfrm>
          <a:off x="3284663" y="6176467"/>
          <a:ext cx="4077288" cy="655638"/>
        </p:xfrm>
        <a:graphic>
          <a:graphicData uri="http://schemas.openxmlformats.org/presentationml/2006/ole">
            <mc:AlternateContent xmlns:mc="http://schemas.openxmlformats.org/markup-compatibility/2006">
              <mc:Choice xmlns:v="urn:schemas-microsoft-com:vml" Requires="v">
                <p:oleObj name="Document" r:id="rId5" imgW="5746651" imgH="655884" progId="Word.Document.12">
                  <p:embed/>
                </p:oleObj>
              </mc:Choice>
              <mc:Fallback>
                <p:oleObj name="Document" r:id="rId5" imgW="5746651" imgH="655884" progId="Word.Document.12">
                  <p:embed/>
                  <p:pic>
                    <p:nvPicPr>
                      <p:cNvPr id="0" name=""/>
                      <p:cNvPicPr/>
                      <p:nvPr/>
                    </p:nvPicPr>
                    <p:blipFill>
                      <a:blip r:embed="rId6"/>
                      <a:stretch>
                        <a:fillRect/>
                      </a:stretch>
                    </p:blipFill>
                    <p:spPr>
                      <a:xfrm>
                        <a:off x="3284663" y="6176467"/>
                        <a:ext cx="4077288" cy="65563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EB96DD9-F195-4684-A6EF-9A35C38A7F6B}"/>
              </a:ext>
            </a:extLst>
          </p:cNvPr>
          <p:cNvSpPr>
            <a:spLocks noGrp="1"/>
          </p:cNvSpPr>
          <p:nvPr>
            <p:ph type="title"/>
          </p:nvPr>
        </p:nvSpPr>
        <p:spPr>
          <a:xfrm>
            <a:off x="2139375" y="60761"/>
            <a:ext cx="9147540" cy="854075"/>
          </a:xfrm>
        </p:spPr>
        <p:txBody>
          <a:bodyPr/>
          <a:lstStyle/>
          <a:p>
            <a:pPr algn="ctr"/>
            <a:r>
              <a:rPr lang="fr-FR" dirty="0"/>
              <a:t>70 entreprises engagées</a:t>
            </a:r>
          </a:p>
        </p:txBody>
      </p:sp>
      <p:pic>
        <p:nvPicPr>
          <p:cNvPr id="8" name="Espace réservé du contenu 7">
            <a:extLst>
              <a:ext uri="{FF2B5EF4-FFF2-40B4-BE49-F238E27FC236}">
                <a16:creationId xmlns:a16="http://schemas.microsoft.com/office/drawing/2014/main" id="{613822AE-8B94-40D4-B34E-E4DE9BAAF82B}"/>
              </a:ext>
            </a:extLst>
          </p:cNvPr>
          <p:cNvPicPr>
            <a:picLocks noGrp="1" noChangeAspect="1"/>
          </p:cNvPicPr>
          <p:nvPr>
            <p:ph idx="1"/>
          </p:nvPr>
        </p:nvPicPr>
        <p:blipFill>
          <a:blip r:embed="rId7" cstate="screen">
            <a:extLst>
              <a:ext uri="{28A0092B-C50C-407E-A947-70E740481C1C}">
                <a14:useLocalDpi xmlns:a14="http://schemas.microsoft.com/office/drawing/2010/main"/>
              </a:ext>
            </a:extLst>
          </a:blip>
          <a:stretch>
            <a:fillRect/>
          </a:stretch>
        </p:blipFill>
        <p:spPr>
          <a:xfrm>
            <a:off x="4777988" y="6130632"/>
            <a:ext cx="899543" cy="595427"/>
          </a:xfrm>
          <a:prstGeom prst="rect">
            <a:avLst/>
          </a:prstGeom>
        </p:spPr>
      </p:pic>
      <p:pic>
        <p:nvPicPr>
          <p:cNvPr id="12" name="Image 11">
            <a:extLst>
              <a:ext uri="{FF2B5EF4-FFF2-40B4-BE49-F238E27FC236}">
                <a16:creationId xmlns:a16="http://schemas.microsoft.com/office/drawing/2014/main" id="{C978A8EC-9102-46AB-B547-8A499CB7E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52555" y="1077662"/>
            <a:ext cx="831324" cy="708757"/>
          </a:xfrm>
          <a:prstGeom prst="rect">
            <a:avLst/>
          </a:prstGeom>
        </p:spPr>
      </p:pic>
      <p:pic>
        <p:nvPicPr>
          <p:cNvPr id="15" name="Image 14">
            <a:extLst>
              <a:ext uri="{FF2B5EF4-FFF2-40B4-BE49-F238E27FC236}">
                <a16:creationId xmlns:a16="http://schemas.microsoft.com/office/drawing/2014/main" id="{95D6A11B-BB6D-4C31-BDCD-F46618F326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2555" y="1127382"/>
            <a:ext cx="656299" cy="548414"/>
          </a:xfrm>
          <a:prstGeom prst="rect">
            <a:avLst/>
          </a:prstGeom>
        </p:spPr>
      </p:pic>
      <p:pic>
        <p:nvPicPr>
          <p:cNvPr id="17" name="Image 16">
            <a:extLst>
              <a:ext uri="{FF2B5EF4-FFF2-40B4-BE49-F238E27FC236}">
                <a16:creationId xmlns:a16="http://schemas.microsoft.com/office/drawing/2014/main" id="{9A036C23-231A-4D97-BE0D-165A2EE6331F}"/>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521401" y="1065345"/>
            <a:ext cx="928979" cy="545979"/>
          </a:xfrm>
          <a:prstGeom prst="rect">
            <a:avLst/>
          </a:prstGeom>
        </p:spPr>
      </p:pic>
      <p:pic>
        <p:nvPicPr>
          <p:cNvPr id="19" name="Image 18">
            <a:extLst>
              <a:ext uri="{FF2B5EF4-FFF2-40B4-BE49-F238E27FC236}">
                <a16:creationId xmlns:a16="http://schemas.microsoft.com/office/drawing/2014/main" id="{451BF2D7-80B3-43B6-B7D1-997FFDEDC0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40134" y="1055436"/>
            <a:ext cx="468453" cy="675707"/>
          </a:xfrm>
          <a:prstGeom prst="rect">
            <a:avLst/>
          </a:prstGeom>
        </p:spPr>
      </p:pic>
      <p:pic>
        <p:nvPicPr>
          <p:cNvPr id="21" name="Image 20">
            <a:extLst>
              <a:ext uri="{FF2B5EF4-FFF2-40B4-BE49-F238E27FC236}">
                <a16:creationId xmlns:a16="http://schemas.microsoft.com/office/drawing/2014/main" id="{A540B84B-4508-493A-A210-6CA8B528636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93983" y="1197245"/>
            <a:ext cx="1032449" cy="422499"/>
          </a:xfrm>
          <a:prstGeom prst="rect">
            <a:avLst/>
          </a:prstGeom>
        </p:spPr>
      </p:pic>
      <p:pic>
        <p:nvPicPr>
          <p:cNvPr id="23" name="Image 22">
            <a:extLst>
              <a:ext uri="{FF2B5EF4-FFF2-40B4-BE49-F238E27FC236}">
                <a16:creationId xmlns:a16="http://schemas.microsoft.com/office/drawing/2014/main" id="{401BCC63-779D-4E61-8048-E9DDC34CE6F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93049" y="1200096"/>
            <a:ext cx="1007264" cy="453822"/>
          </a:xfrm>
          <a:prstGeom prst="rect">
            <a:avLst/>
          </a:prstGeom>
        </p:spPr>
      </p:pic>
      <p:pic>
        <p:nvPicPr>
          <p:cNvPr id="25" name="Image 24">
            <a:extLst>
              <a:ext uri="{FF2B5EF4-FFF2-40B4-BE49-F238E27FC236}">
                <a16:creationId xmlns:a16="http://schemas.microsoft.com/office/drawing/2014/main" id="{83E3E16E-FD37-44BE-A7B8-7D20625D3B5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82803" y="1190644"/>
            <a:ext cx="1302982" cy="366383"/>
          </a:xfrm>
          <a:prstGeom prst="rect">
            <a:avLst/>
          </a:prstGeom>
        </p:spPr>
      </p:pic>
      <p:pic>
        <p:nvPicPr>
          <p:cNvPr id="27" name="Image 26">
            <a:extLst>
              <a:ext uri="{FF2B5EF4-FFF2-40B4-BE49-F238E27FC236}">
                <a16:creationId xmlns:a16="http://schemas.microsoft.com/office/drawing/2014/main" id="{346222D0-AE18-42E0-9AE4-7AB2734ABB2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131876" y="1120324"/>
            <a:ext cx="900860" cy="380341"/>
          </a:xfrm>
          <a:prstGeom prst="rect">
            <a:avLst/>
          </a:prstGeom>
        </p:spPr>
      </p:pic>
      <p:pic>
        <p:nvPicPr>
          <p:cNvPr id="29" name="Image 28">
            <a:extLst>
              <a:ext uri="{FF2B5EF4-FFF2-40B4-BE49-F238E27FC236}">
                <a16:creationId xmlns:a16="http://schemas.microsoft.com/office/drawing/2014/main" id="{C05FCBEA-C505-4E4D-990D-114370C0CA7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513953" y="1908957"/>
            <a:ext cx="1124454" cy="574139"/>
          </a:xfrm>
          <a:prstGeom prst="rect">
            <a:avLst/>
          </a:prstGeom>
        </p:spPr>
      </p:pic>
      <p:pic>
        <p:nvPicPr>
          <p:cNvPr id="33" name="Image 32">
            <a:extLst>
              <a:ext uri="{FF2B5EF4-FFF2-40B4-BE49-F238E27FC236}">
                <a16:creationId xmlns:a16="http://schemas.microsoft.com/office/drawing/2014/main" id="{A69A2386-F83D-4509-8AD9-3049BCE433D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768467" y="2026213"/>
            <a:ext cx="1687072" cy="402337"/>
          </a:xfrm>
          <a:prstGeom prst="rect">
            <a:avLst/>
          </a:prstGeom>
        </p:spPr>
      </p:pic>
      <p:pic>
        <p:nvPicPr>
          <p:cNvPr id="35" name="Image 34">
            <a:extLst>
              <a:ext uri="{FF2B5EF4-FFF2-40B4-BE49-F238E27FC236}">
                <a16:creationId xmlns:a16="http://schemas.microsoft.com/office/drawing/2014/main" id="{464467D9-01D7-4485-82C8-FDEC771FFE7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91521" y="2085079"/>
            <a:ext cx="1156902" cy="363515"/>
          </a:xfrm>
          <a:prstGeom prst="rect">
            <a:avLst/>
          </a:prstGeom>
        </p:spPr>
      </p:pic>
      <p:pic>
        <p:nvPicPr>
          <p:cNvPr id="37" name="Image 36">
            <a:extLst>
              <a:ext uri="{FF2B5EF4-FFF2-40B4-BE49-F238E27FC236}">
                <a16:creationId xmlns:a16="http://schemas.microsoft.com/office/drawing/2014/main" id="{0CAFBF59-2EA6-47A7-B018-B66BA508176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10621" y="6338064"/>
            <a:ext cx="1567216" cy="210100"/>
          </a:xfrm>
          <a:prstGeom prst="rect">
            <a:avLst/>
          </a:prstGeom>
        </p:spPr>
      </p:pic>
      <p:pic>
        <p:nvPicPr>
          <p:cNvPr id="39" name="Image 38">
            <a:extLst>
              <a:ext uri="{FF2B5EF4-FFF2-40B4-BE49-F238E27FC236}">
                <a16:creationId xmlns:a16="http://schemas.microsoft.com/office/drawing/2014/main" id="{D46E4577-0CD4-4C55-9C6B-CD1AF957FD7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801328" y="2105757"/>
            <a:ext cx="678690" cy="443198"/>
          </a:xfrm>
          <a:prstGeom prst="rect">
            <a:avLst/>
          </a:prstGeom>
        </p:spPr>
      </p:pic>
      <p:pic>
        <p:nvPicPr>
          <p:cNvPr id="41" name="Image 40">
            <a:extLst>
              <a:ext uri="{FF2B5EF4-FFF2-40B4-BE49-F238E27FC236}">
                <a16:creationId xmlns:a16="http://schemas.microsoft.com/office/drawing/2014/main" id="{7C941C74-A699-4C35-829C-EE1493A083C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507176" y="1990228"/>
            <a:ext cx="927581" cy="233588"/>
          </a:xfrm>
          <a:prstGeom prst="rect">
            <a:avLst/>
          </a:prstGeom>
        </p:spPr>
      </p:pic>
      <p:pic>
        <p:nvPicPr>
          <p:cNvPr id="43" name="Image 42">
            <a:extLst>
              <a:ext uri="{FF2B5EF4-FFF2-40B4-BE49-F238E27FC236}">
                <a16:creationId xmlns:a16="http://schemas.microsoft.com/office/drawing/2014/main" id="{23BD8B73-5FE3-41ED-B832-E3E393AC15B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625176" y="2099666"/>
            <a:ext cx="1161530" cy="441729"/>
          </a:xfrm>
          <a:prstGeom prst="rect">
            <a:avLst/>
          </a:prstGeom>
        </p:spPr>
      </p:pic>
      <p:pic>
        <p:nvPicPr>
          <p:cNvPr id="47" name="Image 46">
            <a:extLst>
              <a:ext uri="{FF2B5EF4-FFF2-40B4-BE49-F238E27FC236}">
                <a16:creationId xmlns:a16="http://schemas.microsoft.com/office/drawing/2014/main" id="{204DB94D-80EA-4B7F-9C00-AA197615507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763909" y="1743989"/>
            <a:ext cx="1589466" cy="1059644"/>
          </a:xfrm>
          <a:prstGeom prst="rect">
            <a:avLst/>
          </a:prstGeom>
        </p:spPr>
      </p:pic>
      <p:pic>
        <p:nvPicPr>
          <p:cNvPr id="53" name="Image 52">
            <a:extLst>
              <a:ext uri="{FF2B5EF4-FFF2-40B4-BE49-F238E27FC236}">
                <a16:creationId xmlns:a16="http://schemas.microsoft.com/office/drawing/2014/main" id="{9989CFD9-E8ED-4838-A59A-3A28D211861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406088" y="2775918"/>
            <a:ext cx="1257258" cy="376097"/>
          </a:xfrm>
          <a:prstGeom prst="rect">
            <a:avLst/>
          </a:prstGeom>
        </p:spPr>
      </p:pic>
      <p:pic>
        <p:nvPicPr>
          <p:cNvPr id="55" name="Image 54">
            <a:extLst>
              <a:ext uri="{FF2B5EF4-FFF2-40B4-BE49-F238E27FC236}">
                <a16:creationId xmlns:a16="http://schemas.microsoft.com/office/drawing/2014/main" id="{97AE2463-6EA5-47FF-804D-CA9C0477C6EF}"/>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570837" y="2614290"/>
            <a:ext cx="1454839" cy="814710"/>
          </a:xfrm>
          <a:prstGeom prst="rect">
            <a:avLst/>
          </a:prstGeom>
        </p:spPr>
      </p:pic>
      <p:pic>
        <p:nvPicPr>
          <p:cNvPr id="57" name="Image 56">
            <a:extLst>
              <a:ext uri="{FF2B5EF4-FFF2-40B4-BE49-F238E27FC236}">
                <a16:creationId xmlns:a16="http://schemas.microsoft.com/office/drawing/2014/main" id="{B99084F6-7F19-4FA8-99FA-7D79BFE2CB7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944482" y="2871424"/>
            <a:ext cx="1154231" cy="363695"/>
          </a:xfrm>
          <a:prstGeom prst="rect">
            <a:avLst/>
          </a:prstGeom>
        </p:spPr>
      </p:pic>
      <p:graphicFrame>
        <p:nvGraphicFramePr>
          <p:cNvPr id="58" name="Objet 57">
            <a:extLst>
              <a:ext uri="{FF2B5EF4-FFF2-40B4-BE49-F238E27FC236}">
                <a16:creationId xmlns:a16="http://schemas.microsoft.com/office/drawing/2014/main" id="{69E93581-CC93-4F02-987E-D8ECC89725CF}"/>
              </a:ext>
            </a:extLst>
          </p:cNvPr>
          <p:cNvGraphicFramePr>
            <a:graphicFrameLocks noChangeAspect="1"/>
          </p:cNvGraphicFramePr>
          <p:nvPr>
            <p:extLst>
              <p:ext uri="{D42A27DB-BD31-4B8C-83A1-F6EECF244321}">
                <p14:modId xmlns:p14="http://schemas.microsoft.com/office/powerpoint/2010/main" val="735550365"/>
              </p:ext>
            </p:extLst>
          </p:nvPr>
        </p:nvGraphicFramePr>
        <p:xfrm>
          <a:off x="5256401" y="2857877"/>
          <a:ext cx="1069648" cy="394480"/>
        </p:xfrm>
        <a:graphic>
          <a:graphicData uri="http://schemas.openxmlformats.org/presentationml/2006/ole">
            <mc:AlternateContent xmlns:mc="http://schemas.openxmlformats.org/markup-compatibility/2006">
              <mc:Choice xmlns:v="urn:schemas-microsoft-com:vml" Requires="v">
                <p:oleObj name="Acrobat Document" r:id="rId27" imgW="4028918" imgH="1485664" progId="AcroExch.Document.DC">
                  <p:embed/>
                </p:oleObj>
              </mc:Choice>
              <mc:Fallback>
                <p:oleObj name="Acrobat Document" r:id="rId27" imgW="4028918" imgH="1485664" progId="AcroExch.Document.DC">
                  <p:embed/>
                  <p:pic>
                    <p:nvPicPr>
                      <p:cNvPr id="0" name=""/>
                      <p:cNvPicPr/>
                      <p:nvPr/>
                    </p:nvPicPr>
                    <p:blipFill>
                      <a:blip r:embed="rId28"/>
                      <a:stretch>
                        <a:fillRect/>
                      </a:stretch>
                    </p:blipFill>
                    <p:spPr>
                      <a:xfrm>
                        <a:off x="5256401" y="2857877"/>
                        <a:ext cx="1069648" cy="394480"/>
                      </a:xfrm>
                      <a:prstGeom prst="rect">
                        <a:avLst/>
                      </a:prstGeom>
                    </p:spPr>
                  </p:pic>
                </p:oleObj>
              </mc:Fallback>
            </mc:AlternateContent>
          </a:graphicData>
        </a:graphic>
      </p:graphicFrame>
      <p:pic>
        <p:nvPicPr>
          <p:cNvPr id="60" name="Image 59">
            <a:extLst>
              <a:ext uri="{FF2B5EF4-FFF2-40B4-BE49-F238E27FC236}">
                <a16:creationId xmlns:a16="http://schemas.microsoft.com/office/drawing/2014/main" id="{919AEA99-4B9B-4B4C-BC96-33B5674F844D}"/>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364065" y="2627120"/>
            <a:ext cx="1070692" cy="801880"/>
          </a:xfrm>
          <a:prstGeom prst="rect">
            <a:avLst/>
          </a:prstGeom>
        </p:spPr>
      </p:pic>
      <p:pic>
        <p:nvPicPr>
          <p:cNvPr id="62" name="Image 61">
            <a:extLst>
              <a:ext uri="{FF2B5EF4-FFF2-40B4-BE49-F238E27FC236}">
                <a16:creationId xmlns:a16="http://schemas.microsoft.com/office/drawing/2014/main" id="{E745C25F-B360-4AE3-95BD-7F5E8F66483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518316" y="2531832"/>
            <a:ext cx="928211" cy="928211"/>
          </a:xfrm>
          <a:prstGeom prst="rect">
            <a:avLst/>
          </a:prstGeom>
        </p:spPr>
      </p:pic>
      <p:pic>
        <p:nvPicPr>
          <p:cNvPr id="64" name="Image 63">
            <a:extLst>
              <a:ext uri="{FF2B5EF4-FFF2-40B4-BE49-F238E27FC236}">
                <a16:creationId xmlns:a16="http://schemas.microsoft.com/office/drawing/2014/main" id="{676E6DDD-E17C-432B-8D90-DC5F2F4B89A5}"/>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596296" y="2602109"/>
            <a:ext cx="925515" cy="740149"/>
          </a:xfrm>
          <a:prstGeom prst="rect">
            <a:avLst/>
          </a:prstGeom>
        </p:spPr>
      </p:pic>
      <p:pic>
        <p:nvPicPr>
          <p:cNvPr id="66" name="Image 65">
            <a:extLst>
              <a:ext uri="{FF2B5EF4-FFF2-40B4-BE49-F238E27FC236}">
                <a16:creationId xmlns:a16="http://schemas.microsoft.com/office/drawing/2014/main" id="{BFCFB9F2-0306-4E2B-A3CD-409863DC07E4}"/>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558642" y="2648070"/>
            <a:ext cx="1227270" cy="673351"/>
          </a:xfrm>
          <a:prstGeom prst="rect">
            <a:avLst/>
          </a:prstGeom>
        </p:spPr>
      </p:pic>
      <p:graphicFrame>
        <p:nvGraphicFramePr>
          <p:cNvPr id="67" name="Objet 66">
            <a:extLst>
              <a:ext uri="{FF2B5EF4-FFF2-40B4-BE49-F238E27FC236}">
                <a16:creationId xmlns:a16="http://schemas.microsoft.com/office/drawing/2014/main" id="{FB23F9AC-AE23-4DD1-B63E-0B818D6771C5}"/>
              </a:ext>
            </a:extLst>
          </p:cNvPr>
          <p:cNvGraphicFramePr>
            <a:graphicFrameLocks noChangeAspect="1"/>
          </p:cNvGraphicFramePr>
          <p:nvPr>
            <p:extLst>
              <p:ext uri="{D42A27DB-BD31-4B8C-83A1-F6EECF244321}">
                <p14:modId xmlns:p14="http://schemas.microsoft.com/office/powerpoint/2010/main" val="3708500894"/>
              </p:ext>
            </p:extLst>
          </p:nvPr>
        </p:nvGraphicFramePr>
        <p:xfrm>
          <a:off x="10683964" y="2573243"/>
          <a:ext cx="1442541" cy="740148"/>
        </p:xfrm>
        <a:graphic>
          <a:graphicData uri="http://schemas.openxmlformats.org/presentationml/2006/ole">
            <mc:AlternateContent xmlns:mc="http://schemas.openxmlformats.org/markup-compatibility/2006">
              <mc:Choice xmlns:v="urn:schemas-microsoft-com:vml" Requires="v">
                <p:oleObj name="Acrobat Document" r:id="rId33" imgW="13553912" imgH="6953211" progId="AcroExch.Document.DC">
                  <p:embed/>
                </p:oleObj>
              </mc:Choice>
              <mc:Fallback>
                <p:oleObj name="Acrobat Document" r:id="rId33" imgW="13553912" imgH="6953211" progId="AcroExch.Document.DC">
                  <p:embed/>
                  <p:pic>
                    <p:nvPicPr>
                      <p:cNvPr id="0" name=""/>
                      <p:cNvPicPr/>
                      <p:nvPr/>
                    </p:nvPicPr>
                    <p:blipFill>
                      <a:blip r:embed="rId34"/>
                      <a:stretch>
                        <a:fillRect/>
                      </a:stretch>
                    </p:blipFill>
                    <p:spPr>
                      <a:xfrm>
                        <a:off x="10683964" y="2573243"/>
                        <a:ext cx="1442541" cy="740148"/>
                      </a:xfrm>
                      <a:prstGeom prst="rect">
                        <a:avLst/>
                      </a:prstGeom>
                    </p:spPr>
                  </p:pic>
                </p:oleObj>
              </mc:Fallback>
            </mc:AlternateContent>
          </a:graphicData>
        </a:graphic>
      </p:graphicFrame>
      <p:pic>
        <p:nvPicPr>
          <p:cNvPr id="69" name="Image 68">
            <a:extLst>
              <a:ext uri="{FF2B5EF4-FFF2-40B4-BE49-F238E27FC236}">
                <a16:creationId xmlns:a16="http://schemas.microsoft.com/office/drawing/2014/main" id="{57C769F1-2F0D-4F7B-9745-36F405E8F881}"/>
              </a:ext>
            </a:extLst>
          </p:cNvPr>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2283771" y="3372775"/>
            <a:ext cx="857370" cy="685896"/>
          </a:xfrm>
          <a:prstGeom prst="rect">
            <a:avLst/>
          </a:prstGeom>
        </p:spPr>
      </p:pic>
      <p:pic>
        <p:nvPicPr>
          <p:cNvPr id="71" name="Image 70">
            <a:extLst>
              <a:ext uri="{FF2B5EF4-FFF2-40B4-BE49-F238E27FC236}">
                <a16:creationId xmlns:a16="http://schemas.microsoft.com/office/drawing/2014/main" id="{C8CFF38B-2CEA-47B2-B29D-D1AE4AC98D25}"/>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3166174" y="3537098"/>
            <a:ext cx="719742" cy="482631"/>
          </a:xfrm>
          <a:prstGeom prst="rect">
            <a:avLst/>
          </a:prstGeom>
        </p:spPr>
      </p:pic>
      <p:pic>
        <p:nvPicPr>
          <p:cNvPr id="73" name="Image 72">
            <a:extLst>
              <a:ext uri="{FF2B5EF4-FFF2-40B4-BE49-F238E27FC236}">
                <a16:creationId xmlns:a16="http://schemas.microsoft.com/office/drawing/2014/main" id="{640CEEFB-149A-4D0F-A6AD-6AAEA341798C}"/>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3980876" y="3598464"/>
            <a:ext cx="1390638" cy="357892"/>
          </a:xfrm>
          <a:prstGeom prst="rect">
            <a:avLst/>
          </a:prstGeom>
        </p:spPr>
      </p:pic>
      <p:pic>
        <p:nvPicPr>
          <p:cNvPr id="77" name="Image 76">
            <a:extLst>
              <a:ext uri="{FF2B5EF4-FFF2-40B4-BE49-F238E27FC236}">
                <a16:creationId xmlns:a16="http://schemas.microsoft.com/office/drawing/2014/main" id="{CB64C446-1B0F-45C3-B9A2-4A832D16E9A0}"/>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5436721" y="3460530"/>
            <a:ext cx="1574404" cy="625556"/>
          </a:xfrm>
          <a:prstGeom prst="rect">
            <a:avLst/>
          </a:prstGeom>
        </p:spPr>
      </p:pic>
      <p:pic>
        <p:nvPicPr>
          <p:cNvPr id="79" name="Image 78">
            <a:extLst>
              <a:ext uri="{FF2B5EF4-FFF2-40B4-BE49-F238E27FC236}">
                <a16:creationId xmlns:a16="http://schemas.microsoft.com/office/drawing/2014/main" id="{0EE849C3-05AB-4D9C-9E9E-6FB19BBD51C1}"/>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6954919" y="3469536"/>
            <a:ext cx="1826724" cy="639460"/>
          </a:xfrm>
          <a:prstGeom prst="rect">
            <a:avLst/>
          </a:prstGeom>
        </p:spPr>
      </p:pic>
      <p:pic>
        <p:nvPicPr>
          <p:cNvPr id="81" name="Image 80">
            <a:extLst>
              <a:ext uri="{FF2B5EF4-FFF2-40B4-BE49-F238E27FC236}">
                <a16:creationId xmlns:a16="http://schemas.microsoft.com/office/drawing/2014/main" id="{39F55AFB-09D2-436B-9A66-011A4DED1FF9}"/>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8470540" y="3476488"/>
            <a:ext cx="1112101" cy="625557"/>
          </a:xfrm>
          <a:prstGeom prst="rect">
            <a:avLst/>
          </a:prstGeom>
        </p:spPr>
      </p:pic>
      <p:pic>
        <p:nvPicPr>
          <p:cNvPr id="83" name="Image 82">
            <a:extLst>
              <a:ext uri="{FF2B5EF4-FFF2-40B4-BE49-F238E27FC236}">
                <a16:creationId xmlns:a16="http://schemas.microsoft.com/office/drawing/2014/main" id="{007DB585-5A0B-43F4-879B-5133DA931981}"/>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4927701" y="5123246"/>
            <a:ext cx="1364815" cy="716033"/>
          </a:xfrm>
          <a:prstGeom prst="rect">
            <a:avLst/>
          </a:prstGeom>
        </p:spPr>
      </p:pic>
      <p:pic>
        <p:nvPicPr>
          <p:cNvPr id="85" name="Image 84">
            <a:extLst>
              <a:ext uri="{FF2B5EF4-FFF2-40B4-BE49-F238E27FC236}">
                <a16:creationId xmlns:a16="http://schemas.microsoft.com/office/drawing/2014/main" id="{A5116DE3-9D4A-40AA-8867-AE3F9D9F2314}"/>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9628296" y="3460530"/>
            <a:ext cx="1365757" cy="642385"/>
          </a:xfrm>
          <a:prstGeom prst="rect">
            <a:avLst/>
          </a:prstGeom>
        </p:spPr>
      </p:pic>
      <p:pic>
        <p:nvPicPr>
          <p:cNvPr id="87" name="Image 86">
            <a:extLst>
              <a:ext uri="{FF2B5EF4-FFF2-40B4-BE49-F238E27FC236}">
                <a16:creationId xmlns:a16="http://schemas.microsoft.com/office/drawing/2014/main" id="{871B5997-AE5F-468F-AB52-6BB7F6B773B3}"/>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11044120" y="3448163"/>
            <a:ext cx="875347" cy="716034"/>
          </a:xfrm>
          <a:prstGeom prst="rect">
            <a:avLst/>
          </a:prstGeom>
        </p:spPr>
      </p:pic>
      <p:pic>
        <p:nvPicPr>
          <p:cNvPr id="89" name="Image 88">
            <a:extLst>
              <a:ext uri="{FF2B5EF4-FFF2-40B4-BE49-F238E27FC236}">
                <a16:creationId xmlns:a16="http://schemas.microsoft.com/office/drawing/2014/main" id="{AD89C597-3C53-4EC1-9D5F-233316892CCD}"/>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465216" y="4251076"/>
            <a:ext cx="1221929" cy="461128"/>
          </a:xfrm>
          <a:prstGeom prst="rect">
            <a:avLst/>
          </a:prstGeom>
        </p:spPr>
      </p:pic>
      <p:pic>
        <p:nvPicPr>
          <p:cNvPr id="91" name="Image 90">
            <a:extLst>
              <a:ext uri="{FF2B5EF4-FFF2-40B4-BE49-F238E27FC236}">
                <a16:creationId xmlns:a16="http://schemas.microsoft.com/office/drawing/2014/main" id="{D270AC1B-F223-4814-9957-7A0DE3D8B1A5}"/>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2760430" y="4220105"/>
            <a:ext cx="624903" cy="554501"/>
          </a:xfrm>
          <a:prstGeom prst="rect">
            <a:avLst/>
          </a:prstGeom>
        </p:spPr>
      </p:pic>
      <p:pic>
        <p:nvPicPr>
          <p:cNvPr id="93" name="Image 92">
            <a:extLst>
              <a:ext uri="{FF2B5EF4-FFF2-40B4-BE49-F238E27FC236}">
                <a16:creationId xmlns:a16="http://schemas.microsoft.com/office/drawing/2014/main" id="{A5933884-DE03-447E-988C-6EC02A38216E}"/>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3550622" y="4164197"/>
            <a:ext cx="1186273" cy="666319"/>
          </a:xfrm>
          <a:prstGeom prst="rect">
            <a:avLst/>
          </a:prstGeom>
        </p:spPr>
      </p:pic>
      <p:pic>
        <p:nvPicPr>
          <p:cNvPr id="95" name="Image 94">
            <a:extLst>
              <a:ext uri="{FF2B5EF4-FFF2-40B4-BE49-F238E27FC236}">
                <a16:creationId xmlns:a16="http://schemas.microsoft.com/office/drawing/2014/main" id="{49BCF062-609A-4F28-81D3-626BAFE5EDA8}"/>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4732562" y="4114482"/>
            <a:ext cx="1116373" cy="716034"/>
          </a:xfrm>
          <a:prstGeom prst="rect">
            <a:avLst/>
          </a:prstGeom>
        </p:spPr>
      </p:pic>
      <p:pic>
        <p:nvPicPr>
          <p:cNvPr id="97" name="Image 96">
            <a:extLst>
              <a:ext uri="{FF2B5EF4-FFF2-40B4-BE49-F238E27FC236}">
                <a16:creationId xmlns:a16="http://schemas.microsoft.com/office/drawing/2014/main" id="{27008630-64A8-4F53-AE8B-521F93200461}"/>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5955587" y="4472499"/>
            <a:ext cx="1037700" cy="334762"/>
          </a:xfrm>
          <a:prstGeom prst="rect">
            <a:avLst/>
          </a:prstGeom>
        </p:spPr>
      </p:pic>
      <p:pic>
        <p:nvPicPr>
          <p:cNvPr id="99" name="Image 98">
            <a:extLst>
              <a:ext uri="{FF2B5EF4-FFF2-40B4-BE49-F238E27FC236}">
                <a16:creationId xmlns:a16="http://schemas.microsoft.com/office/drawing/2014/main" id="{80F1F570-7A98-4ECF-B4AE-0F6ED5D18BD2}"/>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7245191" y="4436633"/>
            <a:ext cx="1345839" cy="368951"/>
          </a:xfrm>
          <a:prstGeom prst="rect">
            <a:avLst/>
          </a:prstGeom>
        </p:spPr>
      </p:pic>
      <p:pic>
        <p:nvPicPr>
          <p:cNvPr id="101" name="Image 100">
            <a:extLst>
              <a:ext uri="{FF2B5EF4-FFF2-40B4-BE49-F238E27FC236}">
                <a16:creationId xmlns:a16="http://schemas.microsoft.com/office/drawing/2014/main" id="{C93C6B61-4005-40ED-AAE8-0CCDAFFEB44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8696472" y="4437294"/>
            <a:ext cx="941857" cy="229185"/>
          </a:xfrm>
          <a:prstGeom prst="rect">
            <a:avLst/>
          </a:prstGeom>
        </p:spPr>
      </p:pic>
      <p:pic>
        <p:nvPicPr>
          <p:cNvPr id="103" name="Image 102">
            <a:extLst>
              <a:ext uri="{FF2B5EF4-FFF2-40B4-BE49-F238E27FC236}">
                <a16:creationId xmlns:a16="http://schemas.microsoft.com/office/drawing/2014/main" id="{69BABE43-0FA5-4BBD-A78E-10058E7AE9CC}"/>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9759364" y="4410077"/>
            <a:ext cx="1254111" cy="320187"/>
          </a:xfrm>
          <a:prstGeom prst="rect">
            <a:avLst/>
          </a:prstGeom>
        </p:spPr>
      </p:pic>
      <p:pic>
        <p:nvPicPr>
          <p:cNvPr id="105" name="Image 104">
            <a:extLst>
              <a:ext uri="{FF2B5EF4-FFF2-40B4-BE49-F238E27FC236}">
                <a16:creationId xmlns:a16="http://schemas.microsoft.com/office/drawing/2014/main" id="{4295316F-36CB-4E6E-A50C-5A2636295AC0}"/>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11181048" y="4221088"/>
            <a:ext cx="908865" cy="908865"/>
          </a:xfrm>
          <a:prstGeom prst="rect">
            <a:avLst/>
          </a:prstGeom>
        </p:spPr>
      </p:pic>
      <p:pic>
        <p:nvPicPr>
          <p:cNvPr id="107" name="Image 106">
            <a:extLst>
              <a:ext uri="{FF2B5EF4-FFF2-40B4-BE49-F238E27FC236}">
                <a16:creationId xmlns:a16="http://schemas.microsoft.com/office/drawing/2014/main" id="{24D9EF25-491C-4C11-A187-B383AE7C9E61}"/>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448679" y="4997124"/>
            <a:ext cx="1625931" cy="1149461"/>
          </a:xfrm>
          <a:prstGeom prst="rect">
            <a:avLst/>
          </a:prstGeom>
        </p:spPr>
      </p:pic>
      <p:pic>
        <p:nvPicPr>
          <p:cNvPr id="109" name="Image 108">
            <a:extLst>
              <a:ext uri="{FF2B5EF4-FFF2-40B4-BE49-F238E27FC236}">
                <a16:creationId xmlns:a16="http://schemas.microsoft.com/office/drawing/2014/main" id="{F2AEC871-E7A9-4A86-9597-7A0C7C91B1A5}"/>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2791518" y="5319992"/>
            <a:ext cx="1052292" cy="338491"/>
          </a:xfrm>
          <a:prstGeom prst="rect">
            <a:avLst/>
          </a:prstGeom>
        </p:spPr>
      </p:pic>
      <p:pic>
        <p:nvPicPr>
          <p:cNvPr id="111" name="Image 110">
            <a:extLst>
              <a:ext uri="{FF2B5EF4-FFF2-40B4-BE49-F238E27FC236}">
                <a16:creationId xmlns:a16="http://schemas.microsoft.com/office/drawing/2014/main" id="{51FEBEC5-4594-45DE-A243-68D954FBEC7A}"/>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4076806" y="4888306"/>
            <a:ext cx="899502" cy="1073732"/>
          </a:xfrm>
          <a:prstGeom prst="rect">
            <a:avLst/>
          </a:prstGeom>
        </p:spPr>
      </p:pic>
      <p:pic>
        <p:nvPicPr>
          <p:cNvPr id="115" name="Image 114">
            <a:extLst>
              <a:ext uri="{FF2B5EF4-FFF2-40B4-BE49-F238E27FC236}">
                <a16:creationId xmlns:a16="http://schemas.microsoft.com/office/drawing/2014/main" id="{30169B10-EB83-4813-A1EF-6E69784C194C}"/>
              </a:ext>
            </a:extLst>
          </p:cNvPr>
          <p:cNvPicPr>
            <a:picLocks noChangeAspect="1"/>
          </p:cNvPicPr>
          <p:nvPr/>
        </p:nvPicPr>
        <p:blipFill>
          <a:blip r:embed="rId56">
            <a:extLst>
              <a:ext uri="{28A0092B-C50C-407E-A947-70E740481C1C}">
                <a14:useLocalDpi xmlns:a14="http://schemas.microsoft.com/office/drawing/2010/main"/>
              </a:ext>
            </a:extLst>
          </a:blip>
          <a:stretch>
            <a:fillRect/>
          </a:stretch>
        </p:blipFill>
        <p:spPr>
          <a:xfrm>
            <a:off x="6372395" y="5234276"/>
            <a:ext cx="1646504" cy="509924"/>
          </a:xfrm>
          <a:prstGeom prst="rect">
            <a:avLst/>
          </a:prstGeom>
        </p:spPr>
      </p:pic>
      <p:pic>
        <p:nvPicPr>
          <p:cNvPr id="117" name="Image 116">
            <a:extLst>
              <a:ext uri="{FF2B5EF4-FFF2-40B4-BE49-F238E27FC236}">
                <a16:creationId xmlns:a16="http://schemas.microsoft.com/office/drawing/2014/main" id="{360F8E8A-7402-4625-97A5-21B686CFD30C}"/>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8207527" y="5188084"/>
            <a:ext cx="977889" cy="453292"/>
          </a:xfrm>
          <a:prstGeom prst="rect">
            <a:avLst/>
          </a:prstGeom>
        </p:spPr>
      </p:pic>
      <p:pic>
        <p:nvPicPr>
          <p:cNvPr id="119" name="Image 118">
            <a:extLst>
              <a:ext uri="{FF2B5EF4-FFF2-40B4-BE49-F238E27FC236}">
                <a16:creationId xmlns:a16="http://schemas.microsoft.com/office/drawing/2014/main" id="{CE3E4118-0AA2-41D5-B3C7-050E2F4E8673}"/>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9378526" y="5307971"/>
            <a:ext cx="1431406" cy="401739"/>
          </a:xfrm>
          <a:prstGeom prst="rect">
            <a:avLst/>
          </a:prstGeom>
        </p:spPr>
      </p:pic>
      <p:pic>
        <p:nvPicPr>
          <p:cNvPr id="121" name="Image 120">
            <a:extLst>
              <a:ext uri="{FF2B5EF4-FFF2-40B4-BE49-F238E27FC236}">
                <a16:creationId xmlns:a16="http://schemas.microsoft.com/office/drawing/2014/main" id="{A02BE950-DFC3-479E-8C27-A7628FBA9F75}"/>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1493546" y="6150216"/>
            <a:ext cx="1841826" cy="585801"/>
          </a:xfrm>
          <a:prstGeom prst="rect">
            <a:avLst/>
          </a:prstGeom>
        </p:spPr>
      </p:pic>
      <p:pic>
        <p:nvPicPr>
          <p:cNvPr id="124" name="Image 123">
            <a:extLst>
              <a:ext uri="{FF2B5EF4-FFF2-40B4-BE49-F238E27FC236}">
                <a16:creationId xmlns:a16="http://schemas.microsoft.com/office/drawing/2014/main" id="{534CC87B-B9B9-4299-AE7A-DADC7AD2AAB2}"/>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5786368" y="6174570"/>
            <a:ext cx="962612" cy="537091"/>
          </a:xfrm>
          <a:prstGeom prst="rect">
            <a:avLst/>
          </a:prstGeom>
        </p:spPr>
      </p:pic>
      <p:pic>
        <p:nvPicPr>
          <p:cNvPr id="126" name="Image 125">
            <a:extLst>
              <a:ext uri="{FF2B5EF4-FFF2-40B4-BE49-F238E27FC236}">
                <a16:creationId xmlns:a16="http://schemas.microsoft.com/office/drawing/2014/main" id="{0A1AE5EE-6A78-429F-A523-E72E8CD6F644}"/>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6623888" y="5868384"/>
            <a:ext cx="1535664" cy="1149461"/>
          </a:xfrm>
          <a:prstGeom prst="rect">
            <a:avLst/>
          </a:prstGeom>
        </p:spPr>
      </p:pic>
      <p:pic>
        <p:nvPicPr>
          <p:cNvPr id="128" name="Image 127">
            <a:extLst>
              <a:ext uri="{FF2B5EF4-FFF2-40B4-BE49-F238E27FC236}">
                <a16:creationId xmlns:a16="http://schemas.microsoft.com/office/drawing/2014/main" id="{87355E0E-F820-4D85-8818-15180406DDED}"/>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8159552" y="6318015"/>
            <a:ext cx="899502" cy="220659"/>
          </a:xfrm>
          <a:prstGeom prst="rect">
            <a:avLst/>
          </a:prstGeom>
        </p:spPr>
      </p:pic>
      <p:pic>
        <p:nvPicPr>
          <p:cNvPr id="1030" name="Picture 6">
            <a:extLst>
              <a:ext uri="{FF2B5EF4-FFF2-40B4-BE49-F238E27FC236}">
                <a16:creationId xmlns:a16="http://schemas.microsoft.com/office/drawing/2014/main" id="{8CE1CDA7-BB5E-42D7-BA8B-83985BD74A13}"/>
              </a:ext>
            </a:extLst>
          </p:cNvPr>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3650391" y="1292433"/>
            <a:ext cx="1472768" cy="214830"/>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a:extLst>
              <a:ext uri="{FF2B5EF4-FFF2-40B4-BE49-F238E27FC236}">
                <a16:creationId xmlns:a16="http://schemas.microsoft.com/office/drawing/2014/main" id="{8FCA31FE-25A0-4286-BD29-FFCDE3334A62}"/>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1353944" y="1766666"/>
            <a:ext cx="838056" cy="838056"/>
          </a:xfrm>
          <a:prstGeom prst="rect">
            <a:avLst/>
          </a:prstGeom>
        </p:spPr>
      </p:pic>
    </p:spTree>
    <p:extLst>
      <p:ext uri="{BB962C8B-B14F-4D97-AF65-F5344CB8AC3E}">
        <p14:creationId xmlns:p14="http://schemas.microsoft.com/office/powerpoint/2010/main" val="195229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8326" y="0"/>
            <a:ext cx="3979197" cy="1833610"/>
          </a:xfrm>
          <a:prstGeom prst="rect">
            <a:avLst/>
          </a:prstGeom>
          <a:noFill/>
          <a:ln>
            <a:noFill/>
          </a:ln>
        </p:spPr>
      </p:pic>
      <p:sp>
        <p:nvSpPr>
          <p:cNvPr id="303" name="Google Shape;303;p13"/>
          <p:cNvSpPr txBox="1"/>
          <p:nvPr/>
        </p:nvSpPr>
        <p:spPr>
          <a:xfrm>
            <a:off x="1466538" y="673844"/>
            <a:ext cx="10072254" cy="7050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r-FR" sz="4000" b="0" i="0" u="none" strike="noStrike" kern="0" cap="none" spc="0" normalizeH="0" baseline="0" noProof="0" dirty="0">
                <a:ln>
                  <a:noFill/>
                </a:ln>
                <a:solidFill>
                  <a:srgbClr val="302C6B"/>
                </a:solidFill>
                <a:effectLst/>
                <a:uLnTx/>
                <a:uFillTx/>
                <a:latin typeface="Gill Sans"/>
                <a:ea typeface="Gill Sans"/>
                <a:cs typeface="Gill Sans"/>
                <a:sym typeface="Gill Sans"/>
              </a:rPr>
              <a:t>		Contact</a:t>
            </a:r>
            <a:endParaRPr kumimoji="0" sz="4000" b="0" i="0" u="none" strike="noStrike" kern="0" cap="none" spc="0" normalizeH="0" baseline="0" noProof="0" dirty="0">
              <a:ln>
                <a:noFill/>
              </a:ln>
              <a:solidFill>
                <a:srgbClr val="302C6B"/>
              </a:solidFill>
              <a:effectLst/>
              <a:uLnTx/>
              <a:uFillTx/>
              <a:latin typeface="Gill Sans"/>
              <a:ea typeface="Gill Sans"/>
              <a:cs typeface="Gill Sans"/>
              <a:sym typeface="Gill Sans"/>
            </a:endParaRPr>
          </a:p>
        </p:txBody>
      </p:sp>
      <p:sp>
        <p:nvSpPr>
          <p:cNvPr id="304" name="Google Shape;304;p13"/>
          <p:cNvSpPr txBox="1">
            <a:spLocks noGrp="1"/>
          </p:cNvSpPr>
          <p:nvPr>
            <p:ph type="body" idx="1"/>
          </p:nvPr>
        </p:nvSpPr>
        <p:spPr>
          <a:xfrm>
            <a:off x="1662546" y="1833611"/>
            <a:ext cx="10372137" cy="47176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lang="fr-FR" dirty="0">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Une interlocutrice dédiée au sein de</a:t>
            </a:r>
            <a:endParaRPr dirty="0"/>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Laurence </a:t>
            </a:r>
            <a:r>
              <a:rPr lang="fr-FR" dirty="0" err="1">
                <a:solidFill>
                  <a:srgbClr val="002060"/>
                </a:solidFill>
                <a:latin typeface="Gill Sans"/>
                <a:ea typeface="Gill Sans"/>
                <a:cs typeface="Gill Sans"/>
                <a:sym typeface="Gill Sans"/>
              </a:rPr>
              <a:t>Hémédinger</a:t>
            </a:r>
            <a:endParaRP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07 62 59 20 78</a:t>
            </a:r>
            <a:endParaRPr dirty="0"/>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l.hemedinger@fondationface.org	</a:t>
            </a:r>
            <a:endParaRPr dirty="0"/>
          </a:p>
          <a:p>
            <a:pPr marL="0" lvl="0" indent="0" algn="l" rtl="0">
              <a:lnSpc>
                <a:spcPct val="90000"/>
              </a:lnSpc>
              <a:spcBef>
                <a:spcPts val="1000"/>
              </a:spcBef>
              <a:spcAft>
                <a:spcPts val="0"/>
              </a:spcAft>
              <a:buClr>
                <a:schemeClr val="dk1"/>
              </a:buClr>
              <a:buSzPts val="2800"/>
              <a:buNone/>
            </a:pPr>
            <a:endParaRPr dirty="0">
              <a:solidFill>
                <a:srgbClr val="002060"/>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000"/>
              <a:buNone/>
            </a:pPr>
            <a:endParaRPr sz="2000" dirty="0"/>
          </a:p>
          <a:p>
            <a:pPr marL="457200" lvl="1" indent="0" algn="l" rtl="0">
              <a:lnSpc>
                <a:spcPct val="90000"/>
              </a:lnSpc>
              <a:spcBef>
                <a:spcPts val="500"/>
              </a:spcBef>
              <a:spcAft>
                <a:spcPts val="0"/>
              </a:spcAft>
              <a:buClr>
                <a:schemeClr val="dk1"/>
              </a:buClr>
              <a:buSzPts val="1050"/>
              <a:buNone/>
            </a:pPr>
            <a:endParaRPr sz="1050" dirty="0"/>
          </a:p>
        </p:txBody>
      </p:sp>
      <p:pic>
        <p:nvPicPr>
          <p:cNvPr id="305" name="Google Shape;305;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11108" y="4407501"/>
            <a:ext cx="1899637" cy="688988"/>
          </a:xfrm>
          <a:prstGeom prst="rect">
            <a:avLst/>
          </a:prstGeom>
          <a:noFill/>
          <a:ln>
            <a:noFill/>
          </a:ln>
        </p:spPr>
      </p:pic>
      <p:pic>
        <p:nvPicPr>
          <p:cNvPr id="3" name="Image 2">
            <a:extLst>
              <a:ext uri="{FF2B5EF4-FFF2-40B4-BE49-F238E27FC236}">
                <a16:creationId xmlns:a16="http://schemas.microsoft.com/office/drawing/2014/main" id="{C39291AC-CD65-4B0D-B80E-172C74161F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3613" y="1450476"/>
            <a:ext cx="5520697" cy="3099338"/>
          </a:xfrm>
          <a:prstGeom prst="rect">
            <a:avLst/>
          </a:prstGeom>
        </p:spPr>
      </p:pic>
      <p:sp>
        <p:nvSpPr>
          <p:cNvPr id="4" name="ZoneTexte 3">
            <a:extLst>
              <a:ext uri="{FF2B5EF4-FFF2-40B4-BE49-F238E27FC236}">
                <a16:creationId xmlns:a16="http://schemas.microsoft.com/office/drawing/2014/main" id="{E002BB06-2397-4DE6-9BBA-412372EE8A10}"/>
              </a:ext>
            </a:extLst>
          </p:cNvPr>
          <p:cNvSpPr txBox="1"/>
          <p:nvPr/>
        </p:nvSpPr>
        <p:spPr>
          <a:xfrm>
            <a:off x="6087172" y="1956976"/>
            <a:ext cx="5947511" cy="147117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
                <a:srgbClr val="002060"/>
              </a:buClr>
              <a:buSzPts val="2800"/>
              <a:buFont typeface="Arial"/>
              <a:buNone/>
              <a:tabLst/>
              <a:defRPr/>
            </a:pPr>
            <a:r>
              <a:rPr kumimoji="0" lang="fr-FR" sz="2800" b="0" i="0" u="none" strike="noStrike" kern="0" cap="none" spc="0" normalizeH="0" baseline="0" noProof="0" dirty="0">
                <a:ln>
                  <a:noFill/>
                </a:ln>
                <a:solidFill>
                  <a:srgbClr val="002060"/>
                </a:solidFill>
                <a:effectLst/>
                <a:uLnTx/>
                <a:uFillTx/>
                <a:latin typeface="Gill Sans"/>
                <a:cs typeface="Arial"/>
                <a:sym typeface="Gill Sans"/>
              </a:rPr>
              <a:t>Simple et rapide, </a:t>
            </a:r>
          </a:p>
          <a:p>
            <a:pPr marL="0" marR="0" lvl="0" indent="0" algn="l" defTabSz="914400" rtl="0" eaLnBrk="1" fontAlgn="auto" latinLnBrk="0" hangingPunct="1">
              <a:lnSpc>
                <a:spcPct val="90000"/>
              </a:lnSpc>
              <a:spcBef>
                <a:spcPts val="0"/>
              </a:spcBef>
              <a:spcAft>
                <a:spcPts val="0"/>
              </a:spcAft>
              <a:buClr>
                <a:srgbClr val="002060"/>
              </a:buClr>
              <a:buSzPts val="2800"/>
              <a:buFont typeface="Arial"/>
              <a:buNone/>
              <a:tabLst/>
              <a:defRPr/>
            </a:pPr>
            <a:r>
              <a:rPr kumimoji="0" lang="fr-FR" sz="2800" b="0" i="0" u="none" strike="noStrike" kern="0" cap="none" spc="0" normalizeH="0" baseline="0" noProof="0" dirty="0">
                <a:ln>
                  <a:noFill/>
                </a:ln>
                <a:solidFill>
                  <a:srgbClr val="002060"/>
                </a:solidFill>
                <a:effectLst/>
                <a:uLnTx/>
                <a:uFillTx/>
                <a:latin typeface="Gill Sans"/>
                <a:cs typeface="Arial"/>
                <a:sym typeface="Gill Sans"/>
              </a:rPr>
              <a:t>un formulaire d’engagement sur le site </a:t>
            </a:r>
            <a:r>
              <a:rPr kumimoji="0" lang="fr-FR" sz="2800" b="0" i="0" u="none" strike="noStrike" kern="0" cap="none" spc="0" normalizeH="0" baseline="0" noProof="0" dirty="0">
                <a:ln>
                  <a:noFill/>
                </a:ln>
                <a:solidFill>
                  <a:srgbClr val="4472C4"/>
                </a:solidFill>
                <a:effectLst/>
                <a:uLnTx/>
                <a:uFillTx/>
                <a:latin typeface="Gill Sans"/>
                <a:cs typeface="Arial"/>
                <a:sym typeface="Gill Sans"/>
                <a:hlinkClick r:id="rId6">
                  <a:extLst>
                    <a:ext uri="{A12FA001-AC4F-418D-AE19-62706E023703}">
                      <ahyp:hlinkClr xmlns:ahyp="http://schemas.microsoft.com/office/drawing/2018/hyperlinkcolor" val="tx"/>
                    </a:ext>
                  </a:extLst>
                </a:hlinkClick>
              </a:rPr>
              <a:t>www.lesyvelines-unechance.fr</a:t>
            </a:r>
            <a:endParaRPr kumimoji="0" lang="fr-FR" sz="2800" b="0" i="0" u="none" strike="noStrike" kern="0" cap="none" spc="0" normalizeH="0" baseline="0" noProof="0" dirty="0">
              <a:ln>
                <a:noFill/>
              </a:ln>
              <a:solidFill>
                <a:srgbClr val="4472C4"/>
              </a:solidFill>
              <a:effectLst/>
              <a:uLnTx/>
              <a:uFillTx/>
              <a:latin typeface="Gill Sans"/>
              <a:cs typeface="Arial"/>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p:nvPr/>
        </p:nvSpPr>
        <p:spPr>
          <a:xfrm>
            <a:off x="401556" y="1283628"/>
            <a:ext cx="10384431" cy="33361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02C6B"/>
              </a:buClr>
              <a:buSzPts val="6600"/>
              <a:buFont typeface="Gill Sans"/>
              <a:buNone/>
            </a:pPr>
            <a:r>
              <a:rPr lang="fr-FR" sz="6600" b="0" i="1" u="none" strike="noStrike" cap="none" dirty="0">
                <a:solidFill>
                  <a:srgbClr val="302C6B"/>
                </a:solidFill>
                <a:latin typeface="Gill Sans"/>
                <a:ea typeface="Gill Sans"/>
                <a:cs typeface="Gill Sans"/>
                <a:sym typeface="Gill Sans"/>
              </a:rPr>
              <a:t>Le mécénat de compétences</a:t>
            </a:r>
          </a:p>
          <a:p>
            <a:pPr marL="0" marR="0" lvl="0" indent="0" algn="ctr" rtl="0">
              <a:spcBef>
                <a:spcPts val="0"/>
              </a:spcBef>
              <a:spcAft>
                <a:spcPts val="0"/>
              </a:spcAft>
              <a:buClr>
                <a:srgbClr val="302C6B"/>
              </a:buClr>
              <a:buSzPts val="6600"/>
              <a:buFont typeface="Gill Sans"/>
              <a:buNone/>
            </a:pPr>
            <a:r>
              <a:rPr lang="fr-FR" sz="6600" i="1" dirty="0">
                <a:solidFill>
                  <a:srgbClr val="302C6B"/>
                </a:solidFill>
                <a:latin typeface="Gill Sans"/>
                <a:ea typeface="Calibri"/>
                <a:cs typeface="Calibri"/>
                <a:sym typeface="Gill Sans"/>
              </a:rPr>
              <a:t>Le parrainage</a:t>
            </a:r>
          </a:p>
          <a:p>
            <a:pPr marL="0" marR="0" lvl="0" indent="0" algn="ctr" rtl="0">
              <a:spcBef>
                <a:spcPts val="0"/>
              </a:spcBef>
              <a:spcAft>
                <a:spcPts val="0"/>
              </a:spcAft>
              <a:buClr>
                <a:srgbClr val="302C6B"/>
              </a:buClr>
              <a:buSzPts val="6600"/>
              <a:buFont typeface="Gill Sans"/>
              <a:buNone/>
            </a:pPr>
            <a:endParaRPr lang="fr-FR" sz="2000" i="1" dirty="0">
              <a:solidFill>
                <a:srgbClr val="302C6B"/>
              </a:solidFill>
              <a:latin typeface="Gill Sans"/>
              <a:ea typeface="Calibri"/>
              <a:cs typeface="Calibri"/>
              <a:sym typeface="Gill Sans"/>
            </a:endParaRPr>
          </a:p>
          <a:p>
            <a:pPr algn="ctr">
              <a:buClr>
                <a:srgbClr val="302C6B"/>
              </a:buClr>
              <a:buSzPts val="6600"/>
            </a:pPr>
            <a:r>
              <a:rPr lang="fr-FR" sz="6000" b="1" i="1" dirty="0">
                <a:solidFill>
                  <a:srgbClr val="FF5050"/>
                </a:solidFill>
                <a:latin typeface="Gill Sans"/>
              </a:rPr>
              <a:t>Un engagement citoyen</a:t>
            </a:r>
          </a:p>
          <a:p>
            <a:pPr marL="0" marR="0" lvl="0" indent="0" algn="ctr" rtl="0">
              <a:spcBef>
                <a:spcPts val="0"/>
              </a:spcBef>
              <a:spcAft>
                <a:spcPts val="0"/>
              </a:spcAft>
              <a:buClr>
                <a:srgbClr val="302C6B"/>
              </a:buClr>
              <a:buSzPts val="6600"/>
              <a:buFont typeface="Gill Sans"/>
              <a:buNone/>
            </a:pPr>
            <a:endParaRPr lang="fr-FR" sz="1800" b="0" i="0" u="none" strike="noStrike" cap="none" dirty="0">
              <a:solidFill>
                <a:schemeClr val="dk1"/>
              </a:solidFill>
              <a:latin typeface="Calibri"/>
              <a:ea typeface="Calibri"/>
              <a:cs typeface="Calibri"/>
              <a:sym typeface="Calibri"/>
            </a:endParaRPr>
          </a:p>
        </p:txBody>
      </p:sp>
      <p:cxnSp>
        <p:nvCxnSpPr>
          <p:cNvPr id="155" name="Google Shape;155;p2"/>
          <p:cNvCxnSpPr/>
          <p:nvPr/>
        </p:nvCxnSpPr>
        <p:spPr>
          <a:xfrm>
            <a:off x="4174003" y="5403940"/>
            <a:ext cx="2562446" cy="0"/>
          </a:xfrm>
          <a:prstGeom prst="straightConnector1">
            <a:avLst/>
          </a:prstGeom>
          <a:noFill/>
          <a:ln w="28575" cap="flat" cmpd="sng">
            <a:solidFill>
              <a:srgbClr val="C00000"/>
            </a:solidFill>
            <a:prstDash val="solid"/>
            <a:miter lim="800000"/>
            <a:headEnd type="none" w="sm" len="sm"/>
            <a:tailEnd type="none" w="sm" len="sm"/>
          </a:ln>
        </p:spPr>
      </p:cxnSp>
    </p:spTree>
    <p:extLst>
      <p:ext uri="{BB962C8B-B14F-4D97-AF65-F5344CB8AC3E}">
        <p14:creationId xmlns:p14="http://schemas.microsoft.com/office/powerpoint/2010/main" val="5132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7" name="ZoneTexte 6">
            <a:extLst>
              <a:ext uri="{FF2B5EF4-FFF2-40B4-BE49-F238E27FC236}">
                <a16:creationId xmlns:a16="http://schemas.microsoft.com/office/drawing/2014/main" id="{0ACCC1B7-8C31-457B-B875-F4D16EB5DDE2}"/>
              </a:ext>
            </a:extLst>
          </p:cNvPr>
          <p:cNvSpPr txBox="1"/>
          <p:nvPr/>
        </p:nvSpPr>
        <p:spPr>
          <a:xfrm>
            <a:off x="346805" y="3443587"/>
            <a:ext cx="11392566" cy="523220"/>
          </a:xfrm>
          <a:prstGeom prst="rect">
            <a:avLst/>
          </a:prstGeom>
          <a:noFill/>
        </p:spPr>
        <p:txBody>
          <a:bodyPr wrap="square" rtlCol="0">
            <a:spAutoFit/>
          </a:bodyPr>
          <a:lstStyle/>
          <a:p>
            <a:r>
              <a:rPr lang="fr-FR" sz="2800" dirty="0">
                <a:solidFill>
                  <a:srgbClr val="0066FF"/>
                </a:solidFill>
              </a:rPr>
              <a:t>… Proposez des actions sociales et environnementales à vos équipes</a:t>
            </a:r>
          </a:p>
        </p:txBody>
      </p:sp>
      <p:sp>
        <p:nvSpPr>
          <p:cNvPr id="8" name="ZoneTexte 7">
            <a:extLst>
              <a:ext uri="{FF2B5EF4-FFF2-40B4-BE49-F238E27FC236}">
                <a16:creationId xmlns:a16="http://schemas.microsoft.com/office/drawing/2014/main" id="{06D8D955-0226-42B4-9709-66D89E733BB9}"/>
              </a:ext>
            </a:extLst>
          </p:cNvPr>
          <p:cNvSpPr txBox="1"/>
          <p:nvPr/>
        </p:nvSpPr>
        <p:spPr>
          <a:xfrm>
            <a:off x="452629" y="4565320"/>
            <a:ext cx="11286742" cy="1815882"/>
          </a:xfrm>
          <a:prstGeom prst="rect">
            <a:avLst/>
          </a:prstGeom>
          <a:noFill/>
        </p:spPr>
        <p:txBody>
          <a:bodyPr wrap="square" rtlCol="0">
            <a:spAutoFit/>
          </a:bodyPr>
          <a:lstStyle/>
          <a:p>
            <a:r>
              <a:rPr lang="fr-FR" sz="2800" dirty="0">
                <a:solidFill>
                  <a:srgbClr val="0066FF"/>
                </a:solidFill>
              </a:rPr>
              <a:t>Des plateformes d’engagement solidaires se sont créées comme Vendredi – </a:t>
            </a:r>
            <a:r>
              <a:rPr lang="fr-FR" sz="2800" dirty="0" err="1">
                <a:solidFill>
                  <a:srgbClr val="0066FF"/>
                </a:solidFill>
              </a:rPr>
              <a:t>Wenabi</a:t>
            </a:r>
            <a:r>
              <a:rPr lang="fr-FR" sz="2800" dirty="0">
                <a:solidFill>
                  <a:srgbClr val="0066FF"/>
                </a:solidFill>
              </a:rPr>
              <a:t> – </a:t>
            </a:r>
            <a:r>
              <a:rPr lang="fr-FR" sz="2800" dirty="0" err="1">
                <a:solidFill>
                  <a:srgbClr val="0066FF"/>
                </a:solidFill>
              </a:rPr>
              <a:t>Microdon</a:t>
            </a:r>
            <a:r>
              <a:rPr lang="fr-FR" sz="2800" dirty="0">
                <a:solidFill>
                  <a:srgbClr val="0066FF"/>
                </a:solidFill>
              </a:rPr>
              <a:t>…</a:t>
            </a:r>
          </a:p>
          <a:p>
            <a:r>
              <a:rPr lang="fr-FR" sz="2800" dirty="0">
                <a:solidFill>
                  <a:srgbClr val="0066FF"/>
                </a:solidFill>
              </a:rPr>
              <a:t>Elles sont à votre écoute et vous accompagnent dans l’étude de votre projet. Elles font le pont entre les associations et vous, Entreprise.</a:t>
            </a:r>
          </a:p>
        </p:txBody>
      </p:sp>
      <p:sp>
        <p:nvSpPr>
          <p:cNvPr id="11" name="Rectangle 10">
            <a:extLst>
              <a:ext uri="{FF2B5EF4-FFF2-40B4-BE49-F238E27FC236}">
                <a16:creationId xmlns:a16="http://schemas.microsoft.com/office/drawing/2014/main" id="{B213A726-5A7F-4A4C-AB72-67B2A6445CC0}"/>
              </a:ext>
            </a:extLst>
          </p:cNvPr>
          <p:cNvSpPr/>
          <p:nvPr/>
        </p:nvSpPr>
        <p:spPr>
          <a:xfrm>
            <a:off x="5954646" y="476798"/>
            <a:ext cx="5784725" cy="923330"/>
          </a:xfrm>
          <a:prstGeom prst="rect">
            <a:avLst/>
          </a:prstGeom>
          <a:noFill/>
        </p:spPr>
        <p:txBody>
          <a:bodyPr wrap="none" lIns="91440" tIns="45720" rIns="91440" bIns="45720">
            <a:spAutoFit/>
          </a:bodyPr>
          <a:lstStyle/>
          <a:p>
            <a:pPr algn="ctr"/>
            <a:r>
              <a:rPr lang="fr-FR" sz="5400" b="1" cap="none" spc="0" dirty="0">
                <a:ln w="6600">
                  <a:solidFill>
                    <a:srgbClr val="FF5050"/>
                  </a:solidFill>
                  <a:prstDash val="solid"/>
                </a:ln>
                <a:solidFill>
                  <a:srgbClr val="FFFFFF"/>
                </a:solidFill>
                <a:effectLst>
                  <a:outerShdw dist="38100" dir="2700000" algn="tl" rotWithShape="0">
                    <a:schemeClr val="accent2"/>
                  </a:outerShdw>
                </a:effectLst>
              </a:rPr>
              <a:t>Le Mécénat, c’est…</a:t>
            </a:r>
          </a:p>
        </p:txBody>
      </p:sp>
      <p:sp>
        <p:nvSpPr>
          <p:cNvPr id="9" name="ZoneTexte 8">
            <a:extLst>
              <a:ext uri="{FF2B5EF4-FFF2-40B4-BE49-F238E27FC236}">
                <a16:creationId xmlns:a16="http://schemas.microsoft.com/office/drawing/2014/main" id="{F329E649-8F2C-414D-9783-02D78B3C676A}"/>
              </a:ext>
            </a:extLst>
          </p:cNvPr>
          <p:cNvSpPr txBox="1"/>
          <p:nvPr/>
        </p:nvSpPr>
        <p:spPr>
          <a:xfrm>
            <a:off x="346805" y="2333034"/>
            <a:ext cx="11440953" cy="523220"/>
          </a:xfrm>
          <a:prstGeom prst="rect">
            <a:avLst/>
          </a:prstGeom>
          <a:noFill/>
        </p:spPr>
        <p:txBody>
          <a:bodyPr wrap="none" rtlCol="0">
            <a:spAutoFit/>
          </a:bodyPr>
          <a:lstStyle/>
          <a:p>
            <a:r>
              <a:rPr lang="fr-FR" sz="2800" dirty="0">
                <a:solidFill>
                  <a:srgbClr val="0066FF"/>
                </a:solidFill>
              </a:rPr>
              <a:t>… Mobiliser son entreprise vers sa </a:t>
            </a:r>
            <a:r>
              <a:rPr lang="fr-FR" sz="2800" dirty="0">
                <a:solidFill>
                  <a:srgbClr val="FF0000"/>
                </a:solidFill>
              </a:rPr>
              <a:t>Responsabilité Sociale et Sociétale</a:t>
            </a:r>
          </a:p>
        </p:txBody>
      </p:sp>
    </p:spTree>
    <p:extLst>
      <p:ext uri="{BB962C8B-B14F-4D97-AF65-F5344CB8AC3E}">
        <p14:creationId xmlns:p14="http://schemas.microsoft.com/office/powerpoint/2010/main" val="276077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761650" y="2077434"/>
            <a:ext cx="8570488" cy="523220"/>
          </a:xfrm>
          <a:prstGeom prst="rect">
            <a:avLst/>
          </a:prstGeom>
          <a:noFill/>
        </p:spPr>
        <p:txBody>
          <a:bodyPr wrap="none" rtlCol="0">
            <a:spAutoFit/>
          </a:bodyPr>
          <a:lstStyle/>
          <a:p>
            <a:r>
              <a:rPr lang="fr-FR" sz="2800" dirty="0">
                <a:solidFill>
                  <a:srgbClr val="0066FF"/>
                </a:solidFill>
              </a:rPr>
              <a:t>… Mobiliser vos collaborateurs autour d’un projet sociétal</a:t>
            </a:r>
          </a:p>
        </p:txBody>
      </p:sp>
      <p:sp>
        <p:nvSpPr>
          <p:cNvPr id="7" name="ZoneTexte 6">
            <a:extLst>
              <a:ext uri="{FF2B5EF4-FFF2-40B4-BE49-F238E27FC236}">
                <a16:creationId xmlns:a16="http://schemas.microsoft.com/office/drawing/2014/main" id="{0ACCC1B7-8C31-457B-B875-F4D16EB5DDE2}"/>
              </a:ext>
            </a:extLst>
          </p:cNvPr>
          <p:cNvSpPr txBox="1"/>
          <p:nvPr/>
        </p:nvSpPr>
        <p:spPr>
          <a:xfrm>
            <a:off x="1331906" y="2864892"/>
            <a:ext cx="9855860" cy="954107"/>
          </a:xfrm>
          <a:prstGeom prst="rect">
            <a:avLst/>
          </a:prstGeom>
          <a:noFill/>
        </p:spPr>
        <p:txBody>
          <a:bodyPr wrap="square" rtlCol="0">
            <a:spAutoFit/>
          </a:bodyPr>
          <a:lstStyle/>
          <a:p>
            <a:r>
              <a:rPr lang="fr-FR" sz="2800" dirty="0">
                <a:solidFill>
                  <a:srgbClr val="0066FF"/>
                </a:solidFill>
              </a:rPr>
              <a:t>… Impliquer tous vos collaborateurs dans l'identification et le </a:t>
            </a:r>
          </a:p>
          <a:p>
            <a:r>
              <a:rPr lang="fr-FR" sz="2800" dirty="0">
                <a:solidFill>
                  <a:srgbClr val="0066FF"/>
                </a:solidFill>
              </a:rPr>
              <a:t>    choix de vos initiatives solidaires</a:t>
            </a:r>
          </a:p>
        </p:txBody>
      </p:sp>
      <p:sp>
        <p:nvSpPr>
          <p:cNvPr id="8" name="ZoneTexte 7">
            <a:extLst>
              <a:ext uri="{FF2B5EF4-FFF2-40B4-BE49-F238E27FC236}">
                <a16:creationId xmlns:a16="http://schemas.microsoft.com/office/drawing/2014/main" id="{06D8D955-0226-42B4-9709-66D89E733BB9}"/>
              </a:ext>
            </a:extLst>
          </p:cNvPr>
          <p:cNvSpPr txBox="1"/>
          <p:nvPr/>
        </p:nvSpPr>
        <p:spPr>
          <a:xfrm>
            <a:off x="2214380" y="4057113"/>
            <a:ext cx="8596071" cy="1384995"/>
          </a:xfrm>
          <a:prstGeom prst="rect">
            <a:avLst/>
          </a:prstGeom>
          <a:noFill/>
        </p:spPr>
        <p:txBody>
          <a:bodyPr wrap="none" rtlCol="0">
            <a:spAutoFit/>
          </a:bodyPr>
          <a:lstStyle/>
          <a:p>
            <a:r>
              <a:rPr lang="fr-FR" sz="2800" dirty="0">
                <a:solidFill>
                  <a:srgbClr val="0066FF"/>
                </a:solidFill>
              </a:rPr>
              <a:t>… Proposer des missions en association de quelques jours</a:t>
            </a:r>
          </a:p>
          <a:p>
            <a:r>
              <a:rPr lang="fr-FR" sz="2800" dirty="0">
                <a:solidFill>
                  <a:srgbClr val="0066FF"/>
                </a:solidFill>
              </a:rPr>
              <a:t>    à plusieurs semaines mais aussi de 2 ans maximum</a:t>
            </a:r>
          </a:p>
          <a:p>
            <a:r>
              <a:rPr lang="fr-FR" sz="2800" dirty="0">
                <a:solidFill>
                  <a:srgbClr val="0066FF"/>
                </a:solidFill>
              </a:rPr>
              <a:t>    (Intermission, creux d'activité, fin de carrière ...)</a:t>
            </a:r>
          </a:p>
        </p:txBody>
      </p:sp>
      <p:sp>
        <p:nvSpPr>
          <p:cNvPr id="10" name="ZoneTexte 9">
            <a:extLst>
              <a:ext uri="{FF2B5EF4-FFF2-40B4-BE49-F238E27FC236}">
                <a16:creationId xmlns:a16="http://schemas.microsoft.com/office/drawing/2014/main" id="{425016E4-CC60-40E6-8E95-C318E58EF859}"/>
              </a:ext>
            </a:extLst>
          </p:cNvPr>
          <p:cNvSpPr txBox="1"/>
          <p:nvPr/>
        </p:nvSpPr>
        <p:spPr>
          <a:xfrm>
            <a:off x="3160100" y="5687534"/>
            <a:ext cx="9313768" cy="954107"/>
          </a:xfrm>
          <a:prstGeom prst="rect">
            <a:avLst/>
          </a:prstGeom>
          <a:noFill/>
        </p:spPr>
        <p:txBody>
          <a:bodyPr wrap="none" rtlCol="0">
            <a:spAutoFit/>
          </a:bodyPr>
          <a:lstStyle/>
          <a:p>
            <a:r>
              <a:rPr lang="fr-FR" sz="2800" dirty="0">
                <a:solidFill>
                  <a:srgbClr val="0066FF"/>
                </a:solidFill>
              </a:rPr>
              <a:t>… permettre à ses salariés de s'engager en équipe dans </a:t>
            </a:r>
          </a:p>
          <a:p>
            <a:r>
              <a:rPr lang="fr-FR" sz="2800" dirty="0">
                <a:solidFill>
                  <a:srgbClr val="0066FF"/>
                </a:solidFill>
              </a:rPr>
              <a:t>    des actions solidaires </a:t>
            </a:r>
          </a:p>
        </p:txBody>
      </p:sp>
      <p:sp>
        <p:nvSpPr>
          <p:cNvPr id="11" name="Rectangle 10">
            <a:extLst>
              <a:ext uri="{FF2B5EF4-FFF2-40B4-BE49-F238E27FC236}">
                <a16:creationId xmlns:a16="http://schemas.microsoft.com/office/drawing/2014/main" id="{B213A726-5A7F-4A4C-AB72-67B2A6445CC0}"/>
              </a:ext>
            </a:extLst>
          </p:cNvPr>
          <p:cNvSpPr/>
          <p:nvPr/>
        </p:nvSpPr>
        <p:spPr>
          <a:xfrm>
            <a:off x="5809884" y="0"/>
            <a:ext cx="5377882" cy="1754326"/>
          </a:xfrm>
          <a:prstGeom prst="rect">
            <a:avLst/>
          </a:prstGeom>
          <a:noFill/>
        </p:spPr>
        <p:txBody>
          <a:bodyPr wrap="none" lIns="91440" tIns="45720" rIns="91440" bIns="45720">
            <a:spAutoFit/>
          </a:bodyPr>
          <a:lstStyle/>
          <a:p>
            <a:r>
              <a:rPr lang="fr-FR" sz="5400" b="1" cap="none" spc="0" dirty="0">
                <a:ln w="6600">
                  <a:solidFill>
                    <a:srgbClr val="FF5050"/>
                  </a:solidFill>
                  <a:prstDash val="solid"/>
                </a:ln>
                <a:solidFill>
                  <a:srgbClr val="FFFFFF"/>
                </a:solidFill>
                <a:effectLst>
                  <a:outerShdw dist="38100" dir="2700000" algn="tl" rotWithShape="0">
                    <a:schemeClr val="accent2"/>
                  </a:outerShdw>
                </a:effectLst>
              </a:rPr>
              <a:t>Le Mécénat,</a:t>
            </a:r>
          </a:p>
          <a:p>
            <a:r>
              <a:rPr lang="fr-FR" sz="5400" b="1" dirty="0">
                <a:ln w="6600">
                  <a:solidFill>
                    <a:srgbClr val="FF5050"/>
                  </a:solidFill>
                  <a:prstDash val="solid"/>
                </a:ln>
                <a:solidFill>
                  <a:srgbClr val="FFFFFF"/>
                </a:solidFill>
                <a:effectLst>
                  <a:outerShdw dist="38100" dir="2700000" algn="tl" rotWithShape="0">
                    <a:schemeClr val="accent2"/>
                  </a:outerShdw>
                </a:effectLst>
              </a:rPr>
              <a:t>       ç</a:t>
            </a:r>
            <a:r>
              <a:rPr lang="fr-FR" sz="5400" b="1" cap="none" spc="0" dirty="0">
                <a:ln w="6600">
                  <a:solidFill>
                    <a:srgbClr val="FF5050"/>
                  </a:solidFill>
                  <a:prstDash val="solid"/>
                </a:ln>
                <a:solidFill>
                  <a:srgbClr val="FFFFFF"/>
                </a:solidFill>
                <a:effectLst>
                  <a:outerShdw dist="38100" dir="2700000" algn="tl" rotWithShape="0">
                    <a:schemeClr val="accent2"/>
                  </a:outerShdw>
                </a:effectLst>
              </a:rPr>
              <a:t>a peut être …</a:t>
            </a:r>
          </a:p>
        </p:txBody>
      </p:sp>
    </p:spTree>
    <p:extLst>
      <p:ext uri="{BB962C8B-B14F-4D97-AF65-F5344CB8AC3E}">
        <p14:creationId xmlns:p14="http://schemas.microsoft.com/office/powerpoint/2010/main" val="241594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A091A2C-C873-4759-B35D-21056AFE52F0}"/>
              </a:ext>
            </a:extLst>
          </p:cNvPr>
          <p:cNvPicPr>
            <a:picLocks noChangeAspect="1"/>
          </p:cNvPicPr>
          <p:nvPr/>
        </p:nvPicPr>
        <p:blipFill rotWithShape="1">
          <a:blip r:embed="rId2"/>
          <a:srcRect l="29182" t="41452" r="37681" b="13193"/>
          <a:stretch/>
        </p:blipFill>
        <p:spPr>
          <a:xfrm>
            <a:off x="2127049" y="1699386"/>
            <a:ext cx="7880465" cy="5277055"/>
          </a:xfrm>
          <a:prstGeom prst="rect">
            <a:avLst/>
          </a:prstGeom>
        </p:spPr>
      </p:pic>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3"/>
          <a:srcRect l="4599" t="29834" r="25269" b="50963"/>
          <a:stretch/>
        </p:blipFill>
        <p:spPr>
          <a:xfrm>
            <a:off x="12154" y="0"/>
            <a:ext cx="12192000" cy="1876926"/>
          </a:xfrm>
          <a:prstGeom prst="rect">
            <a:avLst/>
          </a:prstGeom>
        </p:spPr>
      </p:pic>
      <p:sp>
        <p:nvSpPr>
          <p:cNvPr id="11" name="Rectangle 10">
            <a:extLst>
              <a:ext uri="{FF2B5EF4-FFF2-40B4-BE49-F238E27FC236}">
                <a16:creationId xmlns:a16="http://schemas.microsoft.com/office/drawing/2014/main" id="{B213A726-5A7F-4A4C-AB72-67B2A6445CC0}"/>
              </a:ext>
            </a:extLst>
          </p:cNvPr>
          <p:cNvSpPr/>
          <p:nvPr/>
        </p:nvSpPr>
        <p:spPr>
          <a:xfrm>
            <a:off x="5337908" y="418806"/>
            <a:ext cx="6841938" cy="861774"/>
          </a:xfrm>
          <a:prstGeom prst="rect">
            <a:avLst/>
          </a:prstGeom>
          <a:noFill/>
        </p:spPr>
        <p:txBody>
          <a:bodyPr wrap="none" lIns="91440" tIns="45720" rIns="91440" bIns="45720">
            <a:spAutoFit/>
          </a:bodyPr>
          <a:lstStyle/>
          <a:p>
            <a:pPr algn="ctr"/>
            <a:r>
              <a:rPr lang="fr-FR" sz="5000" b="1" cap="none" spc="0" dirty="0">
                <a:ln w="6600">
                  <a:solidFill>
                    <a:srgbClr val="FF5050"/>
                  </a:solidFill>
                  <a:prstDash val="solid"/>
                </a:ln>
                <a:solidFill>
                  <a:srgbClr val="FFFFFF"/>
                </a:solidFill>
                <a:effectLst>
                  <a:outerShdw dist="38100" dir="2700000" algn="tl" rotWithShape="0">
                    <a:schemeClr val="accent2"/>
                  </a:outerShdw>
                </a:effectLst>
              </a:rPr>
              <a:t>Des actions comme…</a:t>
            </a:r>
          </a:p>
        </p:txBody>
      </p:sp>
    </p:spTree>
    <p:extLst>
      <p:ext uri="{BB962C8B-B14F-4D97-AF65-F5344CB8AC3E}">
        <p14:creationId xmlns:p14="http://schemas.microsoft.com/office/powerpoint/2010/main" val="353769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48126"/>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1" y="2626531"/>
            <a:ext cx="11984182" cy="3046988"/>
          </a:xfrm>
          <a:prstGeom prst="rect">
            <a:avLst/>
          </a:prstGeom>
          <a:noFill/>
        </p:spPr>
        <p:txBody>
          <a:bodyPr wrap="square" rtlCol="0">
            <a:spAutoFit/>
          </a:bodyPr>
          <a:lstStyle/>
          <a:p>
            <a:pPr algn="ctr"/>
            <a:r>
              <a:rPr lang="fr-FR" sz="6600" b="1" i="1" dirty="0">
                <a:solidFill>
                  <a:srgbClr val="0066FF"/>
                </a:solidFill>
              </a:rPr>
              <a:t>Le Parrainage</a:t>
            </a:r>
          </a:p>
          <a:p>
            <a:pPr algn="ctr"/>
            <a:endParaRPr lang="fr-FR" sz="6600" b="1" i="1" dirty="0">
              <a:solidFill>
                <a:srgbClr val="0066FF"/>
              </a:solidFill>
            </a:endParaRPr>
          </a:p>
          <a:p>
            <a:pPr algn="ctr"/>
            <a:r>
              <a:rPr lang="fr-FR" sz="6000" b="1" i="1" dirty="0">
                <a:solidFill>
                  <a:srgbClr val="FF5050"/>
                </a:solidFill>
              </a:rPr>
              <a:t>L’action phare de FACE Yvelines</a:t>
            </a:r>
            <a:endParaRPr lang="fr-FR" sz="1600" b="1" i="1" dirty="0">
              <a:solidFill>
                <a:srgbClr val="FF5050"/>
              </a:solidFill>
            </a:endParaRPr>
          </a:p>
        </p:txBody>
      </p:sp>
    </p:spTree>
    <p:extLst>
      <p:ext uri="{BB962C8B-B14F-4D97-AF65-F5344CB8AC3E}">
        <p14:creationId xmlns:p14="http://schemas.microsoft.com/office/powerpoint/2010/main" val="226585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48126"/>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938113" y="2339044"/>
            <a:ext cx="7704353" cy="523220"/>
          </a:xfrm>
          <a:prstGeom prst="rect">
            <a:avLst/>
          </a:prstGeom>
          <a:noFill/>
        </p:spPr>
        <p:txBody>
          <a:bodyPr wrap="none" rtlCol="0">
            <a:spAutoFit/>
          </a:bodyPr>
          <a:lstStyle/>
          <a:p>
            <a:r>
              <a:rPr lang="fr-FR" sz="2800" dirty="0">
                <a:solidFill>
                  <a:srgbClr val="0066FF"/>
                </a:solidFill>
              </a:rPr>
              <a:t>… avant tout une </a:t>
            </a:r>
            <a:r>
              <a:rPr lang="fr-FR" sz="2800" dirty="0">
                <a:solidFill>
                  <a:srgbClr val="FF0000"/>
                </a:solidFill>
              </a:rPr>
              <a:t>rencontre</a:t>
            </a:r>
            <a:r>
              <a:rPr lang="fr-FR" sz="2800" dirty="0">
                <a:solidFill>
                  <a:srgbClr val="0066FF"/>
                </a:solidFill>
              </a:rPr>
              <a:t> de deux personnes</a:t>
            </a:r>
          </a:p>
        </p:txBody>
      </p:sp>
      <p:sp>
        <p:nvSpPr>
          <p:cNvPr id="7" name="ZoneTexte 6">
            <a:extLst>
              <a:ext uri="{FF2B5EF4-FFF2-40B4-BE49-F238E27FC236}">
                <a16:creationId xmlns:a16="http://schemas.microsoft.com/office/drawing/2014/main" id="{0ACCC1B7-8C31-457B-B875-F4D16EB5DDE2}"/>
              </a:ext>
            </a:extLst>
          </p:cNvPr>
          <p:cNvSpPr txBox="1"/>
          <p:nvPr/>
        </p:nvSpPr>
        <p:spPr>
          <a:xfrm>
            <a:off x="2209585" y="3360014"/>
            <a:ext cx="7326044" cy="523220"/>
          </a:xfrm>
          <a:prstGeom prst="rect">
            <a:avLst/>
          </a:prstGeom>
          <a:noFill/>
        </p:spPr>
        <p:txBody>
          <a:bodyPr wrap="none" rtlCol="0">
            <a:spAutoFit/>
          </a:bodyPr>
          <a:lstStyle/>
          <a:p>
            <a:r>
              <a:rPr lang="fr-FR" sz="2800" dirty="0">
                <a:solidFill>
                  <a:srgbClr val="0066FF"/>
                </a:solidFill>
              </a:rPr>
              <a:t>… une </a:t>
            </a:r>
            <a:r>
              <a:rPr lang="fr-FR" sz="2800" dirty="0">
                <a:solidFill>
                  <a:srgbClr val="FF0000"/>
                </a:solidFill>
              </a:rPr>
              <a:t>écoute </a:t>
            </a:r>
            <a:r>
              <a:rPr lang="fr-FR" sz="2800" dirty="0">
                <a:solidFill>
                  <a:srgbClr val="0066FF"/>
                </a:solidFill>
              </a:rPr>
              <a:t>mutuelle</a:t>
            </a:r>
            <a:r>
              <a:rPr lang="fr-FR" sz="2800" dirty="0">
                <a:solidFill>
                  <a:srgbClr val="FF0000"/>
                </a:solidFill>
              </a:rPr>
              <a:t> </a:t>
            </a:r>
            <a:r>
              <a:rPr lang="fr-FR" sz="2800" dirty="0">
                <a:solidFill>
                  <a:srgbClr val="0066FF"/>
                </a:solidFill>
              </a:rPr>
              <a:t>dans la </a:t>
            </a:r>
            <a:r>
              <a:rPr lang="fr-FR" sz="2800" dirty="0">
                <a:solidFill>
                  <a:srgbClr val="FF0000"/>
                </a:solidFill>
              </a:rPr>
              <a:t>bienveillance</a:t>
            </a:r>
          </a:p>
        </p:txBody>
      </p:sp>
      <p:sp>
        <p:nvSpPr>
          <p:cNvPr id="8" name="ZoneTexte 7">
            <a:extLst>
              <a:ext uri="{FF2B5EF4-FFF2-40B4-BE49-F238E27FC236}">
                <a16:creationId xmlns:a16="http://schemas.microsoft.com/office/drawing/2014/main" id="{06D8D955-0226-42B4-9709-66D89E733BB9}"/>
              </a:ext>
            </a:extLst>
          </p:cNvPr>
          <p:cNvSpPr txBox="1"/>
          <p:nvPr/>
        </p:nvSpPr>
        <p:spPr>
          <a:xfrm>
            <a:off x="3362689" y="4452669"/>
            <a:ext cx="4923143" cy="523220"/>
          </a:xfrm>
          <a:prstGeom prst="rect">
            <a:avLst/>
          </a:prstGeom>
          <a:noFill/>
        </p:spPr>
        <p:txBody>
          <a:bodyPr wrap="none" rtlCol="0">
            <a:spAutoFit/>
          </a:bodyPr>
          <a:lstStyle/>
          <a:p>
            <a:r>
              <a:rPr lang="fr-FR" sz="2800" dirty="0">
                <a:solidFill>
                  <a:srgbClr val="0066FF"/>
                </a:solidFill>
              </a:rPr>
              <a:t>… beaucoup de « </a:t>
            </a:r>
            <a:r>
              <a:rPr lang="fr-FR" sz="2800" dirty="0">
                <a:solidFill>
                  <a:srgbClr val="FF0000"/>
                </a:solidFill>
              </a:rPr>
              <a:t>Bon sens </a:t>
            </a:r>
            <a:r>
              <a:rPr lang="fr-FR" sz="2800" dirty="0">
                <a:solidFill>
                  <a:srgbClr val="0066FF"/>
                </a:solidFill>
              </a:rPr>
              <a:t>»</a:t>
            </a:r>
          </a:p>
        </p:txBody>
      </p:sp>
      <p:sp>
        <p:nvSpPr>
          <p:cNvPr id="10" name="ZoneTexte 9">
            <a:extLst>
              <a:ext uri="{FF2B5EF4-FFF2-40B4-BE49-F238E27FC236}">
                <a16:creationId xmlns:a16="http://schemas.microsoft.com/office/drawing/2014/main" id="{425016E4-CC60-40E6-8E95-C318E58EF859}"/>
              </a:ext>
            </a:extLst>
          </p:cNvPr>
          <p:cNvSpPr txBox="1"/>
          <p:nvPr/>
        </p:nvSpPr>
        <p:spPr>
          <a:xfrm>
            <a:off x="4186795" y="5545324"/>
            <a:ext cx="8026556" cy="523220"/>
          </a:xfrm>
          <a:prstGeom prst="rect">
            <a:avLst/>
          </a:prstGeom>
          <a:noFill/>
        </p:spPr>
        <p:txBody>
          <a:bodyPr wrap="none" rtlCol="0">
            <a:spAutoFit/>
          </a:bodyPr>
          <a:lstStyle/>
          <a:p>
            <a:r>
              <a:rPr lang="fr-FR" sz="2800" dirty="0">
                <a:solidFill>
                  <a:srgbClr val="0066FF"/>
                </a:solidFill>
              </a:rPr>
              <a:t>… apporter son regard de </a:t>
            </a:r>
            <a:r>
              <a:rPr lang="fr-FR" sz="2800" dirty="0">
                <a:solidFill>
                  <a:srgbClr val="FF0000"/>
                </a:solidFill>
              </a:rPr>
              <a:t>professionnel</a:t>
            </a:r>
            <a:r>
              <a:rPr lang="fr-FR" sz="2800" dirty="0">
                <a:solidFill>
                  <a:srgbClr val="0066FF"/>
                </a:solidFill>
              </a:rPr>
              <a:t> en poste</a:t>
            </a:r>
          </a:p>
        </p:txBody>
      </p:sp>
      <p:sp>
        <p:nvSpPr>
          <p:cNvPr id="11" name="Rectangle 10">
            <a:extLst>
              <a:ext uri="{FF2B5EF4-FFF2-40B4-BE49-F238E27FC236}">
                <a16:creationId xmlns:a16="http://schemas.microsoft.com/office/drawing/2014/main" id="{B213A726-5A7F-4A4C-AB72-67B2A6445CC0}"/>
              </a:ext>
            </a:extLst>
          </p:cNvPr>
          <p:cNvSpPr/>
          <p:nvPr/>
        </p:nvSpPr>
        <p:spPr>
          <a:xfrm>
            <a:off x="5280409" y="476798"/>
            <a:ext cx="6877203" cy="861774"/>
          </a:xfrm>
          <a:prstGeom prst="rect">
            <a:avLst/>
          </a:prstGeom>
          <a:noFill/>
        </p:spPr>
        <p:txBody>
          <a:bodyPr wrap="none" lIns="91440" tIns="45720" rIns="91440" bIns="45720">
            <a:spAutoFit/>
          </a:bodyPr>
          <a:lstStyle/>
          <a:p>
            <a:pPr algn="ctr"/>
            <a:r>
              <a:rPr lang="fr-FR" sz="5000" b="1" cap="none" spc="0" dirty="0">
                <a:ln w="6600">
                  <a:solidFill>
                    <a:srgbClr val="FF5050"/>
                  </a:solidFill>
                  <a:prstDash val="solid"/>
                </a:ln>
                <a:solidFill>
                  <a:srgbClr val="FFFFFF"/>
                </a:solidFill>
                <a:effectLst>
                  <a:outerShdw dist="38100" dir="2700000" algn="tl" rotWithShape="0">
                    <a:schemeClr val="accent2"/>
                  </a:outerShdw>
                </a:effectLst>
              </a:rPr>
              <a:t>Le Parrainage, c’est…</a:t>
            </a:r>
          </a:p>
        </p:txBody>
      </p:sp>
    </p:spTree>
    <p:extLst>
      <p:ext uri="{BB962C8B-B14F-4D97-AF65-F5344CB8AC3E}">
        <p14:creationId xmlns:p14="http://schemas.microsoft.com/office/powerpoint/2010/main" val="106314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48126"/>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392682" y="2392356"/>
            <a:ext cx="10060383" cy="523220"/>
          </a:xfrm>
          <a:prstGeom prst="rect">
            <a:avLst/>
          </a:prstGeom>
          <a:noFill/>
        </p:spPr>
        <p:txBody>
          <a:bodyPr wrap="none" rtlCol="0">
            <a:spAutoFit/>
          </a:bodyPr>
          <a:lstStyle/>
          <a:p>
            <a:r>
              <a:rPr lang="fr-FR" sz="2800" dirty="0">
                <a:solidFill>
                  <a:srgbClr val="0066FF"/>
                </a:solidFill>
              </a:rPr>
              <a:t>… Un parcours d’accompagnement individuel de 4 mois maximum</a:t>
            </a:r>
          </a:p>
        </p:txBody>
      </p:sp>
      <p:sp>
        <p:nvSpPr>
          <p:cNvPr id="7" name="ZoneTexte 6">
            <a:extLst>
              <a:ext uri="{FF2B5EF4-FFF2-40B4-BE49-F238E27FC236}">
                <a16:creationId xmlns:a16="http://schemas.microsoft.com/office/drawing/2014/main" id="{0ACCC1B7-8C31-457B-B875-F4D16EB5DDE2}"/>
              </a:ext>
            </a:extLst>
          </p:cNvPr>
          <p:cNvSpPr txBox="1"/>
          <p:nvPr/>
        </p:nvSpPr>
        <p:spPr>
          <a:xfrm>
            <a:off x="1664154" y="3413326"/>
            <a:ext cx="7169848" cy="523220"/>
          </a:xfrm>
          <a:prstGeom prst="rect">
            <a:avLst/>
          </a:prstGeom>
          <a:noFill/>
        </p:spPr>
        <p:txBody>
          <a:bodyPr wrap="none" rtlCol="0">
            <a:spAutoFit/>
          </a:bodyPr>
          <a:lstStyle/>
          <a:p>
            <a:r>
              <a:rPr lang="fr-FR" sz="2800" dirty="0">
                <a:solidFill>
                  <a:srgbClr val="0066FF"/>
                </a:solidFill>
              </a:rPr>
              <a:t>… 2 rendez-vous par mois d’une heure environ</a:t>
            </a:r>
          </a:p>
        </p:txBody>
      </p:sp>
      <p:sp>
        <p:nvSpPr>
          <p:cNvPr id="8" name="ZoneTexte 7">
            <a:extLst>
              <a:ext uri="{FF2B5EF4-FFF2-40B4-BE49-F238E27FC236}">
                <a16:creationId xmlns:a16="http://schemas.microsoft.com/office/drawing/2014/main" id="{06D8D955-0226-42B4-9709-66D89E733BB9}"/>
              </a:ext>
            </a:extLst>
          </p:cNvPr>
          <p:cNvSpPr txBox="1"/>
          <p:nvPr/>
        </p:nvSpPr>
        <p:spPr>
          <a:xfrm>
            <a:off x="2817258" y="4505981"/>
            <a:ext cx="4684231" cy="523220"/>
          </a:xfrm>
          <a:prstGeom prst="rect">
            <a:avLst/>
          </a:prstGeom>
          <a:noFill/>
        </p:spPr>
        <p:txBody>
          <a:bodyPr wrap="none" rtlCol="0">
            <a:spAutoFit/>
          </a:bodyPr>
          <a:lstStyle/>
          <a:p>
            <a:r>
              <a:rPr lang="fr-FR" sz="2800" dirty="0">
                <a:solidFill>
                  <a:srgbClr val="0066FF"/>
                </a:solidFill>
              </a:rPr>
              <a:t>… des outils à votre disposition</a:t>
            </a:r>
          </a:p>
        </p:txBody>
      </p:sp>
      <p:sp>
        <p:nvSpPr>
          <p:cNvPr id="10" name="ZoneTexte 9">
            <a:extLst>
              <a:ext uri="{FF2B5EF4-FFF2-40B4-BE49-F238E27FC236}">
                <a16:creationId xmlns:a16="http://schemas.microsoft.com/office/drawing/2014/main" id="{425016E4-CC60-40E6-8E95-C318E58EF859}"/>
              </a:ext>
            </a:extLst>
          </p:cNvPr>
          <p:cNvSpPr txBox="1"/>
          <p:nvPr/>
        </p:nvSpPr>
        <p:spPr>
          <a:xfrm>
            <a:off x="3419691" y="5598636"/>
            <a:ext cx="7667164" cy="523220"/>
          </a:xfrm>
          <a:prstGeom prst="rect">
            <a:avLst/>
          </a:prstGeom>
          <a:noFill/>
        </p:spPr>
        <p:txBody>
          <a:bodyPr wrap="none" rtlCol="0">
            <a:spAutoFit/>
          </a:bodyPr>
          <a:lstStyle/>
          <a:p>
            <a:r>
              <a:rPr lang="fr-FR" sz="2800" dirty="0">
                <a:solidFill>
                  <a:srgbClr val="0066FF"/>
                </a:solidFill>
              </a:rPr>
              <a:t>… une Chargée de Missions Emploi à votre écoute</a:t>
            </a:r>
          </a:p>
        </p:txBody>
      </p:sp>
      <p:sp>
        <p:nvSpPr>
          <p:cNvPr id="11" name="Rectangle 10">
            <a:extLst>
              <a:ext uri="{FF2B5EF4-FFF2-40B4-BE49-F238E27FC236}">
                <a16:creationId xmlns:a16="http://schemas.microsoft.com/office/drawing/2014/main" id="{B213A726-5A7F-4A4C-AB72-67B2A6445CC0}"/>
              </a:ext>
            </a:extLst>
          </p:cNvPr>
          <p:cNvSpPr/>
          <p:nvPr/>
        </p:nvSpPr>
        <p:spPr>
          <a:xfrm>
            <a:off x="5346971" y="428672"/>
            <a:ext cx="6840334" cy="861774"/>
          </a:xfrm>
          <a:prstGeom prst="rect">
            <a:avLst/>
          </a:prstGeom>
          <a:noFill/>
        </p:spPr>
        <p:txBody>
          <a:bodyPr wrap="none" lIns="91440" tIns="45720" rIns="91440" bIns="45720">
            <a:spAutoFit/>
          </a:bodyPr>
          <a:lstStyle/>
          <a:p>
            <a:pPr algn="ctr"/>
            <a:r>
              <a:rPr lang="fr-FR" sz="5000" b="1" cap="none" spc="0" dirty="0">
                <a:ln w="6600">
                  <a:solidFill>
                    <a:srgbClr val="FF5050"/>
                  </a:solidFill>
                  <a:prstDash val="solid"/>
                </a:ln>
                <a:solidFill>
                  <a:srgbClr val="FFFFFF"/>
                </a:solidFill>
                <a:effectLst>
                  <a:outerShdw dist="38100" dir="2700000" algn="tl" rotWithShape="0">
                    <a:schemeClr val="accent2"/>
                  </a:outerShdw>
                </a:effectLst>
              </a:rPr>
              <a:t>Le parrainage, c’est…</a:t>
            </a:r>
          </a:p>
        </p:txBody>
      </p:sp>
    </p:spTree>
    <p:extLst>
      <p:ext uri="{BB962C8B-B14F-4D97-AF65-F5344CB8AC3E}">
        <p14:creationId xmlns:p14="http://schemas.microsoft.com/office/powerpoint/2010/main" val="165801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1992637" y="158647"/>
            <a:ext cx="914754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800"/>
              <a:buFont typeface="Gill Sans"/>
              <a:buNone/>
            </a:pPr>
            <a:r>
              <a:rPr lang="fr-FR" sz="4000" dirty="0"/>
              <a:t>FACE  Yvelines en quelques chiffres</a:t>
            </a:r>
            <a:endParaRPr sz="4000" dirty="0"/>
          </a:p>
        </p:txBody>
      </p:sp>
      <p:pic>
        <p:nvPicPr>
          <p:cNvPr id="241" name="Google Shape;241;p10"/>
          <p:cNvPicPr preferRelativeResize="0">
            <a:picLocks noGrp="1"/>
          </p:cNvPicPr>
          <p:nvPr>
            <p:ph type="body" idx="1"/>
          </p:nvPr>
        </p:nvPicPr>
        <p:blipFill rotWithShape="1">
          <a:blip r:embed="rId3">
            <a:alphaModFix/>
          </a:blip>
          <a:srcRect/>
          <a:stretch/>
        </p:blipFill>
        <p:spPr>
          <a:xfrm>
            <a:off x="1799853" y="4575694"/>
            <a:ext cx="3456732" cy="1414395"/>
          </a:xfrm>
          <a:prstGeom prst="rect">
            <a:avLst/>
          </a:prstGeom>
          <a:noFill/>
          <a:ln>
            <a:noFill/>
          </a:ln>
        </p:spPr>
      </p:pic>
      <p:sp>
        <p:nvSpPr>
          <p:cNvPr id="242" name="Google Shape;242;p10"/>
          <p:cNvSpPr txBox="1"/>
          <p:nvPr/>
        </p:nvSpPr>
        <p:spPr>
          <a:xfrm>
            <a:off x="1785653" y="1357377"/>
            <a:ext cx="10278527" cy="5678478"/>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fr-FR" sz="2400" b="0" i="0" u="none" strike="noStrike" kern="0" cap="none" spc="0" normalizeH="0" baseline="0" noProof="0" dirty="0">
                <a:ln>
                  <a:noFill/>
                </a:ln>
                <a:solidFill>
                  <a:srgbClr val="000000"/>
                </a:solidFill>
                <a:effectLst/>
                <a:uLnTx/>
                <a:uFillTx/>
                <a:latin typeface="Calibri"/>
                <a:ea typeface="Calibri"/>
                <a:cs typeface="Calibri"/>
                <a:sym typeface="Calibri"/>
              </a:rPr>
              <a:t>1er Club de la Fondation AGIR CONTRE L’EXCLUSION à voir le jour en Ile-de-France en 1999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fr-FR" sz="2400" b="0" i="0" u="none" strike="noStrike" kern="0" cap="none" spc="0" normalizeH="0" baseline="0" noProof="0" dirty="0">
                <a:ln>
                  <a:noFill/>
                </a:ln>
                <a:solidFill>
                  <a:srgbClr val="000000"/>
                </a:solidFill>
                <a:effectLst/>
                <a:uLnTx/>
                <a:uFillTx/>
                <a:latin typeface="Calibri"/>
                <a:ea typeface="Calibri"/>
                <a:cs typeface="Calibri"/>
                <a:sym typeface="Calibri"/>
              </a:rPr>
              <a:t>3 champs d’actions : l’</a:t>
            </a:r>
            <a:r>
              <a:rPr kumimoji="0" lang="fr-FR" sz="2400" b="0" i="0" u="none" strike="noStrike" kern="0" cap="none" spc="0" normalizeH="0" baseline="0" noProof="0" dirty="0" err="1">
                <a:ln>
                  <a:noFill/>
                </a:ln>
                <a:solidFill>
                  <a:srgbClr val="000000"/>
                </a:solidFill>
                <a:effectLst/>
                <a:uLnTx/>
                <a:uFillTx/>
                <a:latin typeface="Calibri"/>
                <a:ea typeface="Calibri"/>
                <a:cs typeface="Calibri"/>
                <a:sym typeface="Calibri"/>
              </a:rPr>
              <a:t>Education</a:t>
            </a:r>
            <a:r>
              <a:rPr kumimoji="0" lang="fr-FR" sz="2400" b="0" i="0" u="none" strike="noStrike" kern="0" cap="none" spc="0" normalizeH="0" baseline="0" noProof="0" dirty="0">
                <a:ln>
                  <a:noFill/>
                </a:ln>
                <a:solidFill>
                  <a:srgbClr val="000000"/>
                </a:solidFill>
                <a:effectLst/>
                <a:uLnTx/>
                <a:uFillTx/>
                <a:latin typeface="Calibri"/>
                <a:ea typeface="Calibri"/>
                <a:cs typeface="Calibri"/>
                <a:sym typeface="Calibri"/>
              </a:rPr>
              <a:t>, l’Emploi, l’Entreprise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fr-FR" sz="2400" b="0" i="0" u="none" strike="noStrike" kern="0" cap="none" spc="0" normalizeH="0" baseline="0" noProof="0" dirty="0">
                <a:ln>
                  <a:noFill/>
                </a:ln>
                <a:solidFill>
                  <a:srgbClr val="000000"/>
                </a:solidFill>
                <a:effectLst/>
                <a:uLnTx/>
                <a:uFillTx/>
                <a:latin typeface="Calibri"/>
                <a:ea typeface="Calibri"/>
                <a:cs typeface="Calibri"/>
                <a:sym typeface="Calibri"/>
              </a:rPr>
              <a:t>Près de 250 collaborateurs d’entreprises impliqués/an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00B0F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00B0F0"/>
                </a:solidFill>
                <a:effectLst/>
                <a:uLnTx/>
                <a:uFillTx/>
                <a:latin typeface="Calibri"/>
                <a:ea typeface="Calibri"/>
                <a:cs typeface="Calibri"/>
                <a:sym typeface="Calibri"/>
              </a:rPr>
              <a:t>	Depuis sa création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041775" marR="0" lvl="0" indent="-457200" algn="l" defTabSz="914400" rtl="0" eaLnBrk="1" fontAlgn="auto" latinLnBrk="0" hangingPunct="1">
              <a:lnSpc>
                <a:spcPct val="90000"/>
              </a:lnSpc>
              <a:spcBef>
                <a:spcPts val="1000"/>
              </a:spcBef>
              <a:spcAft>
                <a:spcPts val="0"/>
              </a:spcAft>
              <a:buClr>
                <a:srgbClr val="00B0F0"/>
              </a:buClr>
              <a:buSzPts val="2800"/>
              <a:buFont typeface="Arial"/>
              <a:buChar char="•"/>
              <a:tabLst/>
              <a:defRPr/>
            </a:pPr>
            <a:r>
              <a:rPr kumimoji="0" lang="fr-FR" sz="2800" b="0" i="0" u="none" strike="noStrike" kern="0" cap="none" spc="0" normalizeH="0" baseline="0" noProof="0" dirty="0">
                <a:ln>
                  <a:noFill/>
                </a:ln>
                <a:solidFill>
                  <a:srgbClr val="00B0F0"/>
                </a:solidFill>
                <a:effectLst/>
                <a:uLnTx/>
                <a:uFillTx/>
                <a:latin typeface="Calibri"/>
                <a:ea typeface="Calibri"/>
                <a:cs typeface="Calibri"/>
                <a:sym typeface="Calibri"/>
              </a:rPr>
              <a:t>10 000 bénéficiaires accompagnés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041775" marR="0" lvl="0" indent="-457200" algn="l" defTabSz="914400" rtl="0" eaLnBrk="1" fontAlgn="auto" latinLnBrk="0" hangingPunct="1">
              <a:lnSpc>
                <a:spcPct val="90000"/>
              </a:lnSpc>
              <a:spcBef>
                <a:spcPts val="1000"/>
              </a:spcBef>
              <a:spcAft>
                <a:spcPts val="0"/>
              </a:spcAft>
              <a:buClr>
                <a:srgbClr val="00B0F0"/>
              </a:buClr>
              <a:buSzPts val="2800"/>
              <a:buFont typeface="Arial"/>
              <a:buChar char="•"/>
              <a:tabLst/>
              <a:defRPr/>
            </a:pPr>
            <a:r>
              <a:rPr kumimoji="0" lang="fr-FR" sz="2800" b="0" i="0" u="none" strike="noStrike" kern="0" cap="none" spc="0" normalizeH="0" baseline="0" noProof="0" dirty="0">
                <a:ln>
                  <a:noFill/>
                </a:ln>
                <a:solidFill>
                  <a:srgbClr val="00B0F0"/>
                </a:solidFill>
                <a:effectLst/>
                <a:uLnTx/>
                <a:uFillTx/>
                <a:latin typeface="Calibri"/>
                <a:ea typeface="Calibri"/>
                <a:cs typeface="Calibri"/>
                <a:sym typeface="Calibri"/>
              </a:rPr>
              <a:t>100 partenaires impliqués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041775" marR="0" lvl="0" indent="-457200" algn="l" defTabSz="914400" rtl="0" eaLnBrk="1" fontAlgn="auto" latinLnBrk="0" hangingPunct="1">
              <a:lnSpc>
                <a:spcPct val="90000"/>
              </a:lnSpc>
              <a:spcBef>
                <a:spcPts val="1000"/>
              </a:spcBef>
              <a:spcAft>
                <a:spcPts val="0"/>
              </a:spcAft>
              <a:buClr>
                <a:srgbClr val="00B0F0"/>
              </a:buClr>
              <a:buSzPts val="2800"/>
              <a:buFont typeface="Arial"/>
              <a:buChar char="•"/>
              <a:tabLst/>
              <a:defRPr/>
            </a:pPr>
            <a:r>
              <a:rPr kumimoji="0" lang="fr-FR" sz="2800" b="0" i="0" u="none" strike="noStrike" kern="0" cap="none" spc="0" normalizeH="0" baseline="0" noProof="0" dirty="0">
                <a:ln>
                  <a:noFill/>
                </a:ln>
                <a:solidFill>
                  <a:srgbClr val="00B0F0"/>
                </a:solidFill>
                <a:effectLst/>
                <a:uLnTx/>
                <a:uFillTx/>
                <a:latin typeface="Calibri"/>
                <a:ea typeface="Calibri"/>
                <a:cs typeface="Calibri"/>
                <a:sym typeface="Calibri"/>
              </a:rPr>
              <a:t>2 000 collaborateurs d’entreprises engagés	</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43" name="Google Shape;243;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479236">
            <a:off x="9089565" y="2000715"/>
            <a:ext cx="2633561" cy="1743278"/>
          </a:xfrm>
          <a:prstGeom prst="rect">
            <a:avLst/>
          </a:prstGeom>
          <a:noFill/>
          <a:ln>
            <a:noFill/>
          </a:ln>
        </p:spPr>
      </p:pic>
      <p:pic>
        <p:nvPicPr>
          <p:cNvPr id="244" name="Google Shape;244;p1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97515">
            <a:off x="5615196" y="3175829"/>
            <a:ext cx="3019931" cy="1325563"/>
          </a:xfrm>
          <a:prstGeom prst="rect">
            <a:avLst/>
          </a:prstGeom>
          <a:noFill/>
          <a:ln>
            <a:noFill/>
          </a:ln>
        </p:spPr>
      </p:pic>
      <p:pic>
        <p:nvPicPr>
          <p:cNvPr id="245" name="Google Shape;245;p10"/>
          <p:cNvPicPr preferRelativeResize="0"/>
          <p:nvPr/>
        </p:nvPicPr>
        <p:blipFill rotWithShape="1">
          <a:blip r:embed="rId6">
            <a:alphaModFix/>
          </a:blip>
          <a:srcRect/>
          <a:stretch/>
        </p:blipFill>
        <p:spPr>
          <a:xfrm rot="-516686">
            <a:off x="1758798" y="3189170"/>
            <a:ext cx="3538841" cy="12777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386590" y="2175909"/>
            <a:ext cx="10858925" cy="1200329"/>
          </a:xfrm>
          <a:prstGeom prst="rect">
            <a:avLst/>
          </a:prstGeom>
          <a:noFill/>
        </p:spPr>
        <p:txBody>
          <a:bodyPr wrap="square" rtlCol="0">
            <a:spAutoFit/>
          </a:bodyPr>
          <a:lstStyle/>
          <a:p>
            <a:r>
              <a:rPr lang="fr-FR" sz="2400" i="1" dirty="0">
                <a:solidFill>
                  <a:srgbClr val="0066FF"/>
                </a:solidFill>
              </a:rPr>
              <a:t>Chaque parrainage est unique et les besoins comme les attentes des futurs parrainés sont à découvrir. Il n’y a pas de parrainage « type ». </a:t>
            </a:r>
          </a:p>
          <a:p>
            <a:r>
              <a:rPr lang="fr-FR" sz="2400" i="1" dirty="0">
                <a:solidFill>
                  <a:srgbClr val="0066FF"/>
                </a:solidFill>
              </a:rPr>
              <a:t>Quelques exemples :</a:t>
            </a:r>
          </a:p>
        </p:txBody>
      </p:sp>
      <p:sp>
        <p:nvSpPr>
          <p:cNvPr id="7" name="ZoneTexte 6">
            <a:extLst>
              <a:ext uri="{FF2B5EF4-FFF2-40B4-BE49-F238E27FC236}">
                <a16:creationId xmlns:a16="http://schemas.microsoft.com/office/drawing/2014/main" id="{0ACCC1B7-8C31-457B-B875-F4D16EB5DDE2}"/>
              </a:ext>
            </a:extLst>
          </p:cNvPr>
          <p:cNvSpPr txBox="1"/>
          <p:nvPr/>
        </p:nvSpPr>
        <p:spPr>
          <a:xfrm>
            <a:off x="3795929" y="3120054"/>
            <a:ext cx="5118837" cy="3737946"/>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fr-FR" sz="2000" spc="100" dirty="0">
                <a:solidFill>
                  <a:srgbClr val="0066FF"/>
                </a:solidFill>
              </a:rPr>
              <a:t>Définir un nouveau projet professionnel</a:t>
            </a:r>
          </a:p>
          <a:p>
            <a:pPr marL="285750" indent="-285750">
              <a:lnSpc>
                <a:spcPct val="150000"/>
              </a:lnSpc>
              <a:buFont typeface="Wingdings" panose="05000000000000000000" pitchFamily="2" charset="2"/>
              <a:buChar char="Ø"/>
            </a:pPr>
            <a:r>
              <a:rPr lang="fr-FR" sz="2000" spc="100" dirty="0">
                <a:solidFill>
                  <a:srgbClr val="0066FF"/>
                </a:solidFill>
              </a:rPr>
              <a:t>Clarifier le projet professionnel</a:t>
            </a:r>
          </a:p>
          <a:p>
            <a:pPr marL="285750" indent="-285750">
              <a:lnSpc>
                <a:spcPct val="150000"/>
              </a:lnSpc>
              <a:buFont typeface="Wingdings" panose="05000000000000000000" pitchFamily="2" charset="2"/>
              <a:buChar char="Ø"/>
            </a:pPr>
            <a:r>
              <a:rPr lang="fr-FR" sz="2000" spc="100" dirty="0">
                <a:solidFill>
                  <a:srgbClr val="0066FF"/>
                </a:solidFill>
              </a:rPr>
              <a:t>Identifier le marché de l’emploi</a:t>
            </a:r>
          </a:p>
          <a:p>
            <a:pPr marL="285750" indent="-285750">
              <a:lnSpc>
                <a:spcPct val="150000"/>
              </a:lnSpc>
              <a:buFont typeface="Wingdings" panose="05000000000000000000" pitchFamily="2" charset="2"/>
              <a:buChar char="Ø"/>
            </a:pPr>
            <a:r>
              <a:rPr lang="fr-FR" sz="2000" spc="100" dirty="0">
                <a:solidFill>
                  <a:srgbClr val="0066FF"/>
                </a:solidFill>
              </a:rPr>
              <a:t>Décrypter des offres</a:t>
            </a:r>
          </a:p>
          <a:p>
            <a:pPr marL="285750" indent="-285750">
              <a:lnSpc>
                <a:spcPct val="150000"/>
              </a:lnSpc>
              <a:buFont typeface="Wingdings" panose="05000000000000000000" pitchFamily="2" charset="2"/>
              <a:buChar char="Ø"/>
            </a:pPr>
            <a:r>
              <a:rPr lang="fr-FR" sz="2000" spc="100" dirty="0">
                <a:solidFill>
                  <a:srgbClr val="0066FF"/>
                </a:solidFill>
              </a:rPr>
              <a:t>Rendre un CV accrocheur</a:t>
            </a:r>
          </a:p>
          <a:p>
            <a:pPr marL="285750" indent="-285750">
              <a:lnSpc>
                <a:spcPct val="150000"/>
              </a:lnSpc>
              <a:buFont typeface="Wingdings" panose="05000000000000000000" pitchFamily="2" charset="2"/>
              <a:buChar char="Ø"/>
            </a:pPr>
            <a:r>
              <a:rPr lang="fr-FR" sz="2000" spc="100" dirty="0">
                <a:solidFill>
                  <a:srgbClr val="0066FF"/>
                </a:solidFill>
              </a:rPr>
              <a:t>Avoir un discours percutant</a:t>
            </a:r>
          </a:p>
          <a:p>
            <a:pPr marL="285750" indent="-285750">
              <a:lnSpc>
                <a:spcPct val="150000"/>
              </a:lnSpc>
              <a:buFont typeface="Wingdings" panose="05000000000000000000" pitchFamily="2" charset="2"/>
              <a:buChar char="Ø"/>
            </a:pPr>
            <a:r>
              <a:rPr lang="fr-FR" sz="2000" spc="100" dirty="0">
                <a:solidFill>
                  <a:srgbClr val="0066FF"/>
                </a:solidFill>
              </a:rPr>
              <a:t>Développer son réseau professionnel</a:t>
            </a:r>
          </a:p>
          <a:p>
            <a:pPr marL="285750" indent="-285750">
              <a:lnSpc>
                <a:spcPct val="150000"/>
              </a:lnSpc>
              <a:buFont typeface="Wingdings" panose="05000000000000000000" pitchFamily="2" charset="2"/>
              <a:buChar char="Ø"/>
            </a:pPr>
            <a:r>
              <a:rPr lang="fr-FR" sz="2000" spc="100" dirty="0">
                <a:solidFill>
                  <a:srgbClr val="0066FF"/>
                </a:solidFill>
              </a:rPr>
              <a:t>…</a:t>
            </a:r>
          </a:p>
        </p:txBody>
      </p:sp>
      <p:sp>
        <p:nvSpPr>
          <p:cNvPr id="11" name="Rectangle 10">
            <a:extLst>
              <a:ext uri="{FF2B5EF4-FFF2-40B4-BE49-F238E27FC236}">
                <a16:creationId xmlns:a16="http://schemas.microsoft.com/office/drawing/2014/main" id="{B213A726-5A7F-4A4C-AB72-67B2A6445CC0}"/>
              </a:ext>
            </a:extLst>
          </p:cNvPr>
          <p:cNvSpPr/>
          <p:nvPr/>
        </p:nvSpPr>
        <p:spPr>
          <a:xfrm>
            <a:off x="6096000" y="476798"/>
            <a:ext cx="5418086" cy="923330"/>
          </a:xfrm>
          <a:prstGeom prst="rect">
            <a:avLst/>
          </a:prstGeom>
          <a:noFill/>
        </p:spPr>
        <p:txBody>
          <a:bodyPr wrap="none" lIns="91440" tIns="45720" rIns="91440" bIns="45720">
            <a:spAutoFit/>
          </a:bodyPr>
          <a:lstStyle/>
          <a:p>
            <a:pPr algn="ctr"/>
            <a:r>
              <a:rPr lang="fr-FR" sz="5400" b="1" cap="none" spc="0" dirty="0">
                <a:ln w="6600">
                  <a:solidFill>
                    <a:srgbClr val="FF5050"/>
                  </a:solidFill>
                  <a:prstDash val="solid"/>
                </a:ln>
                <a:solidFill>
                  <a:srgbClr val="FFFFFF"/>
                </a:solidFill>
                <a:effectLst>
                  <a:outerShdw dist="38100" dir="2700000" algn="tl" rotWithShape="0">
                    <a:schemeClr val="accent2"/>
                  </a:outerShdw>
                </a:effectLst>
              </a:rPr>
              <a:t>Les sujets abordés</a:t>
            </a:r>
          </a:p>
        </p:txBody>
      </p:sp>
    </p:spTree>
    <p:extLst>
      <p:ext uri="{BB962C8B-B14F-4D97-AF65-F5344CB8AC3E}">
        <p14:creationId xmlns:p14="http://schemas.microsoft.com/office/powerpoint/2010/main" val="4422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1585603" y="3494946"/>
            <a:ext cx="10858925" cy="461665"/>
          </a:xfrm>
          <a:prstGeom prst="rect">
            <a:avLst/>
          </a:prstGeom>
          <a:noFill/>
        </p:spPr>
        <p:txBody>
          <a:bodyPr wrap="square" rtlCol="0">
            <a:spAutoFit/>
          </a:bodyPr>
          <a:lstStyle/>
          <a:p>
            <a:r>
              <a:rPr lang="fr-FR" sz="2400" i="1" dirty="0">
                <a:solidFill>
                  <a:srgbClr val="0066FF"/>
                </a:solidFill>
              </a:rPr>
              <a:t>Structurer les rencontres avec des objectifs fixés en fin de rendez-vous</a:t>
            </a:r>
          </a:p>
        </p:txBody>
      </p:sp>
      <p:sp>
        <p:nvSpPr>
          <p:cNvPr id="11" name="Rectangle 10">
            <a:extLst>
              <a:ext uri="{FF2B5EF4-FFF2-40B4-BE49-F238E27FC236}">
                <a16:creationId xmlns:a16="http://schemas.microsoft.com/office/drawing/2014/main" id="{B213A726-5A7F-4A4C-AB72-67B2A6445CC0}"/>
              </a:ext>
            </a:extLst>
          </p:cNvPr>
          <p:cNvSpPr/>
          <p:nvPr/>
        </p:nvSpPr>
        <p:spPr>
          <a:xfrm>
            <a:off x="5497930" y="57343"/>
            <a:ext cx="6453818" cy="1754326"/>
          </a:xfrm>
          <a:prstGeom prst="rect">
            <a:avLst/>
          </a:prstGeom>
          <a:noFill/>
        </p:spPr>
        <p:txBody>
          <a:bodyPr wrap="none" lIns="91440" tIns="45720" rIns="91440" bIns="45720">
            <a:spAutoFit/>
          </a:bodyPr>
          <a:lstStyle/>
          <a:p>
            <a:pPr algn="ctr"/>
            <a:r>
              <a:rPr lang="fr-FR" sz="5400" b="1" cap="none" spc="0" dirty="0">
                <a:ln w="6600">
                  <a:solidFill>
                    <a:srgbClr val="FF5050"/>
                  </a:solidFill>
                  <a:prstDash val="solid"/>
                </a:ln>
                <a:solidFill>
                  <a:srgbClr val="FFFFFF"/>
                </a:solidFill>
                <a:effectLst>
                  <a:outerShdw dist="38100" dir="2700000" algn="tl" rotWithShape="0">
                    <a:schemeClr val="accent2"/>
                  </a:outerShdw>
                </a:effectLst>
              </a:rPr>
              <a:t>Un accompagnement </a:t>
            </a:r>
          </a:p>
          <a:p>
            <a:pPr algn="ctr"/>
            <a:r>
              <a:rPr lang="fr-FR" sz="5400" b="1" dirty="0">
                <a:ln w="6600">
                  <a:solidFill>
                    <a:srgbClr val="FF5050"/>
                  </a:solidFill>
                  <a:prstDash val="solid"/>
                </a:ln>
                <a:solidFill>
                  <a:srgbClr val="FFFFFF"/>
                </a:solidFill>
                <a:effectLst>
                  <a:outerShdw dist="38100" dir="2700000" algn="tl" rotWithShape="0">
                    <a:schemeClr val="accent2"/>
                  </a:outerShdw>
                </a:effectLst>
              </a:rPr>
              <a:t>bienveillant</a:t>
            </a:r>
            <a:endParaRPr lang="fr-FR" sz="5400" b="1" cap="none" spc="0" dirty="0">
              <a:ln w="6600">
                <a:solidFill>
                  <a:srgbClr val="FF5050"/>
                </a:solidFill>
                <a:prstDash val="solid"/>
              </a:ln>
              <a:solidFill>
                <a:srgbClr val="FFFFFF"/>
              </a:solidFill>
              <a:effectLst>
                <a:outerShdw dist="38100" dir="2700000" algn="tl" rotWithShape="0">
                  <a:schemeClr val="accent2"/>
                </a:outerShdw>
              </a:effectLst>
            </a:endParaRPr>
          </a:p>
        </p:txBody>
      </p:sp>
      <p:sp>
        <p:nvSpPr>
          <p:cNvPr id="8" name="ZoneTexte 7">
            <a:extLst>
              <a:ext uri="{FF2B5EF4-FFF2-40B4-BE49-F238E27FC236}">
                <a16:creationId xmlns:a16="http://schemas.microsoft.com/office/drawing/2014/main" id="{F2B1A79C-3BBF-434A-B070-C2422F0BEE7E}"/>
              </a:ext>
            </a:extLst>
          </p:cNvPr>
          <p:cNvSpPr txBox="1"/>
          <p:nvPr/>
        </p:nvSpPr>
        <p:spPr>
          <a:xfrm>
            <a:off x="2299856" y="4537684"/>
            <a:ext cx="9523176" cy="461665"/>
          </a:xfrm>
          <a:prstGeom prst="rect">
            <a:avLst/>
          </a:prstGeom>
          <a:noFill/>
        </p:spPr>
        <p:txBody>
          <a:bodyPr wrap="square" rtlCol="0">
            <a:spAutoFit/>
          </a:bodyPr>
          <a:lstStyle/>
          <a:p>
            <a:r>
              <a:rPr lang="fr-FR" sz="2400" i="1" dirty="0">
                <a:solidFill>
                  <a:srgbClr val="0066FF"/>
                </a:solidFill>
              </a:rPr>
              <a:t>Prévoir le rendez-vous suivant systématiquement avant de se quitter</a:t>
            </a:r>
          </a:p>
        </p:txBody>
      </p:sp>
      <p:sp>
        <p:nvSpPr>
          <p:cNvPr id="10" name="ZoneTexte 9">
            <a:extLst>
              <a:ext uri="{FF2B5EF4-FFF2-40B4-BE49-F238E27FC236}">
                <a16:creationId xmlns:a16="http://schemas.microsoft.com/office/drawing/2014/main" id="{E6292D06-3954-48AD-8932-14C64D8E5B37}"/>
              </a:ext>
            </a:extLst>
          </p:cNvPr>
          <p:cNvSpPr txBox="1"/>
          <p:nvPr/>
        </p:nvSpPr>
        <p:spPr>
          <a:xfrm>
            <a:off x="677914" y="2452208"/>
            <a:ext cx="9302840" cy="461665"/>
          </a:xfrm>
          <a:prstGeom prst="rect">
            <a:avLst/>
          </a:prstGeom>
          <a:noFill/>
        </p:spPr>
        <p:txBody>
          <a:bodyPr wrap="square" rtlCol="0">
            <a:spAutoFit/>
          </a:bodyPr>
          <a:lstStyle/>
          <a:p>
            <a:r>
              <a:rPr lang="fr-FR" sz="2400" i="1" dirty="0">
                <a:solidFill>
                  <a:srgbClr val="0066FF"/>
                </a:solidFill>
              </a:rPr>
              <a:t>Prendre le temps d’écouter dans un premier temps</a:t>
            </a:r>
          </a:p>
        </p:txBody>
      </p:sp>
      <p:sp>
        <p:nvSpPr>
          <p:cNvPr id="12" name="ZoneTexte 11">
            <a:extLst>
              <a:ext uri="{FF2B5EF4-FFF2-40B4-BE49-F238E27FC236}">
                <a16:creationId xmlns:a16="http://schemas.microsoft.com/office/drawing/2014/main" id="{DA8B1842-FB82-4256-ABD1-C0E107BC4E91}"/>
              </a:ext>
            </a:extLst>
          </p:cNvPr>
          <p:cNvSpPr txBox="1"/>
          <p:nvPr/>
        </p:nvSpPr>
        <p:spPr>
          <a:xfrm>
            <a:off x="3826833" y="5594234"/>
            <a:ext cx="7996199" cy="461665"/>
          </a:xfrm>
          <a:prstGeom prst="rect">
            <a:avLst/>
          </a:prstGeom>
          <a:noFill/>
        </p:spPr>
        <p:txBody>
          <a:bodyPr wrap="square" rtlCol="0">
            <a:spAutoFit/>
          </a:bodyPr>
          <a:lstStyle/>
          <a:p>
            <a:r>
              <a:rPr lang="fr-FR" sz="2400" i="1" dirty="0">
                <a:solidFill>
                  <a:srgbClr val="0066FF"/>
                </a:solidFill>
              </a:rPr>
              <a:t>Valoriser ses avancées pour lui redonner confiance</a:t>
            </a:r>
          </a:p>
        </p:txBody>
      </p:sp>
    </p:spTree>
    <p:extLst>
      <p:ext uri="{BB962C8B-B14F-4D97-AF65-F5344CB8AC3E}">
        <p14:creationId xmlns:p14="http://schemas.microsoft.com/office/powerpoint/2010/main" val="398027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489995" y="2326105"/>
            <a:ext cx="7081879" cy="2677656"/>
          </a:xfrm>
          <a:prstGeom prst="rect">
            <a:avLst/>
          </a:prstGeom>
          <a:noFill/>
        </p:spPr>
        <p:txBody>
          <a:bodyPr wrap="square" rtlCol="0">
            <a:spAutoFit/>
          </a:bodyPr>
          <a:lstStyle/>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Farid m’a dit que Face Yvelines lui avait permis de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Reprendre contact avec le monde de l’entreprise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Avoir un accompagnement complet durant cette période : le monde de l’entreprise, FACE, PLI…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Se remettre en confiance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Se remettre en cause aussi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Il a ajouté : « il y aura un avant et un après FACE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Pour ma part, je suis contente de ce nouveau parrainage et du retour de Farid ; j’ai même eu le droit à un petit présent ce matin J.</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Encore une fois, je n’ai pas l’impression de donner beaucoup : 6x 1h de mon temps sur 4 mois, Ce n’est pas grand-chose.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Et pourtant, j’ai un super retour de mon filleul.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C’est aussi grâce à vous et à l’organisation du service Diversité et Inclusion de mon entreprise, sans qui ce ne serait pas possible.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Calibri" panose="020F0502020204030204" pitchFamily="34" charset="0"/>
              </a:rPr>
              <a:t>Merci pour vos actions.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9FE5BB3-BCBE-4A2B-AB7B-792D7B813BEE}"/>
              </a:ext>
            </a:extLst>
          </p:cNvPr>
          <p:cNvSpPr/>
          <p:nvPr/>
        </p:nvSpPr>
        <p:spPr>
          <a:xfrm>
            <a:off x="7006190" y="476798"/>
            <a:ext cx="3906903" cy="923330"/>
          </a:xfrm>
          <a:prstGeom prst="rect">
            <a:avLst/>
          </a:prstGeom>
          <a:noFill/>
        </p:spPr>
        <p:txBody>
          <a:bodyPr wrap="none" lIns="91440" tIns="45720" rIns="91440" bIns="45720">
            <a:spAutoFit/>
          </a:bodyPr>
          <a:lstStyle/>
          <a:p>
            <a:pPr algn="ctr"/>
            <a:r>
              <a:rPr lang="fr-FR" sz="5400" b="1" cap="none" spc="0" dirty="0">
                <a:ln w="6600">
                  <a:solidFill>
                    <a:srgbClr val="FF5050"/>
                  </a:solidFill>
                  <a:prstDash val="solid"/>
                </a:ln>
                <a:solidFill>
                  <a:srgbClr val="FFFFFF"/>
                </a:solidFill>
                <a:effectLst>
                  <a:outerShdw dist="38100" dir="2700000" algn="tl" rotWithShape="0">
                    <a:schemeClr val="accent2"/>
                  </a:outerShdw>
                </a:effectLst>
              </a:rPr>
              <a:t>Témoignages</a:t>
            </a:r>
          </a:p>
        </p:txBody>
      </p:sp>
      <p:sp>
        <p:nvSpPr>
          <p:cNvPr id="7" name="ZoneTexte 6">
            <a:extLst>
              <a:ext uri="{FF2B5EF4-FFF2-40B4-BE49-F238E27FC236}">
                <a16:creationId xmlns:a16="http://schemas.microsoft.com/office/drawing/2014/main" id="{DCB71DE1-8BC7-4714-9577-C593CDE51C08}"/>
              </a:ext>
            </a:extLst>
          </p:cNvPr>
          <p:cNvSpPr txBox="1"/>
          <p:nvPr/>
        </p:nvSpPr>
        <p:spPr>
          <a:xfrm>
            <a:off x="8005009" y="2326105"/>
            <a:ext cx="3696996" cy="2677656"/>
          </a:xfrm>
          <a:prstGeom prst="rect">
            <a:avLst/>
          </a:prstGeom>
          <a:noFill/>
        </p:spPr>
        <p:txBody>
          <a:bodyPr wrap="square">
            <a:spAutoFit/>
          </a:bodyPr>
          <a:lstStyle/>
          <a:p>
            <a:pPr algn="just"/>
            <a:r>
              <a:rPr lang="fr-FR" sz="1200" i="1" dirty="0">
                <a:solidFill>
                  <a:srgbClr val="FF6600"/>
                </a:solidFill>
                <a:effectLst/>
                <a:latin typeface="Calibri" panose="020F0502020204030204" pitchFamily="34" charset="0"/>
                <a:ea typeface="Times New Roman" panose="02020603050405020304" pitchFamily="18" charset="0"/>
                <a:cs typeface="Arial Unicode MS" panose="020B0604020202020204" pitchFamily="34" charset="-128"/>
              </a:rPr>
              <a:t>" D'une certaine manière, le parrain contribue par ses conseils à accompagner la démarche d’employabilité du ou de la filleul(e).</a:t>
            </a:r>
            <a:endParaRPr lang="fr-FR" sz="1200" dirty="0">
              <a:solidFill>
                <a:srgbClr val="FF66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lgn="just"/>
            <a:r>
              <a:rPr lang="fr-FR" sz="1200" i="1" dirty="0">
                <a:solidFill>
                  <a:srgbClr val="FF6600"/>
                </a:solidFill>
                <a:effectLst/>
                <a:latin typeface="Calibri" panose="020F0502020204030204" pitchFamily="34" charset="0"/>
                <a:ea typeface="Times New Roman" panose="02020603050405020304" pitchFamily="18" charset="0"/>
                <a:cs typeface="Arial Unicode MS" panose="020B0604020202020204" pitchFamily="34" charset="-128"/>
              </a:rPr>
              <a:t>Cette contribution est d'autant plus importante que le contexte actuel socioéconomique est anxiogène et requière une bonne dose d’adaptabilité pour bon nombre de personnes en recherche d'emploi.</a:t>
            </a:r>
            <a:endParaRPr lang="fr-FR" sz="1200" dirty="0">
              <a:solidFill>
                <a:srgbClr val="FF66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lgn="just"/>
            <a:r>
              <a:rPr lang="fr-FR" sz="1200" i="1" dirty="0">
                <a:solidFill>
                  <a:srgbClr val="FF6600"/>
                </a:solidFill>
                <a:effectLst/>
                <a:latin typeface="Calibri" panose="020F0502020204030204" pitchFamily="34" charset="0"/>
                <a:ea typeface="Times New Roman" panose="02020603050405020304" pitchFamily="18" charset="0"/>
                <a:cs typeface="Arial Unicode MS" panose="020B0604020202020204" pitchFamily="34" charset="-128"/>
              </a:rPr>
              <a:t>Le parrain joue alors le rôle d'une boussole par une écoute active, un partage d'expériences et un coaching via des rendez-vous réguliers avec des objectifs précis.</a:t>
            </a:r>
            <a:endParaRPr lang="fr-FR" sz="1200" dirty="0">
              <a:solidFill>
                <a:srgbClr val="FF66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lgn="just"/>
            <a:r>
              <a:rPr lang="fr-FR" sz="1200" i="1" dirty="0">
                <a:solidFill>
                  <a:srgbClr val="FF6600"/>
                </a:solidFill>
                <a:effectLst/>
                <a:latin typeface="Calibri" panose="020F0502020204030204" pitchFamily="34" charset="0"/>
                <a:ea typeface="Times New Roman" panose="02020603050405020304" pitchFamily="18" charset="0"/>
                <a:cs typeface="Arial Unicode MS" panose="020B0604020202020204" pitchFamily="34" charset="-128"/>
              </a:rPr>
              <a:t>Souhaitant naturellement m'inscrire dans cette dynamique, je me suis tourné vers FACE et son action pertinente de parrainage en faveur de l’employabilité.</a:t>
            </a:r>
            <a:endParaRPr lang="fr-FR" sz="1200" dirty="0">
              <a:solidFill>
                <a:srgbClr val="FF66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lgn="just"/>
            <a:r>
              <a:rPr lang="fr-FR" sz="1200" i="1" dirty="0">
                <a:solidFill>
                  <a:srgbClr val="FF6600"/>
                </a:solidFill>
                <a:effectLst/>
                <a:latin typeface="Calibri" panose="020F0502020204030204" pitchFamily="34" charset="0"/>
                <a:ea typeface="Times New Roman" panose="02020603050405020304" pitchFamily="18" charset="0"/>
                <a:cs typeface="Arial Unicode MS" panose="020B0604020202020204" pitchFamily="34" charset="-128"/>
              </a:rPr>
              <a:t>Pour moi, aider les autres c'est s'accomplir un peu plus."</a:t>
            </a:r>
            <a:endParaRPr lang="fr-FR" sz="1200" dirty="0">
              <a:solidFill>
                <a:srgbClr val="FF6600"/>
              </a:solidFill>
              <a:effectLst/>
              <a:latin typeface="Helvetica" panose="020B0604020202020204" pitchFamily="34" charset="0"/>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18FED578-C127-49EB-AB22-847CB2626B2F}"/>
              </a:ext>
            </a:extLst>
          </p:cNvPr>
          <p:cNvSpPr txBox="1"/>
          <p:nvPr/>
        </p:nvSpPr>
        <p:spPr>
          <a:xfrm>
            <a:off x="489995" y="5268274"/>
            <a:ext cx="11212010" cy="1384995"/>
          </a:xfrm>
          <a:prstGeom prst="rect">
            <a:avLst/>
          </a:prstGeom>
          <a:noFill/>
        </p:spPr>
        <p:txBody>
          <a:bodyPr wrap="square">
            <a:spAutoFit/>
          </a:bodyPr>
          <a:lstStyle/>
          <a:p>
            <a:pPr algn="just"/>
            <a:r>
              <a:rPr lang="fr-FR" sz="1200" i="1" dirty="0">
                <a:solidFill>
                  <a:srgbClr val="0066FF"/>
                </a:solidFill>
                <a:effectLst/>
                <a:latin typeface="Calibri" panose="020F0502020204030204" pitchFamily="34" charset="0"/>
                <a:ea typeface="Calibri" panose="020F0502020204030204" pitchFamily="34" charset="0"/>
              </a:rPr>
              <a:t>Je tenais à vous remercier tous pour ces trois mois, qui ont été extrêmement riches, tout d’abord avec ma filleule qui m’a apporté beaucoup au cours de nos échanges ; j’espère lui avoir apporté autant qu’elle m’a donné. Son enthousiasme, sa passion, sa sincérité, ont été essentiels pour la qualité de nos échanges. Tout au long de la période où nous avons préparé la construction de ses projets, nos échanges ont évolué parce que nous avons tous les deux évolué : elle a apporté sa détermination, issue de sa passion et sa conviction mais également de son courage. Par son évolution, elle m’a offert une très belle leçon de management, puisqu’elle m’a fait prendre conscience qu’un manager, ou un coach doit à chaque instant s’adapter et se remettre en question.</a:t>
            </a:r>
          </a:p>
          <a:p>
            <a:pPr algn="just"/>
            <a:r>
              <a:rPr lang="fr-FR" sz="1200" i="1" dirty="0">
                <a:solidFill>
                  <a:srgbClr val="0066FF"/>
                </a:solidFill>
                <a:effectLst/>
                <a:latin typeface="Calibri" panose="020F0502020204030204" pitchFamily="34" charset="0"/>
                <a:ea typeface="Calibri" panose="020F0502020204030204" pitchFamily="34" charset="0"/>
              </a:rPr>
              <a:t>Enfin l’échange a largement dépassé le cadre initial. Nous sommes nombreux à avoir échangé avec d’autres marraines, parrains, et filleuls, pour solliciter des ressources, croiser des expériences. La solidarité et la mobilisation chez SKF étaient une nouvelle fois présentes comme à chaque fois que l’enjeu devient passion.</a:t>
            </a:r>
          </a:p>
        </p:txBody>
      </p:sp>
      <p:sp>
        <p:nvSpPr>
          <p:cNvPr id="10" name="ZoneTexte 9">
            <a:extLst>
              <a:ext uri="{FF2B5EF4-FFF2-40B4-BE49-F238E27FC236}">
                <a16:creationId xmlns:a16="http://schemas.microsoft.com/office/drawing/2014/main" id="{92A41789-9D39-4567-803E-726F3EB450C6}"/>
              </a:ext>
            </a:extLst>
          </p:cNvPr>
          <p:cNvSpPr txBox="1"/>
          <p:nvPr/>
        </p:nvSpPr>
        <p:spPr>
          <a:xfrm>
            <a:off x="5185811" y="1400128"/>
            <a:ext cx="1734899" cy="461665"/>
          </a:xfrm>
          <a:prstGeom prst="rect">
            <a:avLst/>
          </a:prstGeom>
          <a:noFill/>
        </p:spPr>
        <p:txBody>
          <a:bodyPr wrap="none" rtlCol="0">
            <a:spAutoFit/>
          </a:bodyPr>
          <a:lstStyle/>
          <a:p>
            <a:r>
              <a:rPr lang="fr-FR" sz="2400" dirty="0">
                <a:solidFill>
                  <a:schemeClr val="bg1"/>
                </a:solidFill>
              </a:rPr>
              <a:t>Des parrains</a:t>
            </a:r>
          </a:p>
        </p:txBody>
      </p:sp>
    </p:spTree>
    <p:extLst>
      <p:ext uri="{BB962C8B-B14F-4D97-AF65-F5344CB8AC3E}">
        <p14:creationId xmlns:p14="http://schemas.microsoft.com/office/powerpoint/2010/main" val="402347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0"/>
            <a:ext cx="12192000" cy="1876926"/>
          </a:xfrm>
          <a:prstGeom prst="rect">
            <a:avLst/>
          </a:prstGeom>
        </p:spPr>
      </p:pic>
      <p:sp>
        <p:nvSpPr>
          <p:cNvPr id="4" name="Rectangle 3">
            <a:extLst>
              <a:ext uri="{FF2B5EF4-FFF2-40B4-BE49-F238E27FC236}">
                <a16:creationId xmlns:a16="http://schemas.microsoft.com/office/drawing/2014/main" id="{ED5B949D-E64D-424C-8994-9B2A031CCB17}"/>
              </a:ext>
            </a:extLst>
          </p:cNvPr>
          <p:cNvSpPr/>
          <p:nvPr/>
        </p:nvSpPr>
        <p:spPr>
          <a:xfrm>
            <a:off x="7006190" y="476798"/>
            <a:ext cx="3906903" cy="923330"/>
          </a:xfrm>
          <a:prstGeom prst="rect">
            <a:avLst/>
          </a:prstGeom>
          <a:noFill/>
        </p:spPr>
        <p:txBody>
          <a:bodyPr wrap="none" lIns="91440" tIns="45720" rIns="91440" bIns="45720">
            <a:spAutoFit/>
          </a:bodyPr>
          <a:lstStyle/>
          <a:p>
            <a:pPr algn="ctr"/>
            <a:r>
              <a:rPr lang="fr-FR" sz="5400" b="1" cap="none" spc="0" dirty="0">
                <a:ln w="6600">
                  <a:solidFill>
                    <a:srgbClr val="FF5050"/>
                  </a:solidFill>
                  <a:prstDash val="solid"/>
                </a:ln>
                <a:solidFill>
                  <a:srgbClr val="FFFFFF"/>
                </a:solidFill>
                <a:effectLst>
                  <a:outerShdw dist="38100" dir="2700000" algn="tl" rotWithShape="0">
                    <a:schemeClr val="accent2"/>
                  </a:outerShdw>
                </a:effectLst>
              </a:rPr>
              <a:t>Témoignages</a:t>
            </a:r>
          </a:p>
        </p:txBody>
      </p:sp>
      <p:sp>
        <p:nvSpPr>
          <p:cNvPr id="7" name="ZoneTexte 6">
            <a:extLst>
              <a:ext uri="{FF2B5EF4-FFF2-40B4-BE49-F238E27FC236}">
                <a16:creationId xmlns:a16="http://schemas.microsoft.com/office/drawing/2014/main" id="{601C23EB-00F3-4322-88B3-EC3C17DE58E7}"/>
              </a:ext>
            </a:extLst>
          </p:cNvPr>
          <p:cNvSpPr txBox="1"/>
          <p:nvPr/>
        </p:nvSpPr>
        <p:spPr>
          <a:xfrm>
            <a:off x="5185811" y="1400128"/>
            <a:ext cx="1869423" cy="461665"/>
          </a:xfrm>
          <a:prstGeom prst="rect">
            <a:avLst/>
          </a:prstGeom>
          <a:noFill/>
        </p:spPr>
        <p:txBody>
          <a:bodyPr wrap="none" rtlCol="0">
            <a:spAutoFit/>
          </a:bodyPr>
          <a:lstStyle/>
          <a:p>
            <a:r>
              <a:rPr lang="fr-FR" sz="2400" dirty="0">
                <a:solidFill>
                  <a:schemeClr val="bg1"/>
                </a:solidFill>
              </a:rPr>
              <a:t>Des filleul(e)s</a:t>
            </a:r>
          </a:p>
        </p:txBody>
      </p:sp>
      <p:sp>
        <p:nvSpPr>
          <p:cNvPr id="8" name="ZoneTexte 7">
            <a:extLst>
              <a:ext uri="{FF2B5EF4-FFF2-40B4-BE49-F238E27FC236}">
                <a16:creationId xmlns:a16="http://schemas.microsoft.com/office/drawing/2014/main" id="{C9281698-9AE1-45DC-8563-36F1AE578B82}"/>
              </a:ext>
            </a:extLst>
          </p:cNvPr>
          <p:cNvSpPr txBox="1"/>
          <p:nvPr/>
        </p:nvSpPr>
        <p:spPr>
          <a:xfrm>
            <a:off x="1572129" y="2384758"/>
            <a:ext cx="6096000" cy="1754326"/>
          </a:xfrm>
          <a:prstGeom prst="rect">
            <a:avLst/>
          </a:prstGeom>
          <a:noFill/>
        </p:spPr>
        <p:txBody>
          <a:bodyPr wrap="square">
            <a:spAutoFit/>
          </a:bodyPr>
          <a:lstStyle/>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Voici pour les apports du parrainage : </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Verbalisation des difficultés rencontrées, des actions menées, des outils utilisés</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Regard extérieur bienveillant et interpellant</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Obligation d’effectuer une synthèse des moyens, des circuits professionnels utilisés pour la recherche, de l’efficacité du CV, de la lettre de motivation</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Hiérarchisation des priorités</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Prise d’engagement sur les actions à venir - Prise de position sur la stratégie de recherche</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Maintien dans le cadre professionnel (être dans l’ambiance de l’entreprise, s’habiller dans les codes de l’entreprise, s’obliger à restituer)</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B5EF336B-C232-4A32-B83A-77D419F173C1}"/>
              </a:ext>
            </a:extLst>
          </p:cNvPr>
          <p:cNvSpPr txBox="1"/>
          <p:nvPr/>
        </p:nvSpPr>
        <p:spPr>
          <a:xfrm>
            <a:off x="8694821" y="2271673"/>
            <a:ext cx="2935703" cy="3046988"/>
          </a:xfrm>
          <a:prstGeom prst="rect">
            <a:avLst/>
          </a:prstGeom>
          <a:noFill/>
        </p:spPr>
        <p:txBody>
          <a:bodyPr wrap="square">
            <a:spAutoFit/>
          </a:bodyPr>
          <a:lstStyle/>
          <a:p>
            <a:pPr algn="just"/>
            <a:r>
              <a:rPr lang="fr-FR" sz="1200" i="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Un parrainage qui se déroule très bien car j’en suis satisfaite.</a:t>
            </a:r>
          </a:p>
          <a:p>
            <a:pPr algn="just"/>
            <a:r>
              <a:rPr lang="fr-FR" sz="1200" i="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Un réel travail de réflexion sur l’élargissement des métiers et des secteurs possibles. Quelles compétences transférables.</a:t>
            </a:r>
          </a:p>
          <a:p>
            <a:pPr algn="just"/>
            <a:r>
              <a:rPr lang="fr-FR" sz="1200" i="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Réadapter le CV était indispensable pour se concentrer sur les besoins de l’entreprise plus que sur nos différents métiers et des expériences trop variées pour une lecture fluide.</a:t>
            </a:r>
          </a:p>
          <a:p>
            <a:pPr algn="just"/>
            <a:r>
              <a:rPr lang="fr-FR" sz="1200" i="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Plusieurs rendez-vous sur l’entretien d’embauche qui m’ont permis de reprendre confiance en moi et d’obtenir plusieurs entretiens.  Démarre une mission d’un mois le 3/5</a:t>
            </a:r>
          </a:p>
        </p:txBody>
      </p:sp>
      <p:sp>
        <p:nvSpPr>
          <p:cNvPr id="11" name="ZoneTexte 10">
            <a:extLst>
              <a:ext uri="{FF2B5EF4-FFF2-40B4-BE49-F238E27FC236}">
                <a16:creationId xmlns:a16="http://schemas.microsoft.com/office/drawing/2014/main" id="{C6655EF3-BD7E-4E4A-9B20-3F801516DECF}"/>
              </a:ext>
            </a:extLst>
          </p:cNvPr>
          <p:cNvSpPr txBox="1"/>
          <p:nvPr/>
        </p:nvSpPr>
        <p:spPr>
          <a:xfrm>
            <a:off x="4007234" y="5411704"/>
            <a:ext cx="6096000" cy="1384995"/>
          </a:xfrm>
          <a:prstGeom prst="rect">
            <a:avLst/>
          </a:prstGeom>
          <a:noFill/>
        </p:spPr>
        <p:txBody>
          <a:bodyPr wrap="square">
            <a:spAutoFit/>
          </a:bodyPr>
          <a:lstStyle/>
          <a:p>
            <a:pPr algn="just"/>
            <a:r>
              <a:rPr lang="fr-FR" sz="1200" i="1" dirty="0">
                <a:effectLst/>
                <a:latin typeface="Calibri" panose="020F0502020204030204" pitchFamily="34" charset="0"/>
                <a:ea typeface="Calibri" panose="020F0502020204030204" pitchFamily="34" charset="0"/>
                <a:cs typeface="Times New Roman" panose="02020603050405020304" pitchFamily="18" charset="0"/>
              </a:rPr>
              <a:t>En intégrant la Job </a:t>
            </a:r>
            <a:r>
              <a:rPr lang="fr-FR" sz="1200" i="1" dirty="0" err="1">
                <a:effectLst/>
                <a:latin typeface="Calibri" panose="020F0502020204030204" pitchFamily="34" charset="0"/>
                <a:ea typeface="Calibri" panose="020F0502020204030204" pitchFamily="34" charset="0"/>
                <a:cs typeface="Times New Roman" panose="02020603050405020304" pitchFamily="18" charset="0"/>
              </a:rPr>
              <a:t>Academy</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je ne pensais pas en recevoir autant. Le binôme avec ma marraine Delphine s’est merveilleusement bien passé (discussions, ateliers et jeux de rôle). J’ai appris beaucoup sur les expériences de vie, professionnelles ou personnelles et sur mon choix de carrière. Mon projet professionnel s’est affiné et je sais désormais vers ou je souhaite aller. Delphine est une personne pleine de dynamisme, de joie et de finesse intellectuelle. Elle m’a beaucoup apporté et je ne saurais comment lui rendre. La job </a:t>
            </a:r>
            <a:r>
              <a:rPr lang="fr-FR" sz="1200" i="1" dirty="0" err="1">
                <a:effectLst/>
                <a:latin typeface="Calibri" panose="020F0502020204030204" pitchFamily="34" charset="0"/>
                <a:ea typeface="Calibri" panose="020F0502020204030204" pitchFamily="34" charset="0"/>
                <a:cs typeface="Times New Roman" panose="02020603050405020304" pitchFamily="18" charset="0"/>
              </a:rPr>
              <a:t>Academy</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a été très profitable pour moi et je suis ravie du choix de ma marraine. Merci SKF, merci la Job </a:t>
            </a:r>
            <a:r>
              <a:rPr lang="fr-FR" sz="1200" i="1" dirty="0" err="1">
                <a:effectLst/>
                <a:latin typeface="Calibri" panose="020F0502020204030204" pitchFamily="34" charset="0"/>
                <a:ea typeface="Calibri" panose="020F0502020204030204" pitchFamily="34" charset="0"/>
                <a:cs typeface="Times New Roman" panose="02020603050405020304" pitchFamily="18" charset="0"/>
              </a:rPr>
              <a:t>Academy</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 </a:t>
            </a:r>
          </a:p>
        </p:txBody>
      </p:sp>
      <p:sp>
        <p:nvSpPr>
          <p:cNvPr id="13" name="ZoneTexte 12">
            <a:extLst>
              <a:ext uri="{FF2B5EF4-FFF2-40B4-BE49-F238E27FC236}">
                <a16:creationId xmlns:a16="http://schemas.microsoft.com/office/drawing/2014/main" id="{1B3D2679-5EDF-4743-AB05-4E29BCEF4C6A}"/>
              </a:ext>
            </a:extLst>
          </p:cNvPr>
          <p:cNvSpPr txBox="1"/>
          <p:nvPr/>
        </p:nvSpPr>
        <p:spPr>
          <a:xfrm>
            <a:off x="368968" y="4488375"/>
            <a:ext cx="2935703" cy="2308324"/>
          </a:xfrm>
          <a:prstGeom prst="rect">
            <a:avLst/>
          </a:prstGeom>
          <a:noFill/>
        </p:spPr>
        <p:txBody>
          <a:bodyPr wrap="square">
            <a:spAutoFit/>
          </a:bodyPr>
          <a:lstStyle/>
          <a:p>
            <a:r>
              <a:rPr lang="fr-FR" sz="1200" b="0" i="1" u="none" strike="noStrike" baseline="0" dirty="0">
                <a:solidFill>
                  <a:schemeClr val="bg2">
                    <a:lumMod val="50000"/>
                  </a:schemeClr>
                </a:solidFill>
                <a:latin typeface="Calibri" panose="020F0502020204030204" pitchFamily="34" charset="0"/>
              </a:rPr>
              <a:t>MERCI ! Un grand Merci car ce projet nous permet, nous oblige à sortir et à rencontrer du monde et surtout des gens en poste dans une entreprise... </a:t>
            </a:r>
          </a:p>
          <a:p>
            <a:r>
              <a:rPr lang="fr-FR" sz="1200" b="0" i="1" u="none" strike="noStrike" baseline="0" dirty="0">
                <a:solidFill>
                  <a:schemeClr val="bg2">
                    <a:lumMod val="50000"/>
                  </a:schemeClr>
                </a:solidFill>
                <a:latin typeface="Calibri" panose="020F0502020204030204" pitchFamily="34" charset="0"/>
              </a:rPr>
              <a:t>Les ateliers m'ont permis d'apprendre des choses et de voir autrement les situations diverses. </a:t>
            </a:r>
          </a:p>
          <a:p>
            <a:r>
              <a:rPr lang="fr-FR" sz="1200" b="0" i="1" u="none" strike="noStrike" baseline="0" dirty="0">
                <a:solidFill>
                  <a:schemeClr val="bg2">
                    <a:lumMod val="50000"/>
                  </a:schemeClr>
                </a:solidFill>
                <a:latin typeface="Calibri" panose="020F0502020204030204" pitchFamily="34" charset="0"/>
              </a:rPr>
              <a:t>Avoir une marraine m'oblige à lui rendre des comptes et à travailler sur mon projet même si cela est parfois difficile...Sa vision me fait bouger et c'est très bien. </a:t>
            </a:r>
          </a:p>
          <a:p>
            <a:r>
              <a:rPr lang="fr-FR" sz="1200" b="0" i="1" u="none" strike="noStrike" baseline="0" dirty="0">
                <a:solidFill>
                  <a:schemeClr val="bg2">
                    <a:lumMod val="50000"/>
                  </a:schemeClr>
                </a:solidFill>
                <a:latin typeface="Calibri" panose="020F0502020204030204" pitchFamily="34" charset="0"/>
              </a:rPr>
              <a:t>Merci encore</a:t>
            </a:r>
          </a:p>
        </p:txBody>
      </p:sp>
    </p:spTree>
    <p:extLst>
      <p:ext uri="{BB962C8B-B14F-4D97-AF65-F5344CB8AC3E}">
        <p14:creationId xmlns:p14="http://schemas.microsoft.com/office/powerpoint/2010/main" val="334744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2"/>
          <a:srcRect l="4599" t="29834" r="25269" b="50963"/>
          <a:stretch/>
        </p:blipFill>
        <p:spPr>
          <a:xfrm>
            <a:off x="0" y="-48126"/>
            <a:ext cx="12192000" cy="1876926"/>
          </a:xfrm>
          <a:prstGeom prst="rect">
            <a:avLst/>
          </a:prstGeom>
        </p:spPr>
      </p:pic>
      <p:sp>
        <p:nvSpPr>
          <p:cNvPr id="6" name="ZoneTexte 5">
            <a:extLst>
              <a:ext uri="{FF2B5EF4-FFF2-40B4-BE49-F238E27FC236}">
                <a16:creationId xmlns:a16="http://schemas.microsoft.com/office/drawing/2014/main" id="{86E680B9-3207-4BA2-8DB9-A0298EC29989}"/>
              </a:ext>
            </a:extLst>
          </p:cNvPr>
          <p:cNvSpPr txBox="1"/>
          <p:nvPr/>
        </p:nvSpPr>
        <p:spPr>
          <a:xfrm>
            <a:off x="2297524" y="2102976"/>
            <a:ext cx="7596951" cy="4401205"/>
          </a:xfrm>
          <a:prstGeom prst="rect">
            <a:avLst/>
          </a:prstGeom>
          <a:noFill/>
        </p:spPr>
        <p:txBody>
          <a:bodyPr wrap="none" rtlCol="0">
            <a:spAutoFit/>
          </a:bodyPr>
          <a:lstStyle/>
          <a:p>
            <a:pPr algn="ctr"/>
            <a:r>
              <a:rPr lang="fr-FR" sz="4400" i="1" dirty="0">
                <a:solidFill>
                  <a:srgbClr val="0066FF"/>
                </a:solidFill>
              </a:rPr>
              <a:t>Pour plus d’informations, </a:t>
            </a:r>
          </a:p>
          <a:p>
            <a:pPr algn="ctr"/>
            <a:r>
              <a:rPr lang="fr-FR" sz="4400" i="1" dirty="0">
                <a:solidFill>
                  <a:srgbClr val="0066FF"/>
                </a:solidFill>
              </a:rPr>
              <a:t>vous pouvez me contacter</a:t>
            </a:r>
          </a:p>
          <a:p>
            <a:pPr algn="ctr"/>
            <a:endParaRPr lang="fr-FR" sz="4800" i="1" dirty="0">
              <a:solidFill>
                <a:srgbClr val="0066FF"/>
              </a:solidFill>
            </a:endParaRPr>
          </a:p>
          <a:p>
            <a:pPr algn="ctr"/>
            <a:r>
              <a:rPr lang="fr-FR" sz="4800" i="1" dirty="0">
                <a:solidFill>
                  <a:srgbClr val="FF5050"/>
                </a:solidFill>
                <a:hlinkClick r:id="rId3"/>
              </a:rPr>
              <a:t>c.gorce@fondationface.org</a:t>
            </a:r>
            <a:endParaRPr lang="fr-FR" sz="4800" i="1" dirty="0">
              <a:solidFill>
                <a:srgbClr val="FF5050"/>
              </a:solidFill>
            </a:endParaRPr>
          </a:p>
          <a:p>
            <a:pPr algn="ctr"/>
            <a:endParaRPr lang="fr-FR" sz="4800" i="1" dirty="0">
              <a:solidFill>
                <a:srgbClr val="FF5050"/>
              </a:solidFill>
            </a:endParaRPr>
          </a:p>
          <a:p>
            <a:pPr algn="ctr"/>
            <a:r>
              <a:rPr lang="fr-FR" sz="4800" i="1" dirty="0">
                <a:solidFill>
                  <a:srgbClr val="FF5050"/>
                </a:solidFill>
              </a:rPr>
              <a:t>06 30 49 05 12</a:t>
            </a:r>
            <a:endParaRPr lang="fr-FR" sz="4800" i="1" dirty="0">
              <a:solidFill>
                <a:srgbClr val="0066FF"/>
              </a:solidFill>
            </a:endParaRPr>
          </a:p>
        </p:txBody>
      </p:sp>
    </p:spTree>
    <p:extLst>
      <p:ext uri="{BB962C8B-B14F-4D97-AF65-F5344CB8AC3E}">
        <p14:creationId xmlns:p14="http://schemas.microsoft.com/office/powerpoint/2010/main" val="16472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p:nvPr/>
        </p:nvSpPr>
        <p:spPr>
          <a:xfrm>
            <a:off x="193738" y="2087191"/>
            <a:ext cx="10384431" cy="21453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02C6B"/>
              </a:buClr>
              <a:buSzPts val="6600"/>
              <a:buFont typeface="Gill Sans"/>
              <a:buNone/>
            </a:pPr>
            <a:r>
              <a:rPr lang="fr-FR" sz="6600" b="0" i="1" u="none" strike="noStrike" cap="none" dirty="0">
                <a:solidFill>
                  <a:srgbClr val="302C6B"/>
                </a:solidFill>
                <a:latin typeface="Gill Sans"/>
                <a:ea typeface="Gill Sans"/>
                <a:cs typeface="Gill Sans"/>
                <a:sym typeface="Gill Sans"/>
              </a:rPr>
              <a:t>Témoignage d’un binôme parrain/filleule</a:t>
            </a:r>
            <a:endParaRPr lang="fr-FR" sz="6000" b="1" i="1" dirty="0">
              <a:solidFill>
                <a:srgbClr val="FF5050"/>
              </a:solidFill>
              <a:latin typeface="Gill Sans"/>
            </a:endParaRPr>
          </a:p>
          <a:p>
            <a:pPr marL="0" marR="0" lvl="0" indent="0" algn="ctr" rtl="0">
              <a:spcBef>
                <a:spcPts val="0"/>
              </a:spcBef>
              <a:spcAft>
                <a:spcPts val="0"/>
              </a:spcAft>
              <a:buClr>
                <a:srgbClr val="302C6B"/>
              </a:buClr>
              <a:buSzPts val="6600"/>
              <a:buFont typeface="Gill Sans"/>
              <a:buNone/>
            </a:pPr>
            <a:endParaRPr lang="fr-FR" sz="1800" b="0" i="0" u="none" strike="noStrike" cap="none" dirty="0">
              <a:solidFill>
                <a:schemeClr val="dk1"/>
              </a:solidFill>
              <a:latin typeface="Calibri"/>
              <a:ea typeface="Calibri"/>
              <a:cs typeface="Calibri"/>
              <a:sym typeface="Calibri"/>
            </a:endParaRPr>
          </a:p>
        </p:txBody>
      </p:sp>
      <p:cxnSp>
        <p:nvCxnSpPr>
          <p:cNvPr id="155" name="Google Shape;155;p2"/>
          <p:cNvCxnSpPr/>
          <p:nvPr/>
        </p:nvCxnSpPr>
        <p:spPr>
          <a:xfrm>
            <a:off x="4212101" y="4711213"/>
            <a:ext cx="2562446" cy="0"/>
          </a:xfrm>
          <a:prstGeom prst="straightConnector1">
            <a:avLst/>
          </a:prstGeom>
          <a:noFill/>
          <a:ln w="28575" cap="flat" cmpd="sng">
            <a:solidFill>
              <a:srgbClr val="C00000"/>
            </a:solidFill>
            <a:prstDash val="solid"/>
            <a:miter lim="800000"/>
            <a:headEnd type="none" w="sm" len="sm"/>
            <a:tailEnd type="none" w="sm" len="sm"/>
          </a:ln>
        </p:spPr>
      </p:cxnSp>
    </p:spTree>
    <p:extLst>
      <p:ext uri="{BB962C8B-B14F-4D97-AF65-F5344CB8AC3E}">
        <p14:creationId xmlns:p14="http://schemas.microsoft.com/office/powerpoint/2010/main" val="301951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16925F9-F67E-434D-BDF1-FF47882A8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6" y="3983300"/>
            <a:ext cx="3039788" cy="121591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11696EE-3C62-4E4E-AB7B-A5A103F2B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791" y="1658785"/>
            <a:ext cx="7812339" cy="5199215"/>
          </a:xfrm>
          <a:prstGeom prst="rect">
            <a:avLst/>
          </a:prstGeom>
        </p:spPr>
      </p:pic>
      <p:pic>
        <p:nvPicPr>
          <p:cNvPr id="5" name="Image 4">
            <a:extLst>
              <a:ext uri="{FF2B5EF4-FFF2-40B4-BE49-F238E27FC236}">
                <a16:creationId xmlns:a16="http://schemas.microsoft.com/office/drawing/2014/main" id="{CB15A1C7-0A43-4D4B-BC15-F4CF821325A8}"/>
              </a:ext>
            </a:extLst>
          </p:cNvPr>
          <p:cNvPicPr>
            <a:picLocks noChangeAspect="1"/>
          </p:cNvPicPr>
          <p:nvPr/>
        </p:nvPicPr>
        <p:blipFill rotWithShape="1">
          <a:blip r:embed="rId4"/>
          <a:srcRect l="4599" t="29834" r="25269" b="50963"/>
          <a:stretch/>
        </p:blipFill>
        <p:spPr>
          <a:xfrm>
            <a:off x="0" y="0"/>
            <a:ext cx="12192000" cy="1658785"/>
          </a:xfrm>
          <a:prstGeom prst="rect">
            <a:avLst/>
          </a:prstGeom>
        </p:spPr>
      </p:pic>
      <p:sp>
        <p:nvSpPr>
          <p:cNvPr id="11" name="Rectangle 10">
            <a:extLst>
              <a:ext uri="{FF2B5EF4-FFF2-40B4-BE49-F238E27FC236}">
                <a16:creationId xmlns:a16="http://schemas.microsoft.com/office/drawing/2014/main" id="{B213A726-5A7F-4A4C-AB72-67B2A6445CC0}"/>
              </a:ext>
            </a:extLst>
          </p:cNvPr>
          <p:cNvSpPr/>
          <p:nvPr/>
        </p:nvSpPr>
        <p:spPr>
          <a:xfrm>
            <a:off x="6357961" y="304616"/>
            <a:ext cx="4262705" cy="923330"/>
          </a:xfrm>
          <a:prstGeom prst="rect">
            <a:avLst/>
          </a:prstGeom>
          <a:noFill/>
        </p:spPr>
        <p:txBody>
          <a:bodyPr wrap="none" lIns="91440" tIns="45720" rIns="91440" bIns="45720">
            <a:spAutoFit/>
          </a:bodyPr>
          <a:lstStyle/>
          <a:p>
            <a:pPr algn="ctr"/>
            <a:r>
              <a:rPr lang="fr-FR" sz="5400" b="1" dirty="0">
                <a:ln w="6600">
                  <a:solidFill>
                    <a:srgbClr val="FF5050"/>
                  </a:solidFill>
                  <a:prstDash val="solid"/>
                </a:ln>
                <a:solidFill>
                  <a:srgbClr val="FFFFFF"/>
                </a:solidFill>
                <a:effectLst>
                  <a:outerShdw dist="38100" dir="2700000" algn="tl" rotWithShape="0">
                    <a:schemeClr val="accent2"/>
                  </a:outerShdw>
                </a:effectLst>
              </a:rPr>
              <a:t>Témoignage</a:t>
            </a:r>
          </a:p>
        </p:txBody>
      </p:sp>
      <p:sp>
        <p:nvSpPr>
          <p:cNvPr id="7" name="ZoneTexte 6">
            <a:extLst>
              <a:ext uri="{FF2B5EF4-FFF2-40B4-BE49-F238E27FC236}">
                <a16:creationId xmlns:a16="http://schemas.microsoft.com/office/drawing/2014/main" id="{D7BC87E6-647A-4815-ABB0-A0A3ED89240B}"/>
              </a:ext>
            </a:extLst>
          </p:cNvPr>
          <p:cNvSpPr txBox="1"/>
          <p:nvPr/>
        </p:nvSpPr>
        <p:spPr>
          <a:xfrm>
            <a:off x="257041" y="2196883"/>
            <a:ext cx="2743199" cy="2339102"/>
          </a:xfrm>
          <a:prstGeom prst="rect">
            <a:avLst/>
          </a:prstGeom>
          <a:noFill/>
          <a:ln>
            <a:noFill/>
          </a:ln>
        </p:spPr>
        <p:txBody>
          <a:bodyPr wrap="square" rtlCol="0">
            <a:spAutoFit/>
          </a:bodyPr>
          <a:lstStyle/>
          <a:p>
            <a:r>
              <a:rPr lang="fr-FR" sz="2000" b="1" dirty="0">
                <a:ln w="6600">
                  <a:solidFill>
                    <a:srgbClr val="FF5050"/>
                  </a:solidFill>
                  <a:prstDash val="solid"/>
                </a:ln>
                <a:solidFill>
                  <a:srgbClr val="FFFFFF"/>
                </a:solidFill>
                <a:effectLst>
                  <a:outerShdw dist="38100" dir="2700000" algn="tl" rotWithShape="0">
                    <a:schemeClr val="accent2"/>
                  </a:outerShdw>
                </a:effectLst>
              </a:rPr>
              <a:t>LE PARRAIN</a:t>
            </a:r>
          </a:p>
          <a:p>
            <a:endParaRPr lang="fr-FR" b="1" dirty="0">
              <a:latin typeface="Calibri" panose="020F0502020204030204" pitchFamily="34" charset="0"/>
            </a:endParaRPr>
          </a:p>
          <a:p>
            <a:r>
              <a:rPr lang="fr-FR" b="1" dirty="0"/>
              <a:t>Jean-Michel BERNARD</a:t>
            </a:r>
          </a:p>
          <a:p>
            <a:r>
              <a:rPr lang="fr-FR" sz="1800" b="1" dirty="0">
                <a:solidFill>
                  <a:srgbClr val="52566F"/>
                </a:solidFill>
                <a:effectLst/>
                <a:latin typeface="Calibri" panose="020F0502020204030204" pitchFamily="34" charset="0"/>
                <a:ea typeface="Calibri" panose="020F0502020204030204" pitchFamily="34" charset="0"/>
              </a:rPr>
              <a:t>Chef de service </a:t>
            </a:r>
          </a:p>
          <a:p>
            <a:r>
              <a:rPr lang="fr-FR" sz="1800" b="1" dirty="0">
                <a:solidFill>
                  <a:srgbClr val="52566F"/>
                </a:solidFill>
                <a:effectLst/>
                <a:latin typeface="Calibri" panose="020F0502020204030204" pitchFamily="34" charset="0"/>
                <a:ea typeface="Calibri" panose="020F0502020204030204" pitchFamily="34" charset="0"/>
              </a:rPr>
              <a:t>Recette/recouvrement/</a:t>
            </a:r>
          </a:p>
          <a:p>
            <a:r>
              <a:rPr lang="fr-FR" sz="1800" b="1" dirty="0">
                <a:solidFill>
                  <a:srgbClr val="52566F"/>
                </a:solidFill>
                <a:effectLst/>
                <a:latin typeface="Calibri" panose="020F0502020204030204" pitchFamily="34" charset="0"/>
                <a:ea typeface="Calibri" panose="020F0502020204030204" pitchFamily="34" charset="0"/>
              </a:rPr>
              <a:t>comptabilité</a:t>
            </a:r>
          </a:p>
          <a:p>
            <a:endParaRPr lang="fr-FR" b="1" dirty="0">
              <a:latin typeface="Calibri" panose="020F0502020204030204" pitchFamily="34" charset="0"/>
            </a:endParaRPr>
          </a:p>
          <a:p>
            <a:endParaRPr lang="fr-FR" b="1" dirty="0">
              <a:latin typeface="Calibri" panose="020F0502020204030204" pitchFamily="34" charset="0"/>
            </a:endParaRPr>
          </a:p>
        </p:txBody>
      </p:sp>
      <p:sp>
        <p:nvSpPr>
          <p:cNvPr id="13" name="ZoneTexte 12">
            <a:extLst>
              <a:ext uri="{FF2B5EF4-FFF2-40B4-BE49-F238E27FC236}">
                <a16:creationId xmlns:a16="http://schemas.microsoft.com/office/drawing/2014/main" id="{13B6CC56-91B5-41FE-842E-F45DA41D93EB}"/>
              </a:ext>
            </a:extLst>
          </p:cNvPr>
          <p:cNvSpPr txBox="1"/>
          <p:nvPr/>
        </p:nvSpPr>
        <p:spPr>
          <a:xfrm>
            <a:off x="9448801" y="2196883"/>
            <a:ext cx="2743199" cy="1754326"/>
          </a:xfrm>
          <a:prstGeom prst="rect">
            <a:avLst/>
          </a:prstGeom>
          <a:noFill/>
        </p:spPr>
        <p:txBody>
          <a:bodyPr wrap="square" rtlCol="0">
            <a:spAutoFit/>
          </a:bodyPr>
          <a:lstStyle/>
          <a:p>
            <a:pPr algn="r"/>
            <a:r>
              <a:rPr lang="fr-FR" b="1" dirty="0">
                <a:ln w="6600">
                  <a:solidFill>
                    <a:srgbClr val="FF5050"/>
                  </a:solidFill>
                  <a:prstDash val="solid"/>
                </a:ln>
                <a:solidFill>
                  <a:srgbClr val="FFFFFF"/>
                </a:solidFill>
                <a:effectLst>
                  <a:outerShdw dist="38100" dir="2700000" algn="tl" rotWithShape="0">
                    <a:schemeClr val="accent2"/>
                  </a:outerShdw>
                </a:effectLst>
              </a:rPr>
              <a:t>LA FILLEULE</a:t>
            </a:r>
          </a:p>
          <a:p>
            <a:pPr algn="r"/>
            <a:endParaRPr lang="fr-FR" b="1" dirty="0">
              <a:ln w="6600">
                <a:solidFill>
                  <a:srgbClr val="FF5050"/>
                </a:solidFill>
                <a:prstDash val="solid"/>
              </a:ln>
              <a:solidFill>
                <a:srgbClr val="FFFFFF"/>
              </a:solidFill>
              <a:effectLst>
                <a:outerShdw dist="38100" dir="2700000" algn="tl" rotWithShape="0">
                  <a:schemeClr val="accent2"/>
                </a:outerShdw>
              </a:effectLst>
            </a:endParaRPr>
          </a:p>
          <a:p>
            <a:pPr algn="r"/>
            <a:r>
              <a:rPr lang="fr-FR" b="1" dirty="0"/>
              <a:t>Isabelle ARDOUREL</a:t>
            </a:r>
          </a:p>
          <a:p>
            <a:pPr algn="r"/>
            <a:r>
              <a:rPr lang="fr-FR" b="1" dirty="0">
                <a:solidFill>
                  <a:srgbClr val="52566F"/>
                </a:solidFill>
                <a:latin typeface="Calibri" panose="020F0502020204030204" pitchFamily="34" charset="0"/>
              </a:rPr>
              <a:t>Responsable Administrative </a:t>
            </a:r>
            <a:r>
              <a:rPr lang="fr-FR" sz="1800" b="1" dirty="0">
                <a:solidFill>
                  <a:srgbClr val="52566F"/>
                </a:solidFill>
                <a:effectLst/>
                <a:latin typeface="Calibri" panose="020F0502020204030204" pitchFamily="34" charset="0"/>
                <a:ea typeface="Calibri" panose="020F0502020204030204" pitchFamily="34" charset="0"/>
              </a:rPr>
              <a:t>et Financière</a:t>
            </a:r>
            <a:endParaRPr lang="fr-FR" b="1" dirty="0">
              <a:latin typeface="Calibri" panose="020F0502020204030204" pitchFamily="34" charset="0"/>
            </a:endParaRPr>
          </a:p>
        </p:txBody>
      </p:sp>
    </p:spTree>
    <p:extLst>
      <p:ext uri="{BB962C8B-B14F-4D97-AF65-F5344CB8AC3E}">
        <p14:creationId xmlns:p14="http://schemas.microsoft.com/office/powerpoint/2010/main" val="6018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p:nvPr/>
        </p:nvSpPr>
        <p:spPr>
          <a:xfrm>
            <a:off x="249156" y="1859339"/>
            <a:ext cx="10384431"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02C6B"/>
              </a:buClr>
              <a:buSzPts val="6600"/>
              <a:buFont typeface="Gill Sans"/>
              <a:buNone/>
            </a:pPr>
            <a:r>
              <a:rPr lang="fr-FR" sz="6600" b="0" i="1" u="none" strike="noStrike" cap="none">
                <a:solidFill>
                  <a:srgbClr val="302C6B"/>
                </a:solidFill>
                <a:latin typeface="Gill Sans"/>
                <a:ea typeface="Gill Sans"/>
                <a:cs typeface="Gill Sans"/>
                <a:sym typeface="Gill Sans"/>
              </a:rPr>
              <a:t>La France, une chance.</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302C6B"/>
              </a:buClr>
              <a:buSzPts val="6600"/>
              <a:buFont typeface="Gill Sans"/>
              <a:buNone/>
            </a:pPr>
            <a:r>
              <a:rPr lang="fr-FR" sz="6600" b="0" i="1" u="none" strike="noStrike" cap="none">
                <a:solidFill>
                  <a:srgbClr val="302C6B"/>
                </a:solidFill>
                <a:latin typeface="Gill Sans"/>
                <a:ea typeface="Gill Sans"/>
                <a:cs typeface="Gill Sans"/>
                <a:sym typeface="Gill Sans"/>
              </a:rPr>
              <a:t>Club des Yvelines</a:t>
            </a:r>
            <a:endParaRPr sz="1800" b="0" i="0" u="none" strike="noStrike" cap="none">
              <a:solidFill>
                <a:schemeClr val="dk1"/>
              </a:solidFill>
              <a:latin typeface="Calibri"/>
              <a:ea typeface="Calibri"/>
              <a:cs typeface="Calibri"/>
              <a:sym typeface="Calibri"/>
            </a:endParaRPr>
          </a:p>
        </p:txBody>
      </p:sp>
      <p:cxnSp>
        <p:nvCxnSpPr>
          <p:cNvPr id="155" name="Google Shape;155;p2"/>
          <p:cNvCxnSpPr/>
          <p:nvPr/>
        </p:nvCxnSpPr>
        <p:spPr>
          <a:xfrm>
            <a:off x="4378009" y="5230760"/>
            <a:ext cx="2562446" cy="0"/>
          </a:xfrm>
          <a:prstGeom prst="straightConnector1">
            <a:avLst/>
          </a:prstGeom>
          <a:noFill/>
          <a:ln w="28575" cap="flat" cmpd="sng">
            <a:solidFill>
              <a:srgbClr val="C00000"/>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1794650" y="143452"/>
            <a:ext cx="9147540" cy="9411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400"/>
              <a:buFont typeface="Gill Sans"/>
              <a:buNone/>
            </a:pPr>
            <a:r>
              <a:rPr lang="fr-FR" sz="4000" dirty="0"/>
              <a:t>Une démarche gouvernementale</a:t>
            </a:r>
            <a:endParaRPr sz="4000" dirty="0"/>
          </a:p>
        </p:txBody>
      </p:sp>
      <p:sp>
        <p:nvSpPr>
          <p:cNvPr id="181" name="Google Shape;181;p5"/>
          <p:cNvSpPr txBox="1">
            <a:spLocks noGrp="1"/>
          </p:cNvSpPr>
          <p:nvPr>
            <p:ph type="body" idx="1"/>
          </p:nvPr>
        </p:nvSpPr>
        <p:spPr>
          <a:xfrm>
            <a:off x="1993284" y="1615878"/>
            <a:ext cx="9309125" cy="48706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fr-FR" sz="3200" dirty="0"/>
              <a:t>Pour </a:t>
            </a:r>
            <a:r>
              <a:rPr lang="fr-FR" sz="3200" b="1" dirty="0">
                <a:solidFill>
                  <a:srgbClr val="0070C0"/>
                </a:solidFill>
              </a:rPr>
              <a:t>développer</a:t>
            </a:r>
            <a:r>
              <a:rPr lang="fr-FR" sz="3200" dirty="0"/>
              <a:t> et renforcer </a:t>
            </a:r>
            <a:r>
              <a:rPr lang="fr-FR" sz="3200" b="1" dirty="0">
                <a:solidFill>
                  <a:srgbClr val="0070C0"/>
                </a:solidFill>
              </a:rPr>
              <a:t>l’inclusion dans l’emploi </a:t>
            </a:r>
            <a:r>
              <a:rPr lang="fr-FR" sz="3200" dirty="0"/>
              <a:t>et favoriser l’insertion professionnelle des </a:t>
            </a:r>
            <a:r>
              <a:rPr lang="fr-FR" sz="3200" b="1" dirty="0">
                <a:solidFill>
                  <a:srgbClr val="0070C0"/>
                </a:solidFill>
              </a:rPr>
              <a:t>publics les plus éloignés</a:t>
            </a:r>
            <a:r>
              <a:rPr lang="fr-FR" sz="3200" dirty="0">
                <a:solidFill>
                  <a:srgbClr val="0070C0"/>
                </a:solidFill>
              </a:rPr>
              <a:t> </a:t>
            </a:r>
            <a:r>
              <a:rPr lang="fr-FR" sz="3200" dirty="0"/>
              <a:t>du marché du travail. </a:t>
            </a:r>
            <a:endParaRPr dirty="0"/>
          </a:p>
          <a:p>
            <a:pPr marL="0" lvl="0" indent="0" algn="l" rtl="0">
              <a:lnSpc>
                <a:spcPct val="90000"/>
              </a:lnSpc>
              <a:spcBef>
                <a:spcPts val="1000"/>
              </a:spcBef>
              <a:spcAft>
                <a:spcPts val="0"/>
              </a:spcAft>
              <a:buClr>
                <a:schemeClr val="dk1"/>
              </a:buClr>
              <a:buSzPts val="3200"/>
              <a:buNone/>
            </a:pPr>
            <a:endParaRPr sz="3200" dirty="0"/>
          </a:p>
          <a:p>
            <a:pPr marL="0" lvl="0" indent="0" algn="l" rtl="0">
              <a:lnSpc>
                <a:spcPct val="90000"/>
              </a:lnSpc>
              <a:spcBef>
                <a:spcPts val="1000"/>
              </a:spcBef>
              <a:spcAft>
                <a:spcPts val="0"/>
              </a:spcAft>
              <a:buClr>
                <a:schemeClr val="dk1"/>
              </a:buClr>
              <a:buSzPts val="3200"/>
              <a:buNone/>
            </a:pPr>
            <a:r>
              <a:rPr lang="fr-FR" sz="3200" dirty="0"/>
              <a:t>Au sein de laquelle </a:t>
            </a:r>
            <a:r>
              <a:rPr lang="fr-FR" sz="3200" b="1" dirty="0">
                <a:solidFill>
                  <a:srgbClr val="0070C0"/>
                </a:solidFill>
              </a:rPr>
              <a:t>l’Entreprise</a:t>
            </a:r>
            <a:r>
              <a:rPr lang="fr-FR" sz="3200" b="1" dirty="0">
                <a:solidFill>
                  <a:srgbClr val="FF0000"/>
                </a:solidFill>
              </a:rPr>
              <a:t> </a:t>
            </a:r>
            <a:r>
              <a:rPr lang="fr-FR" sz="3200" dirty="0"/>
              <a:t>joue un </a:t>
            </a:r>
            <a:r>
              <a:rPr lang="fr-FR" sz="3200" b="1" dirty="0">
                <a:solidFill>
                  <a:srgbClr val="0070C0"/>
                </a:solidFill>
              </a:rPr>
              <a:t>rôle majeur </a:t>
            </a:r>
            <a:r>
              <a:rPr lang="fr-FR" sz="3200" dirty="0"/>
              <a:t>aux côtés de l’</a:t>
            </a:r>
            <a:r>
              <a:rPr lang="fr-FR" sz="3200" dirty="0" err="1"/>
              <a:t>Etat</a:t>
            </a:r>
            <a:r>
              <a:rPr lang="fr-FR" sz="3200" dirty="0"/>
              <a:t> et des acteurs territoriaux.</a:t>
            </a:r>
            <a:endParaRPr dirty="0"/>
          </a:p>
          <a:p>
            <a:pPr marL="0" lvl="0" indent="0" algn="l" rtl="0">
              <a:lnSpc>
                <a:spcPct val="90000"/>
              </a:lnSpc>
              <a:spcBef>
                <a:spcPts val="10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3200"/>
              <a:buNone/>
            </a:pPr>
            <a:r>
              <a:rPr lang="fr-FR" sz="3200" dirty="0"/>
              <a:t>Une </a:t>
            </a:r>
            <a:r>
              <a:rPr lang="fr-FR" sz="3200" b="1" dirty="0">
                <a:solidFill>
                  <a:srgbClr val="0070C0"/>
                </a:solidFill>
              </a:rPr>
              <a:t>mobilisation volontaire </a:t>
            </a:r>
            <a:r>
              <a:rPr lang="fr-FR" sz="3200" dirty="0"/>
              <a:t>des entreprises : choix libre des mesures et de publics</a:t>
            </a:r>
            <a:endParaRPr dirty="0"/>
          </a:p>
          <a:p>
            <a:pPr marL="678180" lvl="0" indent="-271780" algn="just" rtl="0">
              <a:lnSpc>
                <a:spcPct val="107000"/>
              </a:lnSpc>
              <a:spcBef>
                <a:spcPts val="1000"/>
              </a:spcBef>
              <a:spcAft>
                <a:spcPts val="0"/>
              </a:spcAft>
              <a:buClr>
                <a:schemeClr val="dk1"/>
              </a:buClr>
              <a:buSzPts val="2800"/>
              <a:buNone/>
            </a:pPr>
            <a:endParaRPr sz="28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2154869" y="231914"/>
            <a:ext cx="9147540" cy="5993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02C6B"/>
              </a:buClr>
              <a:buSzPts val="4400"/>
              <a:buFont typeface="Gill Sans"/>
              <a:buNone/>
            </a:pPr>
            <a:r>
              <a:rPr lang="fr-FR" sz="4000" dirty="0"/>
              <a:t>Un réseau d’acteurs engagés</a:t>
            </a:r>
            <a:endParaRPr sz="4000" dirty="0"/>
          </a:p>
        </p:txBody>
      </p:sp>
      <p:sp>
        <p:nvSpPr>
          <p:cNvPr id="187" name="Google Shape;187;p6"/>
          <p:cNvSpPr txBox="1">
            <a:spLocks noGrp="1"/>
          </p:cNvSpPr>
          <p:nvPr>
            <p:ph type="body" idx="1"/>
          </p:nvPr>
        </p:nvSpPr>
        <p:spPr>
          <a:xfrm>
            <a:off x="1718366" y="1099752"/>
            <a:ext cx="9584043" cy="5526335"/>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1143000" lvl="2" indent="-101600" algn="l" rtl="0">
              <a:lnSpc>
                <a:spcPct val="90000"/>
              </a:lnSpc>
              <a:spcBef>
                <a:spcPts val="500"/>
              </a:spcBef>
              <a:spcAft>
                <a:spcPts val="0"/>
              </a:spcAft>
              <a:buClr>
                <a:schemeClr val="dk1"/>
              </a:buClr>
              <a:buSzPts val="20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fr-FR" dirty="0"/>
              <a:t>Un </a:t>
            </a:r>
            <a:r>
              <a:rPr lang="fr-FR" b="1" dirty="0">
                <a:solidFill>
                  <a:srgbClr val="0070C0"/>
                </a:solidFill>
              </a:rPr>
              <a:t>club national </a:t>
            </a:r>
            <a:r>
              <a:rPr lang="fr-FR" dirty="0"/>
              <a:t>animé par le Haut-Commissariat à l’Emploi et l’Engagement des Entreprises</a:t>
            </a:r>
            <a:endParaRPr dirty="0"/>
          </a:p>
          <a:p>
            <a:pPr marL="685800" lvl="1" indent="-228600" algn="l" rtl="0">
              <a:lnSpc>
                <a:spcPct val="90000"/>
              </a:lnSpc>
              <a:spcBef>
                <a:spcPts val="500"/>
              </a:spcBef>
              <a:spcAft>
                <a:spcPts val="0"/>
              </a:spcAft>
              <a:buClr>
                <a:schemeClr val="dk1"/>
              </a:buClr>
              <a:buSzPts val="2400"/>
              <a:buChar char="•"/>
            </a:pPr>
            <a:r>
              <a:rPr lang="fr-FR" dirty="0"/>
              <a:t>Des </a:t>
            </a:r>
            <a:r>
              <a:rPr lang="fr-FR" b="1" dirty="0">
                <a:solidFill>
                  <a:srgbClr val="0070C0"/>
                </a:solidFill>
              </a:rPr>
              <a:t>clubs départementaux </a:t>
            </a:r>
            <a:endParaRPr dirty="0">
              <a:solidFill>
                <a:srgbClr val="0070C0"/>
              </a:solidFill>
            </a:endParaRPr>
          </a:p>
          <a:p>
            <a:pPr marL="685800" lvl="1" indent="-228600" algn="l" rtl="0">
              <a:lnSpc>
                <a:spcPct val="90000"/>
              </a:lnSpc>
              <a:spcBef>
                <a:spcPts val="500"/>
              </a:spcBef>
              <a:spcAft>
                <a:spcPts val="0"/>
              </a:spcAft>
              <a:buClr>
                <a:schemeClr val="dk1"/>
              </a:buClr>
              <a:buSzPts val="2400"/>
              <a:buChar char="•"/>
            </a:pPr>
            <a:r>
              <a:rPr lang="fr-FR" dirty="0"/>
              <a:t>Avec le soutien de la</a:t>
            </a:r>
            <a:r>
              <a:rPr lang="fr-FR" b="1" dirty="0">
                <a:solidFill>
                  <a:srgbClr val="FF0000"/>
                </a:solidFill>
              </a:rPr>
              <a:t> </a:t>
            </a:r>
            <a:r>
              <a:rPr lang="fr-FR" b="1" dirty="0">
                <a:solidFill>
                  <a:srgbClr val="0070C0"/>
                </a:solidFill>
              </a:rPr>
              <a:t>Préfecture</a:t>
            </a:r>
            <a:r>
              <a:rPr lang="fr-FR" b="1" dirty="0">
                <a:solidFill>
                  <a:srgbClr val="FF0000"/>
                </a:solidFill>
              </a:rPr>
              <a:t> </a:t>
            </a:r>
            <a:r>
              <a:rPr lang="fr-FR" dirty="0"/>
              <a:t>et</a:t>
            </a:r>
            <a:r>
              <a:rPr lang="fr-FR" b="1" dirty="0">
                <a:solidFill>
                  <a:srgbClr val="FF0000"/>
                </a:solidFill>
              </a:rPr>
              <a:t> </a:t>
            </a:r>
            <a:r>
              <a:rPr lang="fr-FR" dirty="0"/>
              <a:t>la </a:t>
            </a:r>
            <a:r>
              <a:rPr lang="fr-FR" b="1" dirty="0">
                <a:solidFill>
                  <a:srgbClr val="0070C0"/>
                </a:solidFill>
              </a:rPr>
              <a:t>Direccte</a:t>
            </a:r>
            <a:r>
              <a:rPr lang="fr-FR" b="1" dirty="0">
                <a:solidFill>
                  <a:srgbClr val="FF0000"/>
                </a:solidFill>
              </a:rPr>
              <a:t> </a:t>
            </a:r>
            <a:endParaRPr dirty="0"/>
          </a:p>
          <a:p>
            <a:pPr marL="685800" lvl="1" indent="-228600" algn="l" rtl="0">
              <a:lnSpc>
                <a:spcPct val="90000"/>
              </a:lnSpc>
              <a:spcBef>
                <a:spcPts val="500"/>
              </a:spcBef>
              <a:spcAft>
                <a:spcPts val="0"/>
              </a:spcAft>
              <a:buClr>
                <a:schemeClr val="dk1"/>
              </a:buClr>
              <a:buSzPts val="2400"/>
              <a:buChar char="•"/>
            </a:pPr>
            <a:r>
              <a:rPr lang="fr-FR" dirty="0"/>
              <a:t>En partenariat avec les </a:t>
            </a:r>
            <a:r>
              <a:rPr lang="fr-FR" b="1" dirty="0">
                <a:solidFill>
                  <a:srgbClr val="0070C0"/>
                </a:solidFill>
              </a:rPr>
              <a:t>réseaux d’entreprises </a:t>
            </a:r>
            <a:endParaRPr dirty="0"/>
          </a:p>
          <a:p>
            <a:pPr marL="685800" lvl="1" indent="-228600" algn="l" rtl="0">
              <a:lnSpc>
                <a:spcPct val="90000"/>
              </a:lnSpc>
              <a:spcBef>
                <a:spcPts val="500"/>
              </a:spcBef>
              <a:spcAft>
                <a:spcPts val="0"/>
              </a:spcAft>
              <a:buClr>
                <a:schemeClr val="dk1"/>
              </a:buClr>
              <a:buSzPts val="2400"/>
              <a:buChar char="•"/>
            </a:pPr>
            <a:r>
              <a:rPr lang="fr-FR" dirty="0"/>
              <a:t>En interaction avec les </a:t>
            </a:r>
            <a:r>
              <a:rPr lang="fr-FR" b="1" dirty="0">
                <a:solidFill>
                  <a:srgbClr val="0070C0"/>
                </a:solidFill>
              </a:rPr>
              <a:t>acteurs publics, associatifs…</a:t>
            </a:r>
            <a:endParaRPr dirty="0"/>
          </a:p>
          <a:p>
            <a:pPr marL="1143000" lvl="2" indent="-101600" algn="l" rtl="0">
              <a:lnSpc>
                <a:spcPct val="90000"/>
              </a:lnSpc>
              <a:spcBef>
                <a:spcPts val="500"/>
              </a:spcBef>
              <a:spcAft>
                <a:spcPts val="0"/>
              </a:spcAft>
              <a:buClr>
                <a:schemeClr val="dk1"/>
              </a:buClr>
              <a:buSzPts val="2000"/>
              <a:buNone/>
            </a:pPr>
            <a:endParaRPr dirty="0"/>
          </a:p>
          <a:p>
            <a:pPr marL="685800" lvl="1" indent="-76200" algn="l" rtl="0">
              <a:lnSpc>
                <a:spcPct val="90000"/>
              </a:lnSpc>
              <a:spcBef>
                <a:spcPts val="500"/>
              </a:spcBef>
              <a:spcAft>
                <a:spcPts val="0"/>
              </a:spcAft>
              <a:buClr>
                <a:schemeClr val="dk1"/>
              </a:buClr>
              <a:buSzPts val="2400"/>
              <a:buNone/>
            </a:pPr>
            <a:endParaRPr dirty="0"/>
          </a:p>
          <a:p>
            <a:pPr marL="1143000" lvl="2" indent="-101600" algn="l" rtl="0">
              <a:lnSpc>
                <a:spcPct val="90000"/>
              </a:lnSpc>
              <a:spcBef>
                <a:spcPts val="500"/>
              </a:spcBef>
              <a:spcAft>
                <a:spcPts val="0"/>
              </a:spcAft>
              <a:buClr>
                <a:schemeClr val="dk1"/>
              </a:buClr>
              <a:buSzPts val="20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cxnSp>
        <p:nvCxnSpPr>
          <p:cNvPr id="188" name="Google Shape;188;p6"/>
          <p:cNvCxnSpPr/>
          <p:nvPr/>
        </p:nvCxnSpPr>
        <p:spPr>
          <a:xfrm>
            <a:off x="8322364" y="2087962"/>
            <a:ext cx="1" cy="178905"/>
          </a:xfrm>
          <a:prstGeom prst="straightConnector1">
            <a:avLst/>
          </a:prstGeom>
          <a:noFill/>
          <a:ln w="9525" cap="flat" cmpd="sng">
            <a:solidFill>
              <a:srgbClr val="FF0000"/>
            </a:solidFill>
            <a:prstDash val="solid"/>
            <a:miter lim="800000"/>
            <a:headEnd type="none" w="sm" len="sm"/>
            <a:tailEnd type="none" w="sm" len="sm"/>
          </a:ln>
        </p:spPr>
      </p:cxnSp>
      <p:grpSp>
        <p:nvGrpSpPr>
          <p:cNvPr id="189" name="Google Shape;189;p6"/>
          <p:cNvGrpSpPr/>
          <p:nvPr/>
        </p:nvGrpSpPr>
        <p:grpSpPr>
          <a:xfrm>
            <a:off x="2273129" y="1371970"/>
            <a:ext cx="3283763" cy="2630186"/>
            <a:chOff x="161595" y="115544"/>
            <a:chExt cx="2964311" cy="2158819"/>
          </a:xfrm>
        </p:grpSpPr>
        <p:sp>
          <p:nvSpPr>
            <p:cNvPr id="190" name="Google Shape;190;p6"/>
            <p:cNvSpPr/>
            <p:nvPr/>
          </p:nvSpPr>
          <p:spPr>
            <a:xfrm>
              <a:off x="161595" y="115544"/>
              <a:ext cx="2964311" cy="2158819"/>
            </a:xfrm>
            <a:prstGeom prst="roundRect">
              <a:avLst>
                <a:gd name="adj" fmla="val 16667"/>
              </a:avLst>
            </a:prstGeom>
            <a:solidFill>
              <a:schemeClr val="accent5"/>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6"/>
            <p:cNvSpPr txBox="1"/>
            <p:nvPr/>
          </p:nvSpPr>
          <p:spPr>
            <a:xfrm>
              <a:off x="266980" y="220929"/>
              <a:ext cx="2753541" cy="1948049"/>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0000"/>
                </a:buClr>
                <a:buSzPts val="2800"/>
                <a:buFont typeface="Arial"/>
                <a:buNone/>
                <a:tabLst/>
                <a:defRPr/>
              </a:pPr>
              <a:r>
                <a:rPr kumimoji="0" lang="fr-FR" sz="2800" b="1" i="0" u="none" strike="noStrike" kern="0" cap="none" spc="0" normalizeH="0" baseline="0" noProof="0" dirty="0">
                  <a:ln>
                    <a:noFill/>
                  </a:ln>
                  <a:solidFill>
                    <a:srgbClr val="FF0000"/>
                  </a:solidFill>
                  <a:effectLst/>
                  <a:uLnTx/>
                  <a:uFillTx/>
                  <a:latin typeface="Arial"/>
                  <a:ea typeface="Arial"/>
                  <a:cs typeface="Arial"/>
                  <a:sym typeface="Arial"/>
                </a:rPr>
                <a:t>Un volet national </a:t>
              </a:r>
              <a:r>
                <a:rPr kumimoji="0" lang="fr-FR" sz="2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980"/>
                </a:spcBef>
                <a:spcAft>
                  <a:spcPts val="0"/>
                </a:spcAft>
                <a:buClr>
                  <a:srgbClr val="FFFFFF"/>
                </a:buClr>
                <a:buSzPts val="2400"/>
                <a:buFont typeface="Calibri"/>
                <a:buNone/>
                <a:tabLst/>
                <a:defRPr/>
              </a:pPr>
              <a:r>
                <a:rPr kumimoji="0" lang="fr-FR" sz="2400" b="0" i="0" u="none" strike="noStrike" kern="0" cap="none" spc="0" normalizeH="0" baseline="0" noProof="0" dirty="0">
                  <a:ln>
                    <a:noFill/>
                  </a:ln>
                  <a:solidFill>
                    <a:srgbClr val="FFFFFF"/>
                  </a:solidFill>
                  <a:effectLst/>
                  <a:uLnTx/>
                  <a:uFillTx/>
                  <a:latin typeface="Calibri"/>
                  <a:ea typeface="Calibri"/>
                  <a:cs typeface="Calibri"/>
                  <a:sym typeface="Calibri"/>
                </a:rPr>
                <a:t>mobiliser 100 grandes entreprises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2" name="Google Shape;192;p6"/>
          <p:cNvGrpSpPr/>
          <p:nvPr/>
        </p:nvGrpSpPr>
        <p:grpSpPr>
          <a:xfrm>
            <a:off x="5782780" y="1371970"/>
            <a:ext cx="5519629" cy="2630186"/>
            <a:chOff x="1316346" y="616"/>
            <a:chExt cx="6263695" cy="2388676"/>
          </a:xfrm>
        </p:grpSpPr>
        <p:sp>
          <p:nvSpPr>
            <p:cNvPr id="193" name="Google Shape;193;p6"/>
            <p:cNvSpPr/>
            <p:nvPr/>
          </p:nvSpPr>
          <p:spPr>
            <a:xfrm>
              <a:off x="1316346" y="616"/>
              <a:ext cx="6263695" cy="2388676"/>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6"/>
            <p:cNvSpPr txBox="1"/>
            <p:nvPr/>
          </p:nvSpPr>
          <p:spPr>
            <a:xfrm>
              <a:off x="1432952" y="117222"/>
              <a:ext cx="6030483" cy="2155464"/>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0000"/>
                </a:buClr>
                <a:buSzPts val="2800"/>
                <a:buFont typeface="Arial"/>
                <a:buNone/>
                <a:tabLst/>
                <a:defRPr/>
              </a:pPr>
              <a:r>
                <a:rPr kumimoji="0" lang="fr-FR" sz="2800" b="1" i="0" u="none" strike="noStrike" kern="0" cap="none" spc="0" normalizeH="0" baseline="0" noProof="0">
                  <a:ln>
                    <a:noFill/>
                  </a:ln>
                  <a:solidFill>
                    <a:srgbClr val="FF0000"/>
                  </a:solidFill>
                  <a:effectLst/>
                  <a:uLnTx/>
                  <a:uFillTx/>
                  <a:latin typeface="Arial"/>
                  <a:ea typeface="Arial"/>
                  <a:cs typeface="Arial"/>
                  <a:sym typeface="Arial"/>
                </a:rPr>
                <a:t>Un volet territorial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980"/>
                </a:spcBef>
                <a:spcAft>
                  <a:spcPts val="0"/>
                </a:spcAft>
                <a:buClr>
                  <a:srgbClr val="FFFFFF"/>
                </a:buClr>
                <a:buSzPts val="2400"/>
                <a:buFont typeface="Calibri"/>
                <a:buNone/>
                <a:tabLst/>
                <a:defRPr/>
              </a:pPr>
              <a:r>
                <a:rPr kumimoji="0" lang="fr-FR" sz="2400" b="0" i="0" u="none" strike="noStrike" kern="0" cap="none" spc="0" normalizeH="0" baseline="0" noProof="0">
                  <a:ln>
                    <a:noFill/>
                  </a:ln>
                  <a:solidFill>
                    <a:srgbClr val="FFFFFF"/>
                  </a:solidFill>
                  <a:effectLst/>
                  <a:uLnTx/>
                  <a:uFillTx/>
                  <a:latin typeface="Calibri"/>
                  <a:ea typeface="Calibri"/>
                  <a:cs typeface="Calibri"/>
                  <a:sym typeface="Calibri"/>
                </a:rPr>
                <a:t>mobiliser 10 000 entreprises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840"/>
                </a:spcBef>
                <a:spcAft>
                  <a:spcPts val="0"/>
                </a:spcAft>
                <a:buClr>
                  <a:srgbClr val="FFFFFF"/>
                </a:buClr>
                <a:buSzPts val="2400"/>
                <a:buFont typeface="Calibri"/>
                <a:buNone/>
                <a:tabLst/>
                <a:defRPr/>
              </a:pPr>
              <a:r>
                <a:rPr kumimoji="0" lang="fr-FR" sz="2400" b="0" i="0" u="none" strike="noStrike" kern="0" cap="none" spc="0" normalizeH="0" baseline="0" noProof="0">
                  <a:ln>
                    <a:noFill/>
                  </a:ln>
                  <a:solidFill>
                    <a:srgbClr val="FFFFFF"/>
                  </a:solidFill>
                  <a:effectLst/>
                  <a:uLnTx/>
                  <a:uFillTx/>
                  <a:latin typeface="Calibri"/>
                  <a:ea typeface="Calibri"/>
                  <a:cs typeface="Calibri"/>
                  <a:sym typeface="Calibri"/>
                </a:rPr>
                <a:t>(PME, ETI, filiales de grandes entreprises)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1578077" y="796414"/>
            <a:ext cx="9280277" cy="5884606"/>
            <a:chOff x="1818021" y="1520332"/>
            <a:chExt cx="8760848" cy="4893772"/>
          </a:xfrm>
        </p:grpSpPr>
        <p:sp>
          <p:nvSpPr>
            <p:cNvPr id="201" name="Google Shape;201;p7"/>
            <p:cNvSpPr/>
            <p:nvPr/>
          </p:nvSpPr>
          <p:spPr>
            <a:xfrm>
              <a:off x="6366869" y="2961738"/>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10. Formation et insertion dans l’emploi de personnes (dont jeunes) placées sous main de justice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6366869" y="3682441"/>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11. Mise en place de démarches innovantes en faveur de « l’emploi/inclusion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a:off x="6366869" y="4403146"/>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12. Participation au changement d’échelle dans l’offre d’insertion par l’économique (clauses sociales marchés publics, politiques d’achats responsables, etc.)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6366869" y="2241035"/>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9. Accompagnement et recrutement de réfugiés (programme Hope, etc.)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6366869"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8. Recrutement dans le cadre de l’expérimentation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 Emplois francs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7"/>
            <p:cNvSpPr/>
            <p:nvPr/>
          </p:nvSpPr>
          <p:spPr>
            <a:xfrm>
              <a:off x="6366869" y="5133371"/>
              <a:ext cx="4212000" cy="578086"/>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13. Mises en situation professionnelle, recrutement de personnes en parcours d’insertion ou issues de parcours d’insertion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7"/>
            <p:cNvSpPr/>
            <p:nvPr/>
          </p:nvSpPr>
          <p:spPr>
            <a:xfrm>
              <a:off x="1818021" y="298078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3. Accès de tous les jeunes à l’apprentissage et à l’alternance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a:off x="1818021" y="371100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4. Réalisation de parrainages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1818021" y="44412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5. Accompagnement et recrutement de jeunes en parcours d’insertion (E2C, EPIDE, GJ…)</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1818021"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 Stages de 3</a:t>
              </a:r>
              <a:r>
                <a:rPr kumimoji="0" lang="fr-FR" sz="1200" b="1" i="0" u="none" strike="noStrike" kern="0" cap="none" spc="0" normalizeH="0" baseline="30000" noProof="0">
                  <a:ln>
                    <a:noFill/>
                  </a:ln>
                  <a:solidFill>
                    <a:srgbClr val="FFFFFF"/>
                  </a:solidFill>
                  <a:effectLst/>
                  <a:uLnTx/>
                  <a:uFillTx/>
                  <a:latin typeface="Gill Sans"/>
                  <a:ea typeface="Gill Sans"/>
                  <a:cs typeface="Gill Sans"/>
                  <a:sym typeface="Gill Sans"/>
                </a:rPr>
                <a:t>eme </a:t>
              </a: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pour les jeunes de QPV</a:t>
              </a:r>
              <a:endParaRPr kumimoji="0" sz="12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11" name="Google Shape;211;p7"/>
            <p:cNvSpPr/>
            <p:nvPr/>
          </p:nvSpPr>
          <p:spPr>
            <a:xfrm>
              <a:off x="1818021" y="51714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6. Partenariats renforcés avec les réseaux de l’inclusion (accompagnement, formation, recrutement)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1818021"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7. Accompagnement et recrutement de personnes handicapées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1818021" y="22505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2. Contribution à l’orientation et aux « parcours avenir » de découverte de l’entreprise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6366869"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Gill Sans"/>
                <a:buNone/>
                <a:tabLst/>
                <a:defRPr/>
              </a:pPr>
              <a:r>
                <a:rPr kumimoji="0" lang="fr-FR" sz="1200" b="1" i="0" u="none" strike="noStrike" kern="0" cap="none" spc="0" normalizeH="0" baseline="0" noProof="0">
                  <a:ln>
                    <a:noFill/>
                  </a:ln>
                  <a:solidFill>
                    <a:srgbClr val="FFFFFF"/>
                  </a:solidFill>
                  <a:effectLst/>
                  <a:uLnTx/>
                  <a:uFillTx/>
                  <a:latin typeface="Gill Sans"/>
                  <a:ea typeface="Gill Sans"/>
                  <a:cs typeface="Gill Sans"/>
                  <a:sym typeface="Gill Sans"/>
                </a:rPr>
                <a:t>14. Engagements pour l’accès solidaire aux produits et services (alimentation, énergie, eau, etc.)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5" name="Google Shape;215;p7"/>
          <p:cNvSpPr txBox="1">
            <a:spLocks noGrp="1"/>
          </p:cNvSpPr>
          <p:nvPr>
            <p:ph type="title"/>
          </p:nvPr>
        </p:nvSpPr>
        <p:spPr>
          <a:xfrm>
            <a:off x="2045216" y="29166"/>
            <a:ext cx="9147540" cy="6353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959"/>
              <a:buFont typeface="Gill Sans"/>
              <a:buNone/>
            </a:pPr>
            <a:r>
              <a:rPr lang="fr-FR" sz="4000" dirty="0">
                <a:solidFill>
                  <a:srgbClr val="FF0000"/>
                </a:solidFill>
              </a:rPr>
              <a:t>14 thématiques proposées</a:t>
            </a:r>
            <a:endParaRPr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8"/>
          <p:cNvSpPr txBox="1"/>
          <p:nvPr/>
        </p:nvSpPr>
        <p:spPr>
          <a:xfrm>
            <a:off x="1519291" y="918682"/>
            <a:ext cx="6253763" cy="10772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000000"/>
                </a:solidFill>
                <a:effectLst/>
                <a:uLnTx/>
                <a:uFillTx/>
                <a:latin typeface="Calibri"/>
                <a:ea typeface="Calibri"/>
                <a:cs typeface="Calibri"/>
                <a:sym typeface="Calibri"/>
              </a:rPr>
              <a:t>Accompagner les 16/25 ans pour construire leur avenir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23" name="Google Shape;223;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64716" y="107176"/>
            <a:ext cx="4163053" cy="2311559"/>
          </a:xfrm>
          <a:prstGeom prst="rect">
            <a:avLst/>
          </a:prstGeom>
          <a:noFill/>
          <a:ln>
            <a:noFill/>
          </a:ln>
        </p:spPr>
      </p:pic>
      <p:sp>
        <p:nvSpPr>
          <p:cNvPr id="224" name="Google Shape;224;p8"/>
          <p:cNvSpPr txBox="1"/>
          <p:nvPr/>
        </p:nvSpPr>
        <p:spPr>
          <a:xfrm>
            <a:off x="1701732" y="5424248"/>
            <a:ext cx="24486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Faciliter l'entrée dans la vie professionnelle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5" name="Google Shape;225;p8"/>
          <p:cNvSpPr txBox="1"/>
          <p:nvPr/>
        </p:nvSpPr>
        <p:spPr>
          <a:xfrm>
            <a:off x="4912960" y="5450533"/>
            <a:ext cx="2945085"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Orienter et former vers les secteurs et les métiers d'avenir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6" name="Google Shape;226;p8"/>
          <p:cNvSpPr txBox="1"/>
          <p:nvPr/>
        </p:nvSpPr>
        <p:spPr>
          <a:xfrm>
            <a:off x="8174209" y="5424248"/>
            <a:ext cx="2631086"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Accompagner des jeunes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éloignés de l'emploi en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construisant des parcours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Calibri"/>
                <a:ea typeface="Calibri"/>
                <a:cs typeface="Calibri"/>
                <a:sym typeface="Calibri"/>
              </a:rPr>
              <a:t>d'insertion sur mesure</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7" name="Google Shape;227;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19291" y="2745708"/>
            <a:ext cx="2631087" cy="2590079"/>
          </a:xfrm>
          <a:custGeom>
            <a:avLst/>
            <a:gdLst/>
            <a:ahLst/>
            <a:cxnLst/>
            <a:rect l="l" t="t" r="r" b="b"/>
            <a:pathLst>
              <a:path w="1476951" h="1476000" extrusionOk="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noFill/>
          <a:ln>
            <a:noFill/>
          </a:ln>
        </p:spPr>
      </p:pic>
      <p:pic>
        <p:nvPicPr>
          <p:cNvPr id="228" name="Google Shape;228;p8" descr="Une image contenant personne, intérieur, enfant, camion&#10;&#10;Description générée automatiqueme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21967" y="2873698"/>
            <a:ext cx="2631086" cy="2603312"/>
          </a:xfrm>
          <a:custGeom>
            <a:avLst/>
            <a:gdLst/>
            <a:ahLst/>
            <a:cxnLst/>
            <a:rect l="l" t="t" r="r" b="b"/>
            <a:pathLst>
              <a:path w="1476951" h="1476000" extrusionOk="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noFill/>
          <a:ln>
            <a:noFill/>
          </a:ln>
        </p:spPr>
      </p:pic>
      <p:pic>
        <p:nvPicPr>
          <p:cNvPr id="229" name="Google Shape;229;p8" descr="Une image contenant personne, homme, intérieur, coupant&#10;&#10;Description générée automatiqueme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263037" y="2819367"/>
            <a:ext cx="2542258" cy="2590079"/>
          </a:xfrm>
          <a:custGeom>
            <a:avLst/>
            <a:gdLst/>
            <a:ahLst/>
            <a:cxnLst/>
            <a:rect l="l" t="t" r="r" b="b"/>
            <a:pathLst>
              <a:path w="1452550" h="1476000" extrusionOk="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noFill/>
          <a:ln>
            <a:noFill/>
          </a:ln>
        </p:spPr>
      </p:pic>
      <p:sp>
        <p:nvSpPr>
          <p:cNvPr id="13" name="ZoneTexte 12">
            <a:extLst>
              <a:ext uri="{FF2B5EF4-FFF2-40B4-BE49-F238E27FC236}">
                <a16:creationId xmlns:a16="http://schemas.microsoft.com/office/drawing/2014/main" id="{663E7739-41C6-489E-B037-315A91A88E0A}"/>
              </a:ext>
            </a:extLst>
          </p:cNvPr>
          <p:cNvSpPr txBox="1"/>
          <p:nvPr/>
        </p:nvSpPr>
        <p:spPr>
          <a:xfrm>
            <a:off x="2850337" y="237751"/>
            <a:ext cx="3654854" cy="584775"/>
          </a:xfrm>
          <a:prstGeom prst="rect">
            <a:avLst/>
          </a:prstGeom>
          <a:noFill/>
        </p:spPr>
        <p:txBody>
          <a:bodyPr wrap="square">
            <a:spAutoFit/>
          </a:bodyPr>
          <a:lstStyle/>
          <a:p>
            <a:r>
              <a:rPr kumimoji="0" lang="fr-FR" sz="3200" b="1" i="0" u="none" strike="noStrike" kern="1200" cap="none" spc="0" normalizeH="0" baseline="0" noProof="0" dirty="0">
                <a:ln>
                  <a:noFill/>
                </a:ln>
                <a:solidFill>
                  <a:srgbClr val="169B62"/>
                </a:solidFill>
                <a:effectLst/>
                <a:uLnTx/>
                <a:uFillTx/>
                <a:latin typeface="Arial" panose="020B0604020202020204" pitchFamily="34" charset="0"/>
                <a:ea typeface="+mn-ea"/>
                <a:cs typeface="Arial" panose="020B0604020202020204" pitchFamily="34" charset="0"/>
              </a:rPr>
              <a:t>#1jeune1solution </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1741795" y="152400"/>
            <a:ext cx="10325514" cy="63395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fr-FR" sz="4000" i="0" u="none" strike="noStrike" kern="0" cap="none" spc="0" normalizeH="0" baseline="0" noProof="0" dirty="0">
                <a:ln>
                  <a:noFill/>
                </a:ln>
                <a:solidFill>
                  <a:srgbClr val="302C6B"/>
                </a:solidFill>
                <a:effectLst/>
                <a:uLnTx/>
                <a:uFillTx/>
                <a:latin typeface="Gill Sans"/>
                <a:ea typeface="Gill Sans"/>
                <a:cs typeface="Gill Sans"/>
                <a:sym typeface="Gill Sans"/>
              </a:rPr>
              <a:t>Les bénéfices de l’inclusion pour l’entreprise</a:t>
            </a:r>
            <a:endParaRPr kumimoji="0" sz="160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4000" b="0" i="0" u="none" strike="noStrike" kern="0" cap="none" spc="0" normalizeH="0" baseline="0" noProof="0" dirty="0">
              <a:ln>
                <a:noFill/>
              </a:ln>
              <a:solidFill>
                <a:srgbClr val="FF0000"/>
              </a:solidFill>
              <a:effectLst/>
              <a:uLnTx/>
              <a:uFillTx/>
              <a:latin typeface="Gill Sans"/>
              <a:ea typeface="Gill Sans"/>
              <a:cs typeface="Gill Sans"/>
              <a:sym typeface="Gill Sans"/>
            </a:endParaRPr>
          </a:p>
        </p:txBody>
      </p:sp>
      <p:grpSp>
        <p:nvGrpSpPr>
          <p:cNvPr id="167" name="Google Shape;167;p4"/>
          <p:cNvGrpSpPr/>
          <p:nvPr/>
        </p:nvGrpSpPr>
        <p:grpSpPr>
          <a:xfrm>
            <a:off x="1640799" y="928255"/>
            <a:ext cx="9671213" cy="5714004"/>
            <a:chOff x="2288191" y="1553353"/>
            <a:chExt cx="8026215" cy="5096907"/>
          </a:xfrm>
        </p:grpSpPr>
        <p:sp>
          <p:nvSpPr>
            <p:cNvPr id="168" name="Google Shape;168;p4"/>
            <p:cNvSpPr/>
            <p:nvPr/>
          </p:nvSpPr>
          <p:spPr>
            <a:xfrm>
              <a:off x="4842493" y="2757054"/>
              <a:ext cx="2594890" cy="2607413"/>
            </a:xfrm>
            <a:prstGeom prst="ellipse">
              <a:avLst/>
            </a:prstGeom>
            <a:noFill/>
            <a:ln w="12700" cap="flat" cmpd="sng">
              <a:solidFill>
                <a:srgbClr val="42719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9" name="Google Shape;169;p4"/>
            <p:cNvSpPr txBox="1"/>
            <p:nvPr/>
          </p:nvSpPr>
          <p:spPr>
            <a:xfrm>
              <a:off x="5190240" y="3629484"/>
              <a:ext cx="1899395" cy="77656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2400"/>
                <a:buFont typeface="Calibri"/>
                <a:buNone/>
                <a:tabLst/>
                <a:defRPr/>
              </a:pPr>
              <a:r>
                <a:rPr kumimoji="0" lang="fr-FR" sz="2400" b="1" i="0" u="none" strike="noStrike" kern="0" cap="none" spc="0" normalizeH="0" baseline="0" noProof="0">
                  <a:ln>
                    <a:noFill/>
                  </a:ln>
                  <a:solidFill>
                    <a:srgbClr val="FF0000"/>
                  </a:solidFill>
                  <a:effectLst/>
                  <a:uLnTx/>
                  <a:uFillTx/>
                  <a:latin typeface="Calibri"/>
                  <a:ea typeface="Calibri"/>
                  <a:cs typeface="Calibri"/>
                  <a:sym typeface="Calibri"/>
                </a:rPr>
                <a:t>Les bénéfices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0000"/>
                </a:buClr>
                <a:buSzPts val="2400"/>
                <a:buFont typeface="Calibri"/>
                <a:buNone/>
                <a:tabLst/>
                <a:defRPr/>
              </a:pPr>
              <a:r>
                <a:rPr kumimoji="0" lang="fr-FR" sz="2400" b="1" i="0" u="none" strike="noStrike" kern="0" cap="none" spc="0" normalizeH="0" baseline="0" noProof="0">
                  <a:ln>
                    <a:noFill/>
                  </a:ln>
                  <a:solidFill>
                    <a:srgbClr val="FF0000"/>
                  </a:solidFill>
                  <a:effectLst/>
                  <a:uLnTx/>
                  <a:uFillTx/>
                  <a:latin typeface="Calibri"/>
                  <a:ea typeface="Calibri"/>
                  <a:cs typeface="Calibri"/>
                  <a:sym typeface="Calibri"/>
                </a:rPr>
                <a:t>de l’inclusion</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0" name="Google Shape;170;p4"/>
            <p:cNvSpPr txBox="1"/>
            <p:nvPr/>
          </p:nvSpPr>
          <p:spPr>
            <a:xfrm>
              <a:off x="5190240" y="1553353"/>
              <a:ext cx="2039282" cy="89160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dirty="0">
                  <a:ln>
                    <a:noFill/>
                  </a:ln>
                  <a:solidFill>
                    <a:srgbClr val="5B9BD5"/>
                  </a:solidFill>
                  <a:effectLst/>
                  <a:uLnTx/>
                  <a:uFillTx/>
                  <a:latin typeface="Calibri"/>
                  <a:ea typeface="Calibri"/>
                  <a:cs typeface="Calibri"/>
                  <a:sym typeface="Calibri"/>
                </a:rPr>
                <a:t>Attirer et retenir de nouveaux talents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L’</a:t>
              </a:r>
              <a:r>
                <a:rPr kumimoji="0" lang="fr-FR" sz="1600" b="1" i="0" u="none" strike="noStrike" kern="0" cap="none" spc="0" normalizeH="0" baseline="0" noProof="0" dirty="0">
                  <a:ln>
                    <a:noFill/>
                  </a:ln>
                  <a:solidFill>
                    <a:srgbClr val="44546A"/>
                  </a:solidFill>
                  <a:effectLst/>
                  <a:uLnTx/>
                  <a:uFillTx/>
                  <a:latin typeface="Calibri"/>
                  <a:ea typeface="Calibri"/>
                  <a:cs typeface="Calibri"/>
                  <a:sym typeface="Calibri"/>
                </a:rPr>
                <a:t>apprentissage</a:t>
              </a: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 des jeunes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1" name="Google Shape;171;p4"/>
            <p:cNvSpPr txBox="1"/>
            <p:nvPr/>
          </p:nvSpPr>
          <p:spPr>
            <a:xfrm>
              <a:off x="2417037" y="2507782"/>
              <a:ext cx="2470484" cy="11217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dirty="0">
                  <a:ln>
                    <a:noFill/>
                  </a:ln>
                  <a:solidFill>
                    <a:srgbClr val="5B9BD5"/>
                  </a:solidFill>
                  <a:effectLst/>
                  <a:uLnTx/>
                  <a:uFillTx/>
                  <a:latin typeface="Calibri"/>
                  <a:ea typeface="Calibri"/>
                  <a:cs typeface="Calibri"/>
                  <a:sym typeface="Calibri"/>
                </a:rPr>
                <a:t>Valoriser l’action des salariés et de l’entreprise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Le </a:t>
              </a:r>
              <a:r>
                <a:rPr kumimoji="0" lang="fr-FR" sz="1600" b="1" i="0" u="none" strike="noStrike" kern="0" cap="none" spc="0" normalizeH="0" baseline="0" noProof="0" dirty="0">
                  <a:ln>
                    <a:noFill/>
                  </a:ln>
                  <a:solidFill>
                    <a:srgbClr val="44546A"/>
                  </a:solidFill>
                  <a:effectLst/>
                  <a:uLnTx/>
                  <a:uFillTx/>
                  <a:latin typeface="Calibri"/>
                  <a:ea typeface="Calibri"/>
                  <a:cs typeface="Calibri"/>
                  <a:sym typeface="Calibri"/>
                </a:rPr>
                <a:t>mécénat de compétences</a:t>
              </a: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le </a:t>
              </a:r>
              <a:r>
                <a:rPr kumimoji="0" lang="fr-FR" sz="1600" b="1" i="0" u="none" strike="noStrike" kern="0" cap="none" spc="0" normalizeH="0" baseline="0" noProof="0" dirty="0">
                  <a:ln>
                    <a:noFill/>
                  </a:ln>
                  <a:solidFill>
                    <a:srgbClr val="44546A"/>
                  </a:solidFill>
                  <a:effectLst/>
                  <a:uLnTx/>
                  <a:uFillTx/>
                  <a:latin typeface="Calibri"/>
                  <a:ea typeface="Calibri"/>
                  <a:cs typeface="Calibri"/>
                  <a:sym typeface="Calibri"/>
                </a:rPr>
                <a:t>parrainage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2" name="Google Shape;172;p4"/>
            <p:cNvSpPr txBox="1"/>
            <p:nvPr/>
          </p:nvSpPr>
          <p:spPr>
            <a:xfrm>
              <a:off x="7437382" y="4017765"/>
              <a:ext cx="2877024" cy="10157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dirty="0">
                  <a:ln>
                    <a:noFill/>
                  </a:ln>
                  <a:solidFill>
                    <a:srgbClr val="5B9BD5"/>
                  </a:solidFill>
                  <a:effectLst/>
                  <a:uLnTx/>
                  <a:uFillTx/>
                  <a:latin typeface="Calibri"/>
                  <a:ea typeface="Calibri"/>
                  <a:cs typeface="Calibri"/>
                  <a:sym typeface="Calibri"/>
                </a:rPr>
                <a:t>Innover et se différencier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Recruter autrement les </a:t>
              </a:r>
              <a:r>
                <a:rPr kumimoji="0" lang="fr-FR" sz="1600" b="1" i="0" u="none" strike="noStrike" kern="0" cap="none" spc="0" normalizeH="0" baseline="0" noProof="0" dirty="0">
                  <a:ln>
                    <a:noFill/>
                  </a:ln>
                  <a:solidFill>
                    <a:srgbClr val="44546A"/>
                  </a:solidFill>
                  <a:effectLst/>
                  <a:uLnTx/>
                  <a:uFillTx/>
                  <a:latin typeface="Calibri"/>
                  <a:ea typeface="Calibri"/>
                  <a:cs typeface="Calibri"/>
                  <a:sym typeface="Calibri"/>
                </a:rPr>
                <a:t>métiers en tension, </a:t>
              </a:r>
              <a:r>
                <a:rPr kumimoji="0" lang="fr-FR" sz="1600" i="0" u="none" strike="noStrike" kern="0" cap="none" spc="0" normalizeH="0" baseline="0" noProof="0" dirty="0">
                  <a:ln>
                    <a:noFill/>
                  </a:ln>
                  <a:solidFill>
                    <a:srgbClr val="44546A"/>
                  </a:solidFill>
                  <a:effectLst/>
                  <a:uLnTx/>
                  <a:uFillTx/>
                  <a:latin typeface="Calibri"/>
                  <a:ea typeface="Calibri"/>
                  <a:cs typeface="Calibri"/>
                  <a:sym typeface="Calibri"/>
                </a:rPr>
                <a:t>programme 100Chances, 100Emplois</a:t>
              </a:r>
              <a:endParaRPr kumimoji="0" sz="1400" i="0" u="none" strike="noStrike" kern="0" cap="none" spc="0" normalizeH="0" baseline="0" noProof="0" dirty="0">
                <a:ln>
                  <a:noFill/>
                </a:ln>
                <a:solidFill>
                  <a:srgbClr val="000000"/>
                </a:solidFill>
                <a:effectLst/>
                <a:uLnTx/>
                <a:uFillTx/>
                <a:latin typeface="Arial"/>
                <a:cs typeface="Arial"/>
                <a:sym typeface="Arial"/>
              </a:endParaRPr>
            </a:p>
          </p:txBody>
        </p:sp>
        <p:sp>
          <p:nvSpPr>
            <p:cNvPr id="173" name="Google Shape;173;p4"/>
            <p:cNvSpPr txBox="1"/>
            <p:nvPr/>
          </p:nvSpPr>
          <p:spPr>
            <a:xfrm>
              <a:off x="4754448" y="5586083"/>
              <a:ext cx="3114577" cy="10641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a:ln>
                    <a:noFill/>
                  </a:ln>
                  <a:solidFill>
                    <a:srgbClr val="5B9BD5"/>
                  </a:solidFill>
                  <a:effectLst/>
                  <a:uLnTx/>
                  <a:uFillTx/>
                  <a:latin typeface="Calibri"/>
                  <a:ea typeface="Calibri"/>
                  <a:cs typeface="Calibri"/>
                  <a:sym typeface="Calibri"/>
                </a:rPr>
                <a:t>Renforcer son ancrage territorial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Les </a:t>
              </a:r>
              <a:r>
                <a:rPr kumimoji="0" lang="fr-FR" sz="1600" b="1" i="0" u="none" strike="noStrike" kern="0" cap="none" spc="0" normalizeH="0" baseline="0" noProof="0">
                  <a:ln>
                    <a:noFill/>
                  </a:ln>
                  <a:solidFill>
                    <a:srgbClr val="44546A"/>
                  </a:solidFill>
                  <a:effectLst/>
                  <a:uLnTx/>
                  <a:uFillTx/>
                  <a:latin typeface="Calibri"/>
                  <a:ea typeface="Calibri"/>
                  <a:cs typeface="Calibri"/>
                  <a:sym typeface="Calibri"/>
                </a:rPr>
                <a:t>QPV</a:t>
              </a: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 les </a:t>
              </a:r>
              <a:r>
                <a:rPr kumimoji="0" lang="fr-FR" sz="1600" b="1" i="0" u="none" strike="noStrike" kern="0" cap="none" spc="0" normalizeH="0" baseline="0" noProof="0">
                  <a:ln>
                    <a:noFill/>
                  </a:ln>
                  <a:solidFill>
                    <a:srgbClr val="44546A"/>
                  </a:solidFill>
                  <a:effectLst/>
                  <a:uLnTx/>
                  <a:uFillTx/>
                  <a:latin typeface="Calibri"/>
                  <a:ea typeface="Calibri"/>
                  <a:cs typeface="Calibri"/>
                  <a:sym typeface="Calibri"/>
                </a:rPr>
                <a:t>emplois francs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Taux de chômage est de 2 à 2,5 fois supérieur en QPV/reste du territoire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4"/>
            <p:cNvSpPr txBox="1"/>
            <p:nvPr/>
          </p:nvSpPr>
          <p:spPr>
            <a:xfrm>
              <a:off x="7055795" y="2306933"/>
              <a:ext cx="3258611" cy="11217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a:ln>
                    <a:noFill/>
                  </a:ln>
                  <a:solidFill>
                    <a:srgbClr val="5B9BD5"/>
                  </a:solidFill>
                  <a:effectLst/>
                  <a:uLnTx/>
                  <a:uFillTx/>
                  <a:latin typeface="Calibri"/>
                  <a:ea typeface="Calibri"/>
                  <a:cs typeface="Calibri"/>
                  <a:sym typeface="Calibri"/>
                </a:rPr>
                <a:t>Anticiper et diversifier les compétences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44546A"/>
                  </a:solidFill>
                  <a:effectLst/>
                  <a:uLnTx/>
                  <a:uFillTx/>
                  <a:latin typeface="Calibri"/>
                  <a:ea typeface="Calibri"/>
                  <a:cs typeface="Calibri"/>
                  <a:sym typeface="Calibri"/>
                </a:rPr>
                <a:t>Découverte</a:t>
              </a: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 des métiers auprès des </a:t>
              </a:r>
              <a:r>
                <a:rPr kumimoji="0" lang="fr-FR" sz="1600" b="1" i="0" u="none" strike="noStrike" kern="0" cap="none" spc="0" normalizeH="0" baseline="0" noProof="0">
                  <a:ln>
                    <a:noFill/>
                  </a:ln>
                  <a:solidFill>
                    <a:srgbClr val="44546A"/>
                  </a:solidFill>
                  <a:effectLst/>
                  <a:uLnTx/>
                  <a:uFillTx/>
                  <a:latin typeface="Calibri"/>
                  <a:ea typeface="Calibri"/>
                  <a:cs typeface="Calibri"/>
                  <a:sym typeface="Calibri"/>
                </a:rPr>
                <a:t>jeunes</a:t>
              </a: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 accueil de </a:t>
              </a:r>
              <a:r>
                <a:rPr kumimoji="0" lang="fr-FR" sz="1600" b="1" i="0" u="none" strike="noStrike" kern="0" cap="none" spc="0" normalizeH="0" baseline="0" noProof="0">
                  <a:ln>
                    <a:noFill/>
                  </a:ln>
                  <a:solidFill>
                    <a:srgbClr val="44546A"/>
                  </a:solidFill>
                  <a:effectLst/>
                  <a:uLnTx/>
                  <a:uFillTx/>
                  <a:latin typeface="Calibri"/>
                  <a:ea typeface="Calibri"/>
                  <a:cs typeface="Calibri"/>
                  <a:sym typeface="Calibri"/>
                </a:rPr>
                <a:t>stage</a:t>
              </a:r>
              <a:r>
                <a:rPr kumimoji="0" lang="fr-FR" sz="1600" b="0" i="0" u="none" strike="noStrike" kern="0" cap="none" spc="0" normalizeH="0" baseline="0" noProof="0">
                  <a:ln>
                    <a:noFill/>
                  </a:ln>
                  <a:solidFill>
                    <a:srgbClr val="44546A"/>
                  </a:solidFill>
                  <a:effectLst/>
                  <a:uLnTx/>
                  <a:uFillTx/>
                  <a:latin typeface="Calibri"/>
                  <a:ea typeface="Calibri"/>
                  <a:cs typeface="Calibri"/>
                  <a:sym typeface="Calibri"/>
                </a:rPr>
                <a:t> de 3ème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4"/>
            <p:cNvSpPr txBox="1"/>
            <p:nvPr/>
          </p:nvSpPr>
          <p:spPr>
            <a:xfrm>
              <a:off x="2288191" y="4156856"/>
              <a:ext cx="2728176" cy="11792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dirty="0">
                  <a:ln>
                    <a:noFill/>
                  </a:ln>
                  <a:solidFill>
                    <a:srgbClr val="5B9BD5"/>
                  </a:solidFill>
                  <a:effectLst/>
                  <a:uLnTx/>
                  <a:uFillTx/>
                  <a:latin typeface="Calibri"/>
                  <a:ea typeface="Calibri"/>
                  <a:cs typeface="Calibri"/>
                  <a:sym typeface="Calibri"/>
                </a:rPr>
                <a:t>Accéder à de nouveaux marchés et diversifier ses partenaires et fournisseurs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44546A"/>
                  </a:solidFill>
                  <a:effectLst/>
                  <a:uLnTx/>
                  <a:uFillTx/>
                  <a:latin typeface="Calibri"/>
                  <a:ea typeface="Calibri"/>
                  <a:cs typeface="Calibri"/>
                  <a:sym typeface="Calibri"/>
                </a:rPr>
                <a:t>Les </a:t>
              </a:r>
              <a:r>
                <a:rPr kumimoji="0" lang="fr-FR" sz="1600" b="1" i="0" u="none" strike="noStrike" kern="0" cap="none" spc="0" normalizeH="0" baseline="0" noProof="0" dirty="0">
                  <a:ln>
                    <a:noFill/>
                  </a:ln>
                  <a:solidFill>
                    <a:srgbClr val="44546A"/>
                  </a:solidFill>
                  <a:effectLst/>
                  <a:uLnTx/>
                  <a:uFillTx/>
                  <a:latin typeface="Calibri"/>
                  <a:ea typeface="Calibri"/>
                  <a:cs typeface="Calibri"/>
                  <a:sym typeface="Calibri"/>
                </a:rPr>
                <a:t>SIAE, ESAT et EA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body" idx="1"/>
          </p:nvPr>
        </p:nvSpPr>
        <p:spPr>
          <a:xfrm>
            <a:off x="1498599" y="1533832"/>
            <a:ext cx="9762435" cy="504139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3600"/>
              <a:buChar char="•"/>
            </a:pPr>
            <a:r>
              <a:rPr lang="fr-FR" sz="3600" dirty="0">
                <a:solidFill>
                  <a:srgbClr val="002060"/>
                </a:solidFill>
                <a:latin typeface="Gill Sans"/>
                <a:ea typeface="Gill Sans"/>
                <a:cs typeface="Gill Sans"/>
                <a:sym typeface="Gill Sans"/>
              </a:rPr>
              <a:t>Valoriser </a:t>
            </a:r>
            <a:r>
              <a:rPr lang="fr-FR" sz="3600" b="1" dirty="0">
                <a:solidFill>
                  <a:srgbClr val="0070C0"/>
                </a:solidFill>
                <a:latin typeface="Gill Sans"/>
                <a:ea typeface="Gill Sans"/>
                <a:cs typeface="Gill Sans"/>
                <a:sym typeface="Gill Sans"/>
              </a:rPr>
              <a:t>son</a:t>
            </a:r>
            <a:r>
              <a:rPr lang="fr-FR" sz="3600" dirty="0">
                <a:solidFill>
                  <a:srgbClr val="0070C0"/>
                </a:solidFill>
                <a:latin typeface="Gill Sans"/>
                <a:ea typeface="Gill Sans"/>
                <a:cs typeface="Gill Sans"/>
                <a:sym typeface="Gill Sans"/>
              </a:rPr>
              <a:t> </a:t>
            </a:r>
            <a:r>
              <a:rPr lang="fr-FR" sz="3600" b="1" dirty="0">
                <a:solidFill>
                  <a:srgbClr val="0070C0"/>
                </a:solidFill>
                <a:latin typeface="Gill Sans"/>
                <a:ea typeface="Gill Sans"/>
                <a:cs typeface="Gill Sans"/>
                <a:sym typeface="Gill Sans"/>
              </a:rPr>
              <a:t>image</a:t>
            </a:r>
            <a:r>
              <a:rPr lang="fr-FR" sz="3600" dirty="0">
                <a:solidFill>
                  <a:srgbClr val="0070C0"/>
                </a:solidFill>
                <a:latin typeface="Gill Sans"/>
                <a:ea typeface="Gill Sans"/>
                <a:cs typeface="Gill Sans"/>
                <a:sym typeface="Gill Sans"/>
              </a:rPr>
              <a:t> </a:t>
            </a:r>
            <a:r>
              <a:rPr lang="fr-FR" sz="3600" dirty="0">
                <a:solidFill>
                  <a:srgbClr val="002060"/>
                </a:solidFill>
                <a:latin typeface="Gill Sans"/>
                <a:ea typeface="Gill Sans"/>
                <a:cs typeface="Gill Sans"/>
                <a:sym typeface="Gill Sans"/>
              </a:rPr>
              <a:t>d’entreprise engagée</a:t>
            </a:r>
            <a:endParaRPr dirty="0"/>
          </a:p>
          <a:p>
            <a:pPr marL="228600" lvl="0" indent="0" algn="l" rtl="0">
              <a:lnSpc>
                <a:spcPct val="100000"/>
              </a:lnSpc>
              <a:spcBef>
                <a:spcPts val="0"/>
              </a:spcBef>
              <a:spcAft>
                <a:spcPts val="0"/>
              </a:spcAft>
              <a:buClr>
                <a:schemeClr val="dk1"/>
              </a:buClr>
              <a:buSzPts val="3600"/>
              <a:buNone/>
            </a:pPr>
            <a:endParaRPr sz="3600" dirty="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dirty="0">
                <a:solidFill>
                  <a:srgbClr val="002060"/>
                </a:solidFill>
                <a:latin typeface="Gill Sans"/>
                <a:ea typeface="Gill Sans"/>
                <a:cs typeface="Gill Sans"/>
                <a:sym typeface="Gill Sans"/>
              </a:rPr>
              <a:t>Renforcer son </a:t>
            </a:r>
            <a:r>
              <a:rPr lang="fr-FR" sz="3600" b="1" dirty="0">
                <a:solidFill>
                  <a:srgbClr val="0070C0"/>
                </a:solidFill>
                <a:latin typeface="Gill Sans"/>
                <a:ea typeface="Gill Sans"/>
                <a:cs typeface="Gill Sans"/>
                <a:sym typeface="Gill Sans"/>
              </a:rPr>
              <a:t>ancrage</a:t>
            </a:r>
            <a:r>
              <a:rPr lang="fr-FR" sz="3600" dirty="0">
                <a:solidFill>
                  <a:srgbClr val="002060"/>
                </a:solidFill>
                <a:latin typeface="Gill Sans"/>
                <a:ea typeface="Gill Sans"/>
                <a:cs typeface="Gill Sans"/>
                <a:sym typeface="Gill Sans"/>
              </a:rPr>
              <a:t> territorial</a:t>
            </a:r>
            <a:endParaRPr dirty="0"/>
          </a:p>
          <a:p>
            <a:pPr marL="0" lvl="0" indent="0" algn="l" rtl="0">
              <a:lnSpc>
                <a:spcPct val="100000"/>
              </a:lnSpc>
              <a:spcBef>
                <a:spcPts val="0"/>
              </a:spcBef>
              <a:spcAft>
                <a:spcPts val="0"/>
              </a:spcAft>
              <a:buClr>
                <a:schemeClr val="dk1"/>
              </a:buClr>
              <a:buSzPts val="3600"/>
              <a:buNone/>
            </a:pPr>
            <a:endParaRPr sz="3600" dirty="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70C0"/>
              </a:buClr>
              <a:buSzPts val="3600"/>
              <a:buChar char="•"/>
            </a:pPr>
            <a:r>
              <a:rPr lang="fr-FR" sz="3600" b="1" dirty="0">
                <a:solidFill>
                  <a:srgbClr val="0070C0"/>
                </a:solidFill>
                <a:latin typeface="Gill Sans"/>
                <a:ea typeface="Gill Sans"/>
                <a:cs typeface="Gill Sans"/>
                <a:sym typeface="Gill Sans"/>
              </a:rPr>
              <a:t>Partager</a:t>
            </a:r>
            <a:r>
              <a:rPr lang="fr-FR" sz="3600" dirty="0">
                <a:solidFill>
                  <a:srgbClr val="002060"/>
                </a:solidFill>
                <a:latin typeface="Gill Sans"/>
                <a:ea typeface="Gill Sans"/>
                <a:cs typeface="Gill Sans"/>
                <a:sym typeface="Gill Sans"/>
              </a:rPr>
              <a:t> des Bonnes Pratiques au sein du réseau d’entreprises inclusives</a:t>
            </a:r>
            <a:endParaRPr dirty="0"/>
          </a:p>
          <a:p>
            <a:pPr marL="0" lvl="0" indent="0" algn="l" rtl="0">
              <a:lnSpc>
                <a:spcPct val="100000"/>
              </a:lnSpc>
              <a:spcBef>
                <a:spcPts val="0"/>
              </a:spcBef>
              <a:spcAft>
                <a:spcPts val="0"/>
              </a:spcAft>
              <a:buClr>
                <a:schemeClr val="dk1"/>
              </a:buClr>
              <a:buSzPts val="3600"/>
              <a:buNone/>
            </a:pPr>
            <a:endParaRPr sz="3600" dirty="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dirty="0">
                <a:solidFill>
                  <a:srgbClr val="002060"/>
                </a:solidFill>
                <a:latin typeface="Gill Sans"/>
                <a:ea typeface="Gill Sans"/>
                <a:cs typeface="Gill Sans"/>
                <a:sym typeface="Gill Sans"/>
              </a:rPr>
              <a:t>Bénéficier de </a:t>
            </a:r>
            <a:r>
              <a:rPr lang="fr-FR" sz="3600" b="1" dirty="0">
                <a:solidFill>
                  <a:srgbClr val="0070C0"/>
                </a:solidFill>
                <a:latin typeface="Gill Sans"/>
                <a:ea typeface="Gill Sans"/>
                <a:cs typeface="Gill Sans"/>
                <a:sym typeface="Gill Sans"/>
              </a:rPr>
              <a:t>l’appui</a:t>
            </a:r>
            <a:r>
              <a:rPr lang="fr-FR" sz="3600" b="1" dirty="0">
                <a:solidFill>
                  <a:srgbClr val="FF0000"/>
                </a:solidFill>
                <a:latin typeface="Gill Sans"/>
                <a:ea typeface="Gill Sans"/>
                <a:cs typeface="Gill Sans"/>
                <a:sym typeface="Gill Sans"/>
              </a:rPr>
              <a:t> </a:t>
            </a:r>
            <a:r>
              <a:rPr lang="fr-FR" sz="3600" dirty="0">
                <a:solidFill>
                  <a:srgbClr val="002060"/>
                </a:solidFill>
                <a:latin typeface="Gill Sans"/>
                <a:ea typeface="Gill Sans"/>
                <a:cs typeface="Gill Sans"/>
                <a:sym typeface="Gill Sans"/>
              </a:rPr>
              <a:t>des services de l’</a:t>
            </a:r>
            <a:r>
              <a:rPr lang="fr-FR" sz="3600" dirty="0" err="1">
                <a:solidFill>
                  <a:srgbClr val="002060"/>
                </a:solidFill>
                <a:latin typeface="Gill Sans"/>
                <a:ea typeface="Gill Sans"/>
                <a:cs typeface="Gill Sans"/>
                <a:sym typeface="Gill Sans"/>
              </a:rPr>
              <a:t>Etat</a:t>
            </a:r>
            <a:r>
              <a:rPr lang="fr-FR" sz="3600" dirty="0">
                <a:solidFill>
                  <a:srgbClr val="002060"/>
                </a:solidFill>
                <a:latin typeface="Gill Sans"/>
                <a:ea typeface="Gill Sans"/>
                <a:cs typeface="Gill Sans"/>
                <a:sym typeface="Gill Sans"/>
              </a:rPr>
              <a:t> </a:t>
            </a:r>
          </a:p>
          <a:p>
            <a:pPr marL="228600" lvl="0" indent="-228600" algn="l" rtl="0">
              <a:lnSpc>
                <a:spcPct val="100000"/>
              </a:lnSpc>
              <a:spcBef>
                <a:spcPts val="0"/>
              </a:spcBef>
              <a:spcAft>
                <a:spcPts val="0"/>
              </a:spcAft>
              <a:buClr>
                <a:srgbClr val="002060"/>
              </a:buClr>
              <a:buSzPts val="3600"/>
              <a:buChar char="•"/>
            </a:pPr>
            <a:r>
              <a:rPr lang="fr-FR" sz="3600" dirty="0">
                <a:solidFill>
                  <a:srgbClr val="002060"/>
                </a:solidFill>
                <a:latin typeface="Gill Sans"/>
                <a:ea typeface="Gill Sans"/>
                <a:cs typeface="Gill Sans"/>
                <a:sym typeface="Gill Sans"/>
              </a:rPr>
              <a:t>et des services de l’emploi</a:t>
            </a:r>
            <a:endParaRPr sz="3600" b="1" dirty="0">
              <a:solidFill>
                <a:srgbClr val="C00000"/>
              </a:solidFill>
              <a:latin typeface="Gill Sans"/>
              <a:ea typeface="Gill Sans"/>
              <a:cs typeface="Gill Sans"/>
              <a:sym typeface="Gill Sans"/>
            </a:endParaRPr>
          </a:p>
        </p:txBody>
      </p:sp>
      <p:sp>
        <p:nvSpPr>
          <p:cNvPr id="235" name="Google Shape;235;p9"/>
          <p:cNvSpPr txBox="1"/>
          <p:nvPr/>
        </p:nvSpPr>
        <p:spPr>
          <a:xfrm>
            <a:off x="1498599" y="282777"/>
            <a:ext cx="10491840" cy="7496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fr-FR" sz="4000" i="0" u="none" strike="noStrike" kern="0" cap="none" spc="0" normalizeH="0" baseline="0" noProof="0" dirty="0">
                <a:ln>
                  <a:noFill/>
                </a:ln>
                <a:solidFill>
                  <a:srgbClr val="302C6B"/>
                </a:solidFill>
                <a:effectLst/>
                <a:uLnTx/>
                <a:uFillTx/>
                <a:latin typeface="Gill Sans"/>
                <a:ea typeface="Gill Sans"/>
                <a:cs typeface="Gill Sans"/>
                <a:sym typeface="Gill Sans"/>
              </a:rPr>
              <a:t>Rejoindre le club de son département ?</a:t>
            </a:r>
            <a:endParaRPr kumimoji="0" sz="140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1988</Words>
  <Application>Microsoft Office PowerPoint</Application>
  <PresentationFormat>Grand écran</PresentationFormat>
  <Paragraphs>247</Paragraphs>
  <Slides>26</Slides>
  <Notes>13</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2</vt:i4>
      </vt:variant>
      <vt:variant>
        <vt:lpstr>Titres des diapositives</vt:lpstr>
      </vt:variant>
      <vt:variant>
        <vt:i4>26</vt:i4>
      </vt:variant>
    </vt:vector>
  </HeadingPairs>
  <TitlesOfParts>
    <vt:vector size="37" baseType="lpstr">
      <vt:lpstr>Arial</vt:lpstr>
      <vt:lpstr>Calibri</vt:lpstr>
      <vt:lpstr>Calibri Light</vt:lpstr>
      <vt:lpstr>Gill Sans</vt:lpstr>
      <vt:lpstr>Gill Sans MT</vt:lpstr>
      <vt:lpstr>Helvetica</vt:lpstr>
      <vt:lpstr>Wingdings</vt:lpstr>
      <vt:lpstr>1_Thème Office</vt:lpstr>
      <vt:lpstr>2_Thème Office</vt:lpstr>
      <vt:lpstr>Document</vt:lpstr>
      <vt:lpstr>Acrobat Document</vt:lpstr>
      <vt:lpstr>Présentation PowerPoint</vt:lpstr>
      <vt:lpstr>FACE  Yvelines en quelques chiffres</vt:lpstr>
      <vt:lpstr>Présentation PowerPoint</vt:lpstr>
      <vt:lpstr>Une démarche gouvernementale</vt:lpstr>
      <vt:lpstr>Un réseau d’acteurs engagés</vt:lpstr>
      <vt:lpstr>14 thématiques proposées</vt:lpstr>
      <vt:lpstr>Présentation PowerPoint</vt:lpstr>
      <vt:lpstr>Présentation PowerPoint</vt:lpstr>
      <vt:lpstr>Présentation PowerPoint</vt:lpstr>
      <vt:lpstr>Le Club Animateur des Yvelines</vt:lpstr>
      <vt:lpstr>70 entreprises engagées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Hemedinger</dc:creator>
  <cp:lastModifiedBy>Laurence Hemedinger</cp:lastModifiedBy>
  <cp:revision>57</cp:revision>
  <dcterms:created xsi:type="dcterms:W3CDTF">2021-01-25T10:34:10Z</dcterms:created>
  <dcterms:modified xsi:type="dcterms:W3CDTF">2021-04-13T09:05:53Z</dcterms:modified>
</cp:coreProperties>
</file>