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69" r:id="rId2"/>
    <p:sldId id="418" r:id="rId3"/>
    <p:sldId id="259" r:id="rId4"/>
    <p:sldId id="260" r:id="rId5"/>
    <p:sldId id="262" r:id="rId6"/>
    <p:sldId id="263" r:id="rId7"/>
    <p:sldId id="261" r:id="rId8"/>
    <p:sldId id="264" r:id="rId9"/>
    <p:sldId id="266" r:id="rId10"/>
    <p:sldId id="265" r:id="rId11"/>
    <p:sldId id="268" r:id="rId12"/>
    <p:sldId id="419" r:id="rId13"/>
    <p:sldId id="420" r:id="rId14"/>
    <p:sldId id="421" r:id="rId15"/>
    <p:sldId id="426" r:id="rId16"/>
    <p:sldId id="422" r:id="rId17"/>
    <p:sldId id="427" r:id="rId18"/>
    <p:sldId id="428" r:id="rId19"/>
    <p:sldId id="423" r:id="rId20"/>
    <p:sldId id="424" r:id="rId21"/>
    <p:sldId id="425" r:id="rId22"/>
    <p:sldId id="433" r:id="rId23"/>
    <p:sldId id="432" r:id="rId24"/>
    <p:sldId id="431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473" autoAdjust="0"/>
  </p:normalViewPr>
  <p:slideViewPr>
    <p:cSldViewPr snapToGrid="0">
      <p:cViewPr varScale="1">
        <p:scale>
          <a:sx n="79" d="100"/>
          <a:sy n="79" d="100"/>
        </p:scale>
        <p:origin x="120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BADA0E-9F52-574F-8536-D5FA82255BCC}" type="doc">
      <dgm:prSet loTypeId="urn:microsoft.com/office/officeart/2005/8/layout/pyramid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A412573-9053-1641-8CB5-1B0A8F224336}">
      <dgm:prSet phldrT="[Texte]"/>
      <dgm:spPr>
        <a:xfrm>
          <a:off x="2411178" y="0"/>
          <a:ext cx="2507410" cy="2507410"/>
        </a:xfrm>
        <a:prstGeom prst="triangle">
          <a:avLst/>
        </a:prstGeom>
        <a:solidFill>
          <a:srgbClr val="DC409D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Partenaires publics</a:t>
          </a:r>
        </a:p>
      </dgm:t>
    </dgm:pt>
    <dgm:pt modelId="{1B1036DE-50ED-9542-9C23-33B29AF5922D}" type="parTrans" cxnId="{4B256182-2424-BE43-AEBD-81B14C7D7ADD}">
      <dgm:prSet/>
      <dgm:spPr/>
      <dgm:t>
        <a:bodyPr/>
        <a:lstStyle/>
        <a:p>
          <a:endParaRPr lang="fr-FR"/>
        </a:p>
      </dgm:t>
    </dgm:pt>
    <dgm:pt modelId="{498E6C38-B820-4448-A344-680A5CF4B203}" type="sibTrans" cxnId="{4B256182-2424-BE43-AEBD-81B14C7D7ADD}">
      <dgm:prSet/>
      <dgm:spPr/>
      <dgm:t>
        <a:bodyPr/>
        <a:lstStyle/>
        <a:p>
          <a:endParaRPr lang="fr-FR"/>
        </a:p>
      </dgm:t>
    </dgm:pt>
    <dgm:pt modelId="{2C62EC62-E085-8848-93F8-FDF655D2B65C}">
      <dgm:prSet phldrT="[Texte]" custT="1"/>
      <dgm:spPr>
        <a:xfrm>
          <a:off x="1157472" y="2507410"/>
          <a:ext cx="2507410" cy="2507410"/>
        </a:xfrm>
        <a:prstGeom prst="triangle">
          <a:avLst/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16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Acteurs locaux</a:t>
          </a:r>
        </a:p>
        <a:p>
          <a:pPr>
            <a:buNone/>
          </a:pPr>
          <a:r>
            <a:rPr lang="fr-FR" sz="11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Entreprises, associations, structures publiques</a:t>
          </a:r>
        </a:p>
      </dgm:t>
    </dgm:pt>
    <dgm:pt modelId="{5A24A26C-29D9-514B-84BD-9C7CAC9565B7}" type="parTrans" cxnId="{0C597535-B539-F848-AC9E-C2C9A465D3EB}">
      <dgm:prSet/>
      <dgm:spPr/>
      <dgm:t>
        <a:bodyPr/>
        <a:lstStyle/>
        <a:p>
          <a:endParaRPr lang="fr-FR"/>
        </a:p>
      </dgm:t>
    </dgm:pt>
    <dgm:pt modelId="{124390F2-61A8-3D4B-96B2-A3A75CF08E68}" type="sibTrans" cxnId="{0C597535-B539-F848-AC9E-C2C9A465D3EB}">
      <dgm:prSet/>
      <dgm:spPr/>
      <dgm:t>
        <a:bodyPr/>
        <a:lstStyle/>
        <a:p>
          <a:endParaRPr lang="fr-FR"/>
        </a:p>
      </dgm:t>
    </dgm:pt>
    <dgm:pt modelId="{F8F6C525-3350-3C48-8F4A-BD5F4D648C85}">
      <dgm:prSet phldrT="[Texte]"/>
      <dgm:spPr>
        <a:xfrm rot="10800000">
          <a:off x="2411178" y="2507410"/>
          <a:ext cx="2507410" cy="2507410"/>
        </a:xfrm>
        <a:prstGeom prst="triangl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Jeunes</a:t>
          </a:r>
        </a:p>
      </dgm:t>
    </dgm:pt>
    <dgm:pt modelId="{222A71C6-A99F-5B4B-9FAF-210268630198}" type="parTrans" cxnId="{08047AFE-1AA5-AA4E-B44B-42EA2BAB7C72}">
      <dgm:prSet/>
      <dgm:spPr/>
      <dgm:t>
        <a:bodyPr/>
        <a:lstStyle/>
        <a:p>
          <a:endParaRPr lang="fr-FR"/>
        </a:p>
      </dgm:t>
    </dgm:pt>
    <dgm:pt modelId="{9ABD4EDA-F3C9-7447-B763-832F28CFE8BB}" type="sibTrans" cxnId="{08047AFE-1AA5-AA4E-B44B-42EA2BAB7C72}">
      <dgm:prSet/>
      <dgm:spPr/>
      <dgm:t>
        <a:bodyPr/>
        <a:lstStyle/>
        <a:p>
          <a:endParaRPr lang="fr-FR"/>
        </a:p>
      </dgm:t>
    </dgm:pt>
    <dgm:pt modelId="{B2A43080-8F79-8746-8FC7-2B5EE6FDE62E}">
      <dgm:prSet phldrT="[Texte]"/>
      <dgm:spPr>
        <a:xfrm>
          <a:off x="3664883" y="2507410"/>
          <a:ext cx="2507410" cy="2507410"/>
        </a:xfrm>
        <a:prstGeom prst="triangle">
          <a:avLst/>
        </a:prstGeom>
        <a:solidFill>
          <a:srgbClr val="A5A5A5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Partenaires nationaux privés</a:t>
          </a:r>
        </a:p>
      </dgm:t>
    </dgm:pt>
    <dgm:pt modelId="{DE332C9F-4255-4D44-93A0-F639F1172AEB}" type="parTrans" cxnId="{21317CB4-C096-EC43-B1F4-17E7E7D9456B}">
      <dgm:prSet/>
      <dgm:spPr/>
      <dgm:t>
        <a:bodyPr/>
        <a:lstStyle/>
        <a:p>
          <a:endParaRPr lang="fr-FR"/>
        </a:p>
      </dgm:t>
    </dgm:pt>
    <dgm:pt modelId="{2E547064-1C1A-5E46-96BF-5CFC2FB8948D}" type="sibTrans" cxnId="{21317CB4-C096-EC43-B1F4-17E7E7D9456B}">
      <dgm:prSet/>
      <dgm:spPr/>
      <dgm:t>
        <a:bodyPr/>
        <a:lstStyle/>
        <a:p>
          <a:endParaRPr lang="fr-FR"/>
        </a:p>
      </dgm:t>
    </dgm:pt>
    <dgm:pt modelId="{EF2EC68E-1050-7A4A-BEA7-A56CB79E32D5}" type="pres">
      <dgm:prSet presAssocID="{E5BADA0E-9F52-574F-8536-D5FA82255BCC}" presName="compositeShape" presStyleCnt="0">
        <dgm:presLayoutVars>
          <dgm:chMax val="9"/>
          <dgm:dir/>
          <dgm:resizeHandles val="exact"/>
        </dgm:presLayoutVars>
      </dgm:prSet>
      <dgm:spPr/>
    </dgm:pt>
    <dgm:pt modelId="{C5A85B04-45F0-254F-A0AD-2DE86481A6F0}" type="pres">
      <dgm:prSet presAssocID="{E5BADA0E-9F52-574F-8536-D5FA82255BCC}" presName="triangle1" presStyleLbl="node1" presStyleIdx="0" presStyleCnt="4">
        <dgm:presLayoutVars>
          <dgm:bulletEnabled val="1"/>
        </dgm:presLayoutVars>
      </dgm:prSet>
      <dgm:spPr/>
    </dgm:pt>
    <dgm:pt modelId="{36659794-5508-4849-946B-465B051C0025}" type="pres">
      <dgm:prSet presAssocID="{E5BADA0E-9F52-574F-8536-D5FA82255BCC}" presName="triangle2" presStyleLbl="node1" presStyleIdx="1" presStyleCnt="4">
        <dgm:presLayoutVars>
          <dgm:bulletEnabled val="1"/>
        </dgm:presLayoutVars>
      </dgm:prSet>
      <dgm:spPr/>
    </dgm:pt>
    <dgm:pt modelId="{992DB909-C910-DE47-9FA3-878161489422}" type="pres">
      <dgm:prSet presAssocID="{E5BADA0E-9F52-574F-8536-D5FA82255BCC}" presName="triangle3" presStyleLbl="node1" presStyleIdx="2" presStyleCnt="4">
        <dgm:presLayoutVars>
          <dgm:bulletEnabled val="1"/>
        </dgm:presLayoutVars>
      </dgm:prSet>
      <dgm:spPr/>
    </dgm:pt>
    <dgm:pt modelId="{C0CEA5C1-3E08-D94D-911A-F34C9F463173}" type="pres">
      <dgm:prSet presAssocID="{E5BADA0E-9F52-574F-8536-D5FA82255BCC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270E1901-2649-0644-AC61-B035F682E6C2}" type="presOf" srcId="{F8F6C525-3350-3C48-8F4A-BD5F4D648C85}" destId="{992DB909-C910-DE47-9FA3-878161489422}" srcOrd="0" destOrd="0" presId="urn:microsoft.com/office/officeart/2005/8/layout/pyramid4"/>
    <dgm:cxn modelId="{AA886E02-3B68-374C-BCBA-DC4E95542495}" type="presOf" srcId="{E5BADA0E-9F52-574F-8536-D5FA82255BCC}" destId="{EF2EC68E-1050-7A4A-BEA7-A56CB79E32D5}" srcOrd="0" destOrd="0" presId="urn:microsoft.com/office/officeart/2005/8/layout/pyramid4"/>
    <dgm:cxn modelId="{D36E7525-4D7B-EA4E-AC4D-7914C4F36AE4}" type="presOf" srcId="{2C62EC62-E085-8848-93F8-FDF655D2B65C}" destId="{36659794-5508-4849-946B-465B051C0025}" srcOrd="0" destOrd="0" presId="urn:microsoft.com/office/officeart/2005/8/layout/pyramid4"/>
    <dgm:cxn modelId="{0C597535-B539-F848-AC9E-C2C9A465D3EB}" srcId="{E5BADA0E-9F52-574F-8536-D5FA82255BCC}" destId="{2C62EC62-E085-8848-93F8-FDF655D2B65C}" srcOrd="1" destOrd="0" parTransId="{5A24A26C-29D9-514B-84BD-9C7CAC9565B7}" sibTransId="{124390F2-61A8-3D4B-96B2-A3A75CF08E68}"/>
    <dgm:cxn modelId="{019FA457-5CE9-6D4E-9197-E1C14AF40D5B}" type="presOf" srcId="{B2A43080-8F79-8746-8FC7-2B5EE6FDE62E}" destId="{C0CEA5C1-3E08-D94D-911A-F34C9F463173}" srcOrd="0" destOrd="0" presId="urn:microsoft.com/office/officeart/2005/8/layout/pyramid4"/>
    <dgm:cxn modelId="{87740278-0362-5542-88A6-1BA32DE81EBB}" type="presOf" srcId="{3A412573-9053-1641-8CB5-1B0A8F224336}" destId="{C5A85B04-45F0-254F-A0AD-2DE86481A6F0}" srcOrd="0" destOrd="0" presId="urn:microsoft.com/office/officeart/2005/8/layout/pyramid4"/>
    <dgm:cxn modelId="{4B256182-2424-BE43-AEBD-81B14C7D7ADD}" srcId="{E5BADA0E-9F52-574F-8536-D5FA82255BCC}" destId="{3A412573-9053-1641-8CB5-1B0A8F224336}" srcOrd="0" destOrd="0" parTransId="{1B1036DE-50ED-9542-9C23-33B29AF5922D}" sibTransId="{498E6C38-B820-4448-A344-680A5CF4B203}"/>
    <dgm:cxn modelId="{21317CB4-C096-EC43-B1F4-17E7E7D9456B}" srcId="{E5BADA0E-9F52-574F-8536-D5FA82255BCC}" destId="{B2A43080-8F79-8746-8FC7-2B5EE6FDE62E}" srcOrd="3" destOrd="0" parTransId="{DE332C9F-4255-4D44-93A0-F639F1172AEB}" sibTransId="{2E547064-1C1A-5E46-96BF-5CFC2FB8948D}"/>
    <dgm:cxn modelId="{08047AFE-1AA5-AA4E-B44B-42EA2BAB7C72}" srcId="{E5BADA0E-9F52-574F-8536-D5FA82255BCC}" destId="{F8F6C525-3350-3C48-8F4A-BD5F4D648C85}" srcOrd="2" destOrd="0" parTransId="{222A71C6-A99F-5B4B-9FAF-210268630198}" sibTransId="{9ABD4EDA-F3C9-7447-B763-832F28CFE8BB}"/>
    <dgm:cxn modelId="{F2F11C2E-5979-1B48-A22F-3F815C5D56BE}" type="presParOf" srcId="{EF2EC68E-1050-7A4A-BEA7-A56CB79E32D5}" destId="{C5A85B04-45F0-254F-A0AD-2DE86481A6F0}" srcOrd="0" destOrd="0" presId="urn:microsoft.com/office/officeart/2005/8/layout/pyramid4"/>
    <dgm:cxn modelId="{FBF5DF2B-921E-E84C-BBBC-60393B35C2C4}" type="presParOf" srcId="{EF2EC68E-1050-7A4A-BEA7-A56CB79E32D5}" destId="{36659794-5508-4849-946B-465B051C0025}" srcOrd="1" destOrd="0" presId="urn:microsoft.com/office/officeart/2005/8/layout/pyramid4"/>
    <dgm:cxn modelId="{FEF980CB-E617-4245-BDD2-D08FC20F90E4}" type="presParOf" srcId="{EF2EC68E-1050-7A4A-BEA7-A56CB79E32D5}" destId="{992DB909-C910-DE47-9FA3-878161489422}" srcOrd="2" destOrd="0" presId="urn:microsoft.com/office/officeart/2005/8/layout/pyramid4"/>
    <dgm:cxn modelId="{B6B02A6F-27E8-E940-9BAF-189EFBB3D76B}" type="presParOf" srcId="{EF2EC68E-1050-7A4A-BEA7-A56CB79E32D5}" destId="{C0CEA5C1-3E08-D94D-911A-F34C9F463173}" srcOrd="3" destOrd="0" presId="urn:microsoft.com/office/officeart/2005/8/layout/pyramid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B25DAA-5D1A-7D4F-BB89-B1A3D416ABD3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5489FAFF-1648-4A42-B147-84AF685648C5}">
      <dgm:prSet phldrT="[Texte]"/>
      <dgm:spPr>
        <a:xfrm>
          <a:off x="1322163" y="48228"/>
          <a:ext cx="2314962" cy="2314962"/>
        </a:xfrm>
        <a:prstGeom prst="ellipse">
          <a:avLst/>
        </a:prstGeom>
        <a:solidFill>
          <a:srgbClr val="FFC000">
            <a:alpha val="80000"/>
          </a:srgbClr>
        </a:solidFill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endParaRPr lang="fr-F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1DFC399-4AB5-B049-AE5E-CDFCD4EEC6EF}" type="parTrans" cxnId="{E3ECA44C-F10B-0D4F-8512-072CF0ADE501}">
      <dgm:prSet/>
      <dgm:spPr/>
      <dgm:t>
        <a:bodyPr/>
        <a:lstStyle/>
        <a:p>
          <a:endParaRPr lang="fr-FR"/>
        </a:p>
      </dgm:t>
    </dgm:pt>
    <dgm:pt modelId="{29932051-2333-8745-95F4-EE01531A588D}" type="sibTrans" cxnId="{E3ECA44C-F10B-0D4F-8512-072CF0ADE501}">
      <dgm:prSet/>
      <dgm:spPr/>
      <dgm:t>
        <a:bodyPr/>
        <a:lstStyle/>
        <a:p>
          <a:endParaRPr lang="fr-FR"/>
        </a:p>
      </dgm:t>
    </dgm:pt>
    <dgm:pt modelId="{7C31A182-EA0C-804B-9CDE-BACBBEC88EA2}">
      <dgm:prSet phldrT="[Texte]"/>
      <dgm:spPr>
        <a:xfrm>
          <a:off x="2157479" y="1495080"/>
          <a:ext cx="2314962" cy="2314962"/>
        </a:xfrm>
        <a:prstGeom prst="ellipse">
          <a:avLst/>
        </a:prstGeom>
        <a:solidFill>
          <a:srgbClr val="4472C4">
            <a:hueOff val="0"/>
            <a:satOff val="0"/>
            <a:lumOff val="0"/>
            <a:alpha val="8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endParaRPr lang="fr-F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D8D1176-807C-9B46-B4B4-9C96EA76B343}" type="parTrans" cxnId="{45B1FB8C-BF3F-AC47-A0A2-992B30618695}">
      <dgm:prSet/>
      <dgm:spPr/>
      <dgm:t>
        <a:bodyPr/>
        <a:lstStyle/>
        <a:p>
          <a:endParaRPr lang="fr-FR"/>
        </a:p>
      </dgm:t>
    </dgm:pt>
    <dgm:pt modelId="{79B573FD-01FD-E74B-AE9F-196AE7914AA0}" type="sibTrans" cxnId="{45B1FB8C-BF3F-AC47-A0A2-992B30618695}">
      <dgm:prSet/>
      <dgm:spPr/>
      <dgm:t>
        <a:bodyPr/>
        <a:lstStyle/>
        <a:p>
          <a:endParaRPr lang="fr-FR"/>
        </a:p>
      </dgm:t>
    </dgm:pt>
    <dgm:pt modelId="{FBAB1D57-2134-334C-9E98-7B2B8839717C}">
      <dgm:prSet phldrT="[Texte]"/>
      <dgm:spPr>
        <a:xfrm>
          <a:off x="486848" y="1495080"/>
          <a:ext cx="2314962" cy="2314962"/>
        </a:xfrm>
        <a:prstGeom prst="ellipse">
          <a:avLst/>
        </a:prstGeom>
        <a:solidFill>
          <a:srgbClr val="DC409D">
            <a:alpha val="8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endParaRPr lang="fr-F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00ACE38D-FB45-3A41-B96B-3FC8C4D71193}" type="parTrans" cxnId="{28B7AAD2-4BE4-9E4B-9735-D7182ECD11C3}">
      <dgm:prSet/>
      <dgm:spPr/>
      <dgm:t>
        <a:bodyPr/>
        <a:lstStyle/>
        <a:p>
          <a:endParaRPr lang="fr-FR"/>
        </a:p>
      </dgm:t>
    </dgm:pt>
    <dgm:pt modelId="{6C1F30EC-E520-DA46-9DC1-E1880F4A7E07}" type="sibTrans" cxnId="{28B7AAD2-4BE4-9E4B-9735-D7182ECD11C3}">
      <dgm:prSet/>
      <dgm:spPr/>
      <dgm:t>
        <a:bodyPr/>
        <a:lstStyle/>
        <a:p>
          <a:endParaRPr lang="fr-FR"/>
        </a:p>
      </dgm:t>
    </dgm:pt>
    <dgm:pt modelId="{D908600F-54A1-E34C-8D44-46E2770FF876}" type="pres">
      <dgm:prSet presAssocID="{E4B25DAA-5D1A-7D4F-BB89-B1A3D416ABD3}" presName="compositeShape" presStyleCnt="0">
        <dgm:presLayoutVars>
          <dgm:chMax val="7"/>
          <dgm:dir/>
          <dgm:resizeHandles val="exact"/>
        </dgm:presLayoutVars>
      </dgm:prSet>
      <dgm:spPr/>
    </dgm:pt>
    <dgm:pt modelId="{18968680-7355-CE44-8588-215B41893B3A}" type="pres">
      <dgm:prSet presAssocID="{5489FAFF-1648-4A42-B147-84AF685648C5}" presName="circ1" presStyleLbl="vennNode1" presStyleIdx="0" presStyleCnt="3"/>
      <dgm:spPr/>
    </dgm:pt>
    <dgm:pt modelId="{738C2B2B-C0CA-E94E-B6D7-9A500BB9106B}" type="pres">
      <dgm:prSet presAssocID="{5489FAFF-1648-4A42-B147-84AF685648C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A302E8F-F26D-4C46-AEB2-694E09DFC20C}" type="pres">
      <dgm:prSet presAssocID="{7C31A182-EA0C-804B-9CDE-BACBBEC88EA2}" presName="circ2" presStyleLbl="vennNode1" presStyleIdx="1" presStyleCnt="3"/>
      <dgm:spPr/>
    </dgm:pt>
    <dgm:pt modelId="{9C092A52-E2BE-5740-AC17-93E0204BA59E}" type="pres">
      <dgm:prSet presAssocID="{7C31A182-EA0C-804B-9CDE-BACBBEC88EA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E379EF2-5E33-3540-88E9-D7857214CB01}" type="pres">
      <dgm:prSet presAssocID="{FBAB1D57-2134-334C-9E98-7B2B8839717C}" presName="circ3" presStyleLbl="vennNode1" presStyleIdx="2" presStyleCnt="3"/>
      <dgm:spPr/>
    </dgm:pt>
    <dgm:pt modelId="{B3BCED71-5AC8-CF4C-A775-0D60784AA72F}" type="pres">
      <dgm:prSet presAssocID="{FBAB1D57-2134-334C-9E98-7B2B8839717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AC9D815-954D-7F4B-9AE7-8B9435255B16}" type="presOf" srcId="{5489FAFF-1648-4A42-B147-84AF685648C5}" destId="{18968680-7355-CE44-8588-215B41893B3A}" srcOrd="0" destOrd="0" presId="urn:microsoft.com/office/officeart/2005/8/layout/venn1"/>
    <dgm:cxn modelId="{E3ECA44C-F10B-0D4F-8512-072CF0ADE501}" srcId="{E4B25DAA-5D1A-7D4F-BB89-B1A3D416ABD3}" destId="{5489FAFF-1648-4A42-B147-84AF685648C5}" srcOrd="0" destOrd="0" parTransId="{C1DFC399-4AB5-B049-AE5E-CDFCD4EEC6EF}" sibTransId="{29932051-2333-8745-95F4-EE01531A588D}"/>
    <dgm:cxn modelId="{6BAA5089-833A-FD40-A82A-49E705D0C5E4}" type="presOf" srcId="{E4B25DAA-5D1A-7D4F-BB89-B1A3D416ABD3}" destId="{D908600F-54A1-E34C-8D44-46E2770FF876}" srcOrd="0" destOrd="0" presId="urn:microsoft.com/office/officeart/2005/8/layout/venn1"/>
    <dgm:cxn modelId="{45B1FB8C-BF3F-AC47-A0A2-992B30618695}" srcId="{E4B25DAA-5D1A-7D4F-BB89-B1A3D416ABD3}" destId="{7C31A182-EA0C-804B-9CDE-BACBBEC88EA2}" srcOrd="1" destOrd="0" parTransId="{CD8D1176-807C-9B46-B4B4-9C96EA76B343}" sibTransId="{79B573FD-01FD-E74B-AE9F-196AE7914AA0}"/>
    <dgm:cxn modelId="{86CA53A3-5D73-F041-8CAC-728D31C3C693}" type="presOf" srcId="{7C31A182-EA0C-804B-9CDE-BACBBEC88EA2}" destId="{9C092A52-E2BE-5740-AC17-93E0204BA59E}" srcOrd="1" destOrd="0" presId="urn:microsoft.com/office/officeart/2005/8/layout/venn1"/>
    <dgm:cxn modelId="{C9303FB3-E402-7D43-99B5-CE8E1653E9A7}" type="presOf" srcId="{FBAB1D57-2134-334C-9E98-7B2B8839717C}" destId="{B3BCED71-5AC8-CF4C-A775-0D60784AA72F}" srcOrd="1" destOrd="0" presId="urn:microsoft.com/office/officeart/2005/8/layout/venn1"/>
    <dgm:cxn modelId="{E073A5CB-A550-D141-A6F5-58649780903C}" type="presOf" srcId="{FBAB1D57-2134-334C-9E98-7B2B8839717C}" destId="{BE379EF2-5E33-3540-88E9-D7857214CB01}" srcOrd="0" destOrd="0" presId="urn:microsoft.com/office/officeart/2005/8/layout/venn1"/>
    <dgm:cxn modelId="{837248CD-7004-FA4E-A7EC-7539A31D4046}" type="presOf" srcId="{7C31A182-EA0C-804B-9CDE-BACBBEC88EA2}" destId="{8A302E8F-F26D-4C46-AEB2-694E09DFC20C}" srcOrd="0" destOrd="0" presId="urn:microsoft.com/office/officeart/2005/8/layout/venn1"/>
    <dgm:cxn modelId="{E10E2AD0-BC82-374E-A773-E9E37301BCB6}" type="presOf" srcId="{5489FAFF-1648-4A42-B147-84AF685648C5}" destId="{738C2B2B-C0CA-E94E-B6D7-9A500BB9106B}" srcOrd="1" destOrd="0" presId="urn:microsoft.com/office/officeart/2005/8/layout/venn1"/>
    <dgm:cxn modelId="{28B7AAD2-4BE4-9E4B-9735-D7182ECD11C3}" srcId="{E4B25DAA-5D1A-7D4F-BB89-B1A3D416ABD3}" destId="{FBAB1D57-2134-334C-9E98-7B2B8839717C}" srcOrd="2" destOrd="0" parTransId="{00ACE38D-FB45-3A41-B96B-3FC8C4D71193}" sibTransId="{6C1F30EC-E520-DA46-9DC1-E1880F4A7E07}"/>
    <dgm:cxn modelId="{3231BF47-8D06-3B4A-B3C3-03AD184EA1B0}" type="presParOf" srcId="{D908600F-54A1-E34C-8D44-46E2770FF876}" destId="{18968680-7355-CE44-8588-215B41893B3A}" srcOrd="0" destOrd="0" presId="urn:microsoft.com/office/officeart/2005/8/layout/venn1"/>
    <dgm:cxn modelId="{2009CA67-3C13-6D44-8E0D-A111998AEBDC}" type="presParOf" srcId="{D908600F-54A1-E34C-8D44-46E2770FF876}" destId="{738C2B2B-C0CA-E94E-B6D7-9A500BB9106B}" srcOrd="1" destOrd="0" presId="urn:microsoft.com/office/officeart/2005/8/layout/venn1"/>
    <dgm:cxn modelId="{95F17BD4-D3EF-4D4B-80BC-022B861C2E0B}" type="presParOf" srcId="{D908600F-54A1-E34C-8D44-46E2770FF876}" destId="{8A302E8F-F26D-4C46-AEB2-694E09DFC20C}" srcOrd="2" destOrd="0" presId="urn:microsoft.com/office/officeart/2005/8/layout/venn1"/>
    <dgm:cxn modelId="{EFE1CDD0-F295-3546-B8A7-3DAE560FAA7A}" type="presParOf" srcId="{D908600F-54A1-E34C-8D44-46E2770FF876}" destId="{9C092A52-E2BE-5740-AC17-93E0204BA59E}" srcOrd="3" destOrd="0" presId="urn:microsoft.com/office/officeart/2005/8/layout/venn1"/>
    <dgm:cxn modelId="{F95FB043-FDF8-874D-9A3C-47CC5FC8827E}" type="presParOf" srcId="{D908600F-54A1-E34C-8D44-46E2770FF876}" destId="{BE379EF2-5E33-3540-88E9-D7857214CB01}" srcOrd="4" destOrd="0" presId="urn:microsoft.com/office/officeart/2005/8/layout/venn1"/>
    <dgm:cxn modelId="{A77E4E34-2BC6-BD42-8F70-77DBEC96636D}" type="presParOf" srcId="{D908600F-54A1-E34C-8D44-46E2770FF876}" destId="{B3BCED71-5AC8-CF4C-A775-0D60784AA72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A85B04-45F0-254F-A0AD-2DE86481A6F0}">
      <dsp:nvSpPr>
        <dsp:cNvPr id="0" name=""/>
        <dsp:cNvSpPr/>
      </dsp:nvSpPr>
      <dsp:spPr>
        <a:xfrm>
          <a:off x="2369548" y="0"/>
          <a:ext cx="2446368" cy="2446368"/>
        </a:xfrm>
        <a:prstGeom prst="triangle">
          <a:avLst/>
        </a:prstGeom>
        <a:solidFill>
          <a:srgbClr val="DC409D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Partenaires publics</a:t>
          </a:r>
        </a:p>
      </dsp:txBody>
      <dsp:txXfrm>
        <a:off x="2981140" y="1223184"/>
        <a:ext cx="1223184" cy="1223184"/>
      </dsp:txXfrm>
    </dsp:sp>
    <dsp:sp modelId="{36659794-5508-4849-946B-465B051C0025}">
      <dsp:nvSpPr>
        <dsp:cNvPr id="0" name=""/>
        <dsp:cNvSpPr/>
      </dsp:nvSpPr>
      <dsp:spPr>
        <a:xfrm>
          <a:off x="1146364" y="2446368"/>
          <a:ext cx="2446368" cy="2446368"/>
        </a:xfrm>
        <a:prstGeom prst="triangle">
          <a:avLst/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Acteurs locaux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Entreprises, associations, structures publiques</a:t>
          </a:r>
        </a:p>
      </dsp:txBody>
      <dsp:txXfrm>
        <a:off x="1757956" y="3669552"/>
        <a:ext cx="1223184" cy="1223184"/>
      </dsp:txXfrm>
    </dsp:sp>
    <dsp:sp modelId="{992DB909-C910-DE47-9FA3-878161489422}">
      <dsp:nvSpPr>
        <dsp:cNvPr id="0" name=""/>
        <dsp:cNvSpPr/>
      </dsp:nvSpPr>
      <dsp:spPr>
        <a:xfrm rot="10800000">
          <a:off x="2369548" y="2446368"/>
          <a:ext cx="2446368" cy="2446368"/>
        </a:xfrm>
        <a:prstGeom prst="triangl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Jeunes</a:t>
          </a:r>
        </a:p>
      </dsp:txBody>
      <dsp:txXfrm rot="10800000">
        <a:off x="2981140" y="2446368"/>
        <a:ext cx="1223184" cy="1223184"/>
      </dsp:txXfrm>
    </dsp:sp>
    <dsp:sp modelId="{C0CEA5C1-3E08-D94D-911A-F34C9F463173}">
      <dsp:nvSpPr>
        <dsp:cNvPr id="0" name=""/>
        <dsp:cNvSpPr/>
      </dsp:nvSpPr>
      <dsp:spPr>
        <a:xfrm>
          <a:off x="3592733" y="2446368"/>
          <a:ext cx="2446368" cy="2446368"/>
        </a:xfrm>
        <a:prstGeom prst="triangle">
          <a:avLst/>
        </a:prstGeom>
        <a:solidFill>
          <a:srgbClr val="A5A5A5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Partenaires nationaux privés</a:t>
          </a:r>
        </a:p>
      </dsp:txBody>
      <dsp:txXfrm>
        <a:off x="4204325" y="3669552"/>
        <a:ext cx="1223184" cy="12231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68680-7355-CE44-8588-215B41893B3A}">
      <dsp:nvSpPr>
        <dsp:cNvPr id="0" name=""/>
        <dsp:cNvSpPr/>
      </dsp:nvSpPr>
      <dsp:spPr>
        <a:xfrm>
          <a:off x="1273584" y="41282"/>
          <a:ext cx="1981582" cy="1981582"/>
        </a:xfrm>
        <a:prstGeom prst="ellipse">
          <a:avLst/>
        </a:prstGeom>
        <a:solidFill>
          <a:srgbClr val="FFC000">
            <a:alpha val="80000"/>
          </a:srgbClr>
        </a:solidFill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4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750605" y="518647"/>
        <a:ext cx="1027540" cy="630536"/>
      </dsp:txXfrm>
    </dsp:sp>
    <dsp:sp modelId="{8A302E8F-F26D-4C46-AEB2-694E09DFC20C}">
      <dsp:nvSpPr>
        <dsp:cNvPr id="0" name=""/>
        <dsp:cNvSpPr/>
      </dsp:nvSpPr>
      <dsp:spPr>
        <a:xfrm>
          <a:off x="1988605" y="1279772"/>
          <a:ext cx="1981582" cy="1981582"/>
        </a:xfrm>
        <a:prstGeom prst="ellipse">
          <a:avLst/>
        </a:prstGeom>
        <a:solidFill>
          <a:srgbClr val="4472C4">
            <a:hueOff val="0"/>
            <a:satOff val="0"/>
            <a:lumOff val="0"/>
            <a:alpha val="8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768757" y="1951289"/>
        <a:ext cx="840713" cy="770654"/>
      </dsp:txXfrm>
    </dsp:sp>
    <dsp:sp modelId="{BE379EF2-5E33-3540-88E9-D7857214CB01}">
      <dsp:nvSpPr>
        <dsp:cNvPr id="0" name=""/>
        <dsp:cNvSpPr/>
      </dsp:nvSpPr>
      <dsp:spPr>
        <a:xfrm>
          <a:off x="558563" y="1279772"/>
          <a:ext cx="1981582" cy="1981582"/>
        </a:xfrm>
        <a:prstGeom prst="ellipse">
          <a:avLst/>
        </a:prstGeom>
        <a:solidFill>
          <a:srgbClr val="DC409D">
            <a:alpha val="8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919280" y="1951289"/>
        <a:ext cx="840713" cy="770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B3EA0-CAFE-4625-85E2-F67828F17C58}" type="datetimeFigureOut">
              <a:rPr lang="fr-FR" smtClean="0"/>
              <a:t>15/03/2021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0ED4F-9915-44BE-9AC7-EDFADFBEB6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656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0ED4F-9915-44BE-9AC7-EDFADFBEB67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255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5480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0272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6714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2023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3147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0272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2" name="Google Shape;2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02727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7035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17615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14417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16040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28755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9125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9" name="Google Shape;24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Diapositive de titr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2C6B"/>
              </a:buClr>
              <a:buSzPts val="6000"/>
              <a:buFont typeface="Gill Sans"/>
              <a:buNone/>
              <a:defRPr sz="6000">
                <a:solidFill>
                  <a:srgbClr val="302C6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21" name="Google Shape;21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47"/>
            <a:ext cx="1467293" cy="6857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24707" y="0"/>
            <a:ext cx="146729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215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Titre et texte vertical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85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Titre vertical et text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2281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4707" y="0"/>
            <a:ext cx="1467293" cy="6858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73" y="5603358"/>
            <a:ext cx="1259719" cy="103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Titre et contenu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9"/>
          <p:cNvSpPr txBox="1">
            <a:spLocks noGrp="1"/>
          </p:cNvSpPr>
          <p:nvPr>
            <p:ph type="title"/>
          </p:nvPr>
        </p:nvSpPr>
        <p:spPr>
          <a:xfrm>
            <a:off x="2154869" y="365125"/>
            <a:ext cx="91475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2C6B"/>
              </a:buClr>
              <a:buSzPts val="4400"/>
              <a:buFont typeface="Gill Sans"/>
              <a:buNone/>
              <a:defRPr>
                <a:solidFill>
                  <a:srgbClr val="302C6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body" idx="1"/>
          </p:nvPr>
        </p:nvSpPr>
        <p:spPr>
          <a:xfrm>
            <a:off x="2154869" y="1825625"/>
            <a:ext cx="914754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" name="Google Shape;2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47"/>
            <a:ext cx="1467293" cy="6857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0653" y="5603358"/>
            <a:ext cx="1259719" cy="1031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729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position personnalisée">
  <p:cSld name="Disposition personnalisé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203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Deux contenu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9422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Compara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450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re seul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470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Vid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488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Contenu avec légen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4162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Image avec légend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558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20134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syvelines-unechance.fr/" TargetMode="Externa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tiff"/><Relationship Id="rId13" Type="http://schemas.openxmlformats.org/officeDocument/2006/relationships/image" Target="../media/image38.tiff"/><Relationship Id="rId18" Type="http://schemas.openxmlformats.org/officeDocument/2006/relationships/image" Target="../media/image43.tiff"/><Relationship Id="rId26" Type="http://schemas.openxmlformats.org/officeDocument/2006/relationships/image" Target="../media/image51.tiff"/><Relationship Id="rId3" Type="http://schemas.openxmlformats.org/officeDocument/2006/relationships/diagramData" Target="../diagrams/data1.xml"/><Relationship Id="rId21" Type="http://schemas.openxmlformats.org/officeDocument/2006/relationships/image" Target="../media/image46.tiff"/><Relationship Id="rId7" Type="http://schemas.microsoft.com/office/2007/relationships/diagramDrawing" Target="../diagrams/drawing1.xml"/><Relationship Id="rId12" Type="http://schemas.openxmlformats.org/officeDocument/2006/relationships/image" Target="../media/image37.tiff"/><Relationship Id="rId17" Type="http://schemas.openxmlformats.org/officeDocument/2006/relationships/image" Target="../media/image42.tiff"/><Relationship Id="rId25" Type="http://schemas.openxmlformats.org/officeDocument/2006/relationships/image" Target="../media/image50.tiff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1.tiff"/><Relationship Id="rId20" Type="http://schemas.openxmlformats.org/officeDocument/2006/relationships/image" Target="../media/image45.tiff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6.tiff"/><Relationship Id="rId24" Type="http://schemas.openxmlformats.org/officeDocument/2006/relationships/image" Target="../media/image49.tiff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40.tiff"/><Relationship Id="rId23" Type="http://schemas.openxmlformats.org/officeDocument/2006/relationships/image" Target="../media/image48.tiff"/><Relationship Id="rId28" Type="http://schemas.openxmlformats.org/officeDocument/2006/relationships/image" Target="../media/image53.png"/><Relationship Id="rId10" Type="http://schemas.openxmlformats.org/officeDocument/2006/relationships/image" Target="../media/image35.tiff"/><Relationship Id="rId19" Type="http://schemas.openxmlformats.org/officeDocument/2006/relationships/image" Target="../media/image44.tiff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tiff"/><Relationship Id="rId14" Type="http://schemas.openxmlformats.org/officeDocument/2006/relationships/image" Target="../media/image39.tiff"/><Relationship Id="rId22" Type="http://schemas.openxmlformats.org/officeDocument/2006/relationships/image" Target="../media/image47.tiff"/><Relationship Id="rId27" Type="http://schemas.openxmlformats.org/officeDocument/2006/relationships/image" Target="../media/image52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57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tif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6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0.tiff"/><Relationship Id="rId4" Type="http://schemas.openxmlformats.org/officeDocument/2006/relationships/diagramLayout" Target="../diagrams/layout2.xml"/><Relationship Id="rId9" Type="http://schemas.openxmlformats.org/officeDocument/2006/relationships/image" Target="../media/image59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https://mcusercontent.com/a84e31cc3b011ce1ed4522219/images/752183fb-0cad-4937-a9f9-f7c4d5e4a051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216695" y="2114462"/>
            <a:ext cx="606337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 b="1" i="1" dirty="0">
                <a:solidFill>
                  <a:srgbClr val="302C6B"/>
                </a:solidFill>
                <a:latin typeface="Gill Sans MT" panose="020B0502020104020203" pitchFamily="34" charset="0"/>
              </a:rPr>
              <a:t>Recruter Autrement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800" b="1" i="1" u="none" strike="noStrike" kern="1200" cap="none" spc="0" normalizeH="0" baseline="0" noProof="0" dirty="0">
              <a:ln>
                <a:noFill/>
              </a:ln>
              <a:solidFill>
                <a:srgbClr val="302C6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i="1" u="none" strike="noStrike" kern="1200" cap="none" spc="0" normalizeH="0" baseline="0" noProof="0" dirty="0">
                <a:ln>
                  <a:noFill/>
                </a:ln>
                <a:solidFill>
                  <a:srgbClr val="302C6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18 Février 2021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4823BB0-AD19-4DBA-92C9-4E51AFDEA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772" y="5943788"/>
            <a:ext cx="2142542" cy="779339"/>
          </a:xfrm>
          <a:prstGeom prst="rect">
            <a:avLst/>
          </a:prstGeom>
        </p:spPr>
      </p:pic>
      <p:pic>
        <p:nvPicPr>
          <p:cNvPr id="1026" name="Picture 2" descr="Résultat de recherche d'images pour &quot;logo 100chances 100 emplois&quot;">
            <a:extLst>
              <a:ext uri="{FF2B5EF4-FFF2-40B4-BE49-F238E27FC236}">
                <a16:creationId xmlns:a16="http://schemas.microsoft.com/office/drawing/2014/main" id="{72518939-2DF5-4207-A635-3C9FADC14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937" y="1892531"/>
            <a:ext cx="2641304" cy="262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ésultat de recherche d'images pour &quot;&quot;maison pour rebondir&quot;&quot;">
            <a:extLst>
              <a:ext uri="{FF2B5EF4-FFF2-40B4-BE49-F238E27FC236}">
                <a16:creationId xmlns:a16="http://schemas.microsoft.com/office/drawing/2014/main" id="{F5EA054C-E14C-4CE4-980F-95EAEAD66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918" y="5810080"/>
            <a:ext cx="1788770" cy="100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3F646A4-0F1A-4855-8518-537662D96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7488" y="5935079"/>
            <a:ext cx="1929474" cy="73940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715262B-7172-4E99-9A64-6A49F3BA99E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349" t="34540" r="8984" b="37304"/>
          <a:stretch/>
        </p:blipFill>
        <p:spPr>
          <a:xfrm>
            <a:off x="8598997" y="5996755"/>
            <a:ext cx="1681075" cy="57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23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"/>
          <p:cNvSpPr txBox="1">
            <a:spLocks noGrp="1"/>
          </p:cNvSpPr>
          <p:nvPr>
            <p:ph type="title"/>
          </p:nvPr>
        </p:nvSpPr>
        <p:spPr>
          <a:xfrm>
            <a:off x="1992637" y="158647"/>
            <a:ext cx="91475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2C6B"/>
              </a:buClr>
              <a:buSzPts val="4800"/>
              <a:buFont typeface="Gill Sans"/>
              <a:buNone/>
            </a:pPr>
            <a:r>
              <a:rPr lang="fr-FR" sz="4000" dirty="0"/>
              <a:t>FACE  Yvelines en quelques chiffres</a:t>
            </a:r>
            <a:endParaRPr sz="4000" dirty="0"/>
          </a:p>
        </p:txBody>
      </p:sp>
      <p:pic>
        <p:nvPicPr>
          <p:cNvPr id="241" name="Google Shape;241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99853" y="4575694"/>
            <a:ext cx="3456732" cy="141439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0"/>
          <p:cNvSpPr txBox="1"/>
          <p:nvPr/>
        </p:nvSpPr>
        <p:spPr>
          <a:xfrm>
            <a:off x="1785653" y="1357377"/>
            <a:ext cx="10278527" cy="5678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1er Club de la Fondation AGIR CONTRE L’EXCLUSION à voir le jour en Ile-de-France en 1999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 champs d’actions : l’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Education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l’Emploi, l’Entreprise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Près de 250 collaborateurs d’entreprises impliqués/an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	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	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	Depuis sa création :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041775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10 000 bénéficiaires accompagnés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041775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100 partenaires impliqués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041775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2 000 collaborateurs d’entreprises engagés	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79236">
            <a:off x="9089565" y="2000715"/>
            <a:ext cx="2633561" cy="1743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97515">
            <a:off x="5615196" y="3175829"/>
            <a:ext cx="3019931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16686">
            <a:off x="1758798" y="3189170"/>
            <a:ext cx="3538841" cy="1277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8326" y="0"/>
            <a:ext cx="3979197" cy="183361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3"/>
          <p:cNvSpPr txBox="1"/>
          <p:nvPr/>
        </p:nvSpPr>
        <p:spPr>
          <a:xfrm>
            <a:off x="1466538" y="673844"/>
            <a:ext cx="10072254" cy="70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302C6B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		Contact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302C6B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4" name="Google Shape;304;p13"/>
          <p:cNvSpPr txBox="1">
            <a:spLocks noGrp="1"/>
          </p:cNvSpPr>
          <p:nvPr>
            <p:ph type="body" idx="1"/>
          </p:nvPr>
        </p:nvSpPr>
        <p:spPr>
          <a:xfrm>
            <a:off x="1662546" y="1833611"/>
            <a:ext cx="10372137" cy="4717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fr-FR" dirty="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endParaRPr lang="fr-FR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endParaRPr lang="fr-FR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endParaRPr lang="fr-FR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fr-FR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	Une interlocutrice dédiée au sein de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fr-FR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		Laurence </a:t>
            </a:r>
            <a:r>
              <a:rPr lang="fr-FR" dirty="0" err="1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Hémédinger</a:t>
            </a:r>
            <a:endParaRPr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fr-FR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		07 62 59 20 78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fr-FR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		l.hemedinger@fondationface.org	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endParaRPr sz="1050" dirty="0"/>
          </a:p>
        </p:txBody>
      </p:sp>
      <p:pic>
        <p:nvPicPr>
          <p:cNvPr id="305" name="Google Shape;30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1108" y="4407501"/>
            <a:ext cx="1899637" cy="688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39291AC-CD65-4B0D-B80E-172C74161F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3613" y="1450476"/>
            <a:ext cx="5520697" cy="309933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002BB06-2397-4DE6-9BBA-412372EE8A10}"/>
              </a:ext>
            </a:extLst>
          </p:cNvPr>
          <p:cNvSpPr txBox="1"/>
          <p:nvPr/>
        </p:nvSpPr>
        <p:spPr>
          <a:xfrm>
            <a:off x="6087172" y="1956976"/>
            <a:ext cx="5947511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"/>
                <a:cs typeface="Arial"/>
                <a:sym typeface="Gill Sans"/>
              </a:rPr>
              <a:t>Simple et rapide,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"/>
                <a:cs typeface="Arial"/>
                <a:sym typeface="Gill Sans"/>
              </a:rPr>
              <a:t>un formulaire d’engagement sur le site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ill Sans"/>
                <a:cs typeface="Arial"/>
                <a:sym typeface="Gill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www.lesyvelines-unechance.fr</a:t>
            </a: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ill Sans"/>
              <a:cs typeface="Arial"/>
              <a:sym typeface="Gill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/>
        </p:nvSpPr>
        <p:spPr>
          <a:xfrm>
            <a:off x="637083" y="2629682"/>
            <a:ext cx="10384431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6600" i="1" dirty="0">
              <a:solidFill>
                <a:srgbClr val="302C6B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600" b="0" i="1" u="none" strike="noStrike" cap="none" dirty="0">
                <a:solidFill>
                  <a:srgbClr val="302C6B"/>
                </a:solidFill>
                <a:latin typeface="Gill Sans"/>
                <a:ea typeface="Gill Sans"/>
                <a:cs typeface="Gill Sans"/>
                <a:sym typeface="Gill Sans"/>
              </a:rPr>
              <a:t>100 Chances, 100 emplois</a:t>
            </a:r>
          </a:p>
        </p:txBody>
      </p:sp>
      <p:cxnSp>
        <p:nvCxnSpPr>
          <p:cNvPr id="100" name="Google Shape;100;p15"/>
          <p:cNvCxnSpPr/>
          <p:nvPr/>
        </p:nvCxnSpPr>
        <p:spPr>
          <a:xfrm>
            <a:off x="4378009" y="5230760"/>
            <a:ext cx="2562446" cy="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" name="Picture 2" descr="Résultat de recherche d'images pour &quot;logo 100chances 100 emplois&quot;">
            <a:extLst>
              <a:ext uri="{FF2B5EF4-FFF2-40B4-BE49-F238E27FC236}">
                <a16:creationId xmlns:a16="http://schemas.microsoft.com/office/drawing/2014/main" id="{4828F725-6FD1-41A6-B8B5-7CD2D13BE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082" y="312701"/>
            <a:ext cx="2641304" cy="262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96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"/>
          <p:cNvSpPr txBox="1">
            <a:spLocks noGrp="1"/>
          </p:cNvSpPr>
          <p:nvPr>
            <p:ph type="body" idx="1"/>
          </p:nvPr>
        </p:nvSpPr>
        <p:spPr>
          <a:xfrm>
            <a:off x="1498599" y="1533832"/>
            <a:ext cx="10101219" cy="5041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Pts val="3600"/>
            </a:pPr>
            <a:r>
              <a:rPr lang="fr-FR" sz="2600" dirty="0">
                <a:solidFill>
                  <a:srgbClr val="002060"/>
                </a:solidFill>
                <a:latin typeface="Gill Sans"/>
                <a:sym typeface="Gill Sans"/>
              </a:rPr>
              <a:t>L’objectif du programme est de favoriser l’insertion professionnelle des jeunes adultes des Quartiers Politique de la Ville, grâce à la mobilisation d’un réseau d’entreprises associées aux partenaires publics.</a:t>
            </a:r>
          </a:p>
          <a:p>
            <a:pPr marL="228600" lvl="0" indent="-2286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Pts val="3600"/>
            </a:pPr>
            <a:r>
              <a:rPr lang="fr-FR" sz="2600" dirty="0">
                <a:solidFill>
                  <a:srgbClr val="002060"/>
                </a:solidFill>
                <a:latin typeface="Gill Sans"/>
                <a:sym typeface="Gill Sans"/>
              </a:rPr>
              <a:t> </a:t>
            </a:r>
            <a:r>
              <a:rPr lang="fr-FR" sz="2600" dirty="0">
                <a:solidFill>
                  <a:srgbClr val="002060"/>
                </a:solidFill>
                <a:latin typeface="Gill Sans"/>
              </a:rPr>
              <a:t>Il est copiloté par une ou plusieurs entreprise(s) et un ou plusieurs acteur(s) de l’emploi, dans la majorité des cas la Mission Locale du territoire concerné.</a:t>
            </a:r>
          </a:p>
          <a:p>
            <a:pPr marL="228600" lvl="0" indent="-228600" algn="just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SzPts val="3600"/>
            </a:pPr>
            <a:r>
              <a:rPr lang="fr-FR" sz="2600" dirty="0">
                <a:solidFill>
                  <a:srgbClr val="002060"/>
                </a:solidFill>
                <a:latin typeface="Gill Sans"/>
              </a:rPr>
              <a:t> Le processus 100 Chances 100 Emplois a été créé par Schneider Electric et expérimenté pour la première fois en 2004 à Chalon-sur-Saône</a:t>
            </a:r>
          </a:p>
          <a:p>
            <a:pPr marL="228600" lvl="0" indent="-228600" algn="just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SzPts val="3600"/>
            </a:pPr>
            <a:endParaRPr lang="fr-FR" dirty="0">
              <a:solidFill>
                <a:srgbClr val="002060"/>
              </a:solidFill>
              <a:latin typeface="Gill Sans"/>
              <a:sym typeface="Gill Sans"/>
            </a:endParaRPr>
          </a:p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Char char="•"/>
            </a:pPr>
            <a:endParaRPr sz="3600" b="1" dirty="0">
              <a:solidFill>
                <a:srgbClr val="C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5" name="Google Shape;235;p9"/>
          <p:cNvSpPr txBox="1"/>
          <p:nvPr/>
        </p:nvSpPr>
        <p:spPr>
          <a:xfrm>
            <a:off x="1498599" y="282777"/>
            <a:ext cx="10491840" cy="749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Google Shape;251;p11">
            <a:extLst>
              <a:ext uri="{FF2B5EF4-FFF2-40B4-BE49-F238E27FC236}">
                <a16:creationId xmlns:a16="http://schemas.microsoft.com/office/drawing/2014/main" id="{607AE96A-4EF3-45AF-A111-1E03594CC5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45768" y="264506"/>
            <a:ext cx="9954050" cy="786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ctr"/>
            <a:r>
              <a:rPr lang="fr-FR" sz="4000" dirty="0"/>
              <a:t>Une initiative au service de l’emploi des jeunes…</a:t>
            </a:r>
            <a:br>
              <a:rPr lang="fr-FR" sz="4000" dirty="0"/>
            </a:br>
            <a:r>
              <a:rPr lang="fr-FR" sz="4000" dirty="0"/>
              <a:t>reconnue d’Intérêt Général</a:t>
            </a:r>
          </a:p>
        </p:txBody>
      </p:sp>
      <p:pic>
        <p:nvPicPr>
          <p:cNvPr id="5" name="Picture 2" descr="Résultat de recherche d'images pour &quot;100 chances 100 emplois png&quot;">
            <a:extLst>
              <a:ext uri="{FF2B5EF4-FFF2-40B4-BE49-F238E27FC236}">
                <a16:creationId xmlns:a16="http://schemas.microsoft.com/office/drawing/2014/main" id="{93BD8C1E-7F32-4EF3-A455-2089C46E7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5768" y="5881737"/>
            <a:ext cx="697382" cy="69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512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"/>
          <p:cNvSpPr txBox="1"/>
          <p:nvPr/>
        </p:nvSpPr>
        <p:spPr>
          <a:xfrm>
            <a:off x="1498599" y="282777"/>
            <a:ext cx="10491840" cy="749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56472C-C335-4000-8B5F-2B7778717E72}"/>
              </a:ext>
            </a:extLst>
          </p:cNvPr>
          <p:cNvSpPr txBox="1"/>
          <p:nvPr/>
        </p:nvSpPr>
        <p:spPr>
          <a:xfrm>
            <a:off x="7526606" y="1631691"/>
            <a:ext cx="31416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Oswald"/>
              </a:rPr>
              <a:t>1600                40</a:t>
            </a:r>
          </a:p>
          <a:p>
            <a:pPr algn="ctr"/>
            <a:r>
              <a:rPr lang="fr-FR" dirty="0">
                <a:solidFill>
                  <a:srgbClr val="002060"/>
                </a:solidFill>
                <a:latin typeface="Oswald"/>
              </a:rPr>
              <a:t>partenaires          villes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6936B41-C137-4A34-928C-E218F01C564F}"/>
              </a:ext>
            </a:extLst>
          </p:cNvPr>
          <p:cNvSpPr txBox="1"/>
          <p:nvPr/>
        </p:nvSpPr>
        <p:spPr>
          <a:xfrm>
            <a:off x="7921078" y="2929595"/>
            <a:ext cx="2641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Oswald"/>
              </a:rPr>
              <a:t>7601 </a:t>
            </a:r>
          </a:p>
          <a:p>
            <a:pPr algn="ctr"/>
            <a:r>
              <a:rPr lang="fr-FR" dirty="0">
                <a:solidFill>
                  <a:srgbClr val="002060"/>
                </a:solidFill>
                <a:latin typeface="Oswald"/>
              </a:rPr>
              <a:t>jeunes accompagnés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E5E042F-D6DC-4E39-A96B-12C5AEB2D7CF}"/>
              </a:ext>
            </a:extLst>
          </p:cNvPr>
          <p:cNvSpPr txBox="1"/>
          <p:nvPr/>
        </p:nvSpPr>
        <p:spPr>
          <a:xfrm>
            <a:off x="7921078" y="4319244"/>
            <a:ext cx="2641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Oswald"/>
              </a:rPr>
              <a:t>5075</a:t>
            </a:r>
          </a:p>
          <a:p>
            <a:pPr algn="ctr"/>
            <a:r>
              <a:rPr lang="fr-FR" dirty="0">
                <a:solidFill>
                  <a:srgbClr val="002060"/>
                </a:solidFill>
                <a:latin typeface="Oswald"/>
              </a:rPr>
              <a:t>jeunes en emploi durable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157F96E-E778-4F9B-8DDA-789593A641BE}"/>
              </a:ext>
            </a:extLst>
          </p:cNvPr>
          <p:cNvSpPr txBox="1"/>
          <p:nvPr/>
        </p:nvSpPr>
        <p:spPr>
          <a:xfrm>
            <a:off x="7921078" y="5570573"/>
            <a:ext cx="2641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Oswald"/>
              </a:rPr>
              <a:t>1092</a:t>
            </a:r>
          </a:p>
          <a:p>
            <a:pPr algn="ctr"/>
            <a:r>
              <a:rPr lang="fr-FR" dirty="0">
                <a:solidFill>
                  <a:srgbClr val="002060"/>
                </a:solidFill>
                <a:latin typeface="Oswald"/>
              </a:rPr>
              <a:t>jeunes en accompagnement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EDA570F-29B4-43C6-98E2-8258AEC4F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238" y="5523237"/>
            <a:ext cx="953586" cy="80688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2008475-E220-4850-B010-C7D7F7C001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238" y="4180923"/>
            <a:ext cx="985023" cy="86975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1F4EDFE-4313-4D08-BB1A-B4230C7DA0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843" y="2870046"/>
            <a:ext cx="1037418" cy="83831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09BD7D5-B2B8-403B-BFDE-2D4D7B1FE4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6639" y="1401267"/>
            <a:ext cx="985023" cy="995501"/>
          </a:xfrm>
          <a:prstGeom prst="rect">
            <a:avLst/>
          </a:prstGeom>
        </p:spPr>
      </p:pic>
      <p:pic>
        <p:nvPicPr>
          <p:cNvPr id="15" name="Picture 3" descr="C:\Users\asus x54c\Desktop\Schneider electrique\TRAVAUX SCHNEIDER\1801_janvier 2018\100C100E\carte pour slide.jpg">
            <a:extLst>
              <a:ext uri="{FF2B5EF4-FFF2-40B4-BE49-F238E27FC236}">
                <a16:creationId xmlns:a16="http://schemas.microsoft.com/office/drawing/2014/main" id="{0E971245-712F-4AF0-9732-DE775D926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27623" y="1520583"/>
            <a:ext cx="4577383" cy="4375559"/>
          </a:xfrm>
          <a:prstGeom prst="rect">
            <a:avLst/>
          </a:prstGeom>
          <a:noFill/>
        </p:spPr>
      </p:pic>
      <p:sp>
        <p:nvSpPr>
          <p:cNvPr id="18" name="Google Shape;180;p5">
            <a:extLst>
              <a:ext uri="{FF2B5EF4-FFF2-40B4-BE49-F238E27FC236}">
                <a16:creationId xmlns:a16="http://schemas.microsoft.com/office/drawing/2014/main" id="{E8AD5C93-0D95-49FE-A6D3-08DFCC24F2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4650" y="143452"/>
            <a:ext cx="9147540" cy="9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4000" dirty="0">
                <a:latin typeface="Oswald"/>
              </a:rPr>
              <a:t>Un</a:t>
            </a:r>
            <a:r>
              <a:rPr lang="fr-FR" sz="4000" dirty="0">
                <a:latin typeface="Oswald"/>
                <a:cs typeface="Arial" pitchFamily="34" charset="0"/>
              </a:rPr>
              <a:t> </a:t>
            </a:r>
            <a:r>
              <a:rPr lang="fr-FR" sz="4000" dirty="0">
                <a:latin typeface="Oswald"/>
              </a:rPr>
              <a:t>programme</a:t>
            </a:r>
            <a:r>
              <a:rPr lang="fr-FR" sz="4000" dirty="0">
                <a:latin typeface="Oswald"/>
                <a:cs typeface="Arial" pitchFamily="34" charset="0"/>
              </a:rPr>
              <a:t> à l’</a:t>
            </a:r>
            <a:r>
              <a:rPr lang="fr-FR" sz="4000" dirty="0">
                <a:latin typeface="Oswald"/>
              </a:rPr>
              <a:t>efficacité démontrée</a:t>
            </a:r>
          </a:p>
        </p:txBody>
      </p:sp>
      <p:pic>
        <p:nvPicPr>
          <p:cNvPr id="20" name="Picture 2" descr="Résultat de recherche d'images pour &quot;100 chances 100 emplois png&quot;">
            <a:extLst>
              <a:ext uri="{FF2B5EF4-FFF2-40B4-BE49-F238E27FC236}">
                <a16:creationId xmlns:a16="http://schemas.microsoft.com/office/drawing/2014/main" id="{49B82480-2FBB-4637-9D61-173157F84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5768" y="5881737"/>
            <a:ext cx="697382" cy="69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710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"/>
          <p:cNvSpPr txBox="1"/>
          <p:nvPr/>
        </p:nvSpPr>
        <p:spPr>
          <a:xfrm>
            <a:off x="1498599" y="282777"/>
            <a:ext cx="10491840" cy="749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80;p5">
            <a:extLst>
              <a:ext uri="{FF2B5EF4-FFF2-40B4-BE49-F238E27FC236}">
                <a16:creationId xmlns:a16="http://schemas.microsoft.com/office/drawing/2014/main" id="{E8AD5C93-0D95-49FE-A6D3-08DFCC24F2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4650" y="143452"/>
            <a:ext cx="9147540" cy="9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/>
            <a:r>
              <a:rPr lang="fr-FR" sz="4000" dirty="0">
                <a:latin typeface="Oswald"/>
              </a:rPr>
              <a:t>Un écosystème durable 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F63655C-7C79-4424-94EE-1B9546F0F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9208" y="2826659"/>
            <a:ext cx="3987262" cy="2634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234;p9">
            <a:extLst>
              <a:ext uri="{FF2B5EF4-FFF2-40B4-BE49-F238E27FC236}">
                <a16:creationId xmlns:a16="http://schemas.microsoft.com/office/drawing/2014/main" id="{92614946-D120-4622-8900-174F01A05D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498599" y="1533832"/>
            <a:ext cx="10101219" cy="521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Pts val="3600"/>
              <a:buNone/>
            </a:pPr>
            <a:r>
              <a:rPr lang="fr-FR" sz="2600" dirty="0">
                <a:solidFill>
                  <a:srgbClr val="002060"/>
                </a:solidFill>
                <a:latin typeface="Gill Sans"/>
                <a:sym typeface="Gill Sans"/>
              </a:rPr>
              <a:t>Un dispositif qui permet de fédérer les énergies de tous les acteurs </a:t>
            </a:r>
            <a:endParaRPr sz="3600" b="1" dirty="0">
              <a:solidFill>
                <a:srgbClr val="C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4C2240-9638-40EC-807C-96356EE7765D}"/>
              </a:ext>
            </a:extLst>
          </p:cNvPr>
          <p:cNvSpPr/>
          <p:nvPr/>
        </p:nvSpPr>
        <p:spPr>
          <a:xfrm>
            <a:off x="2446839" y="2330245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sz="2400" b="1" dirty="0">
              <a:solidFill>
                <a:srgbClr val="002060"/>
              </a:solidFill>
              <a:latin typeface="Oswald"/>
            </a:endParaRPr>
          </a:p>
          <a:p>
            <a:r>
              <a:rPr lang="fr-FR" sz="2400" b="1" dirty="0">
                <a:solidFill>
                  <a:srgbClr val="002060"/>
                </a:solidFill>
                <a:latin typeface="Gill Sans"/>
              </a:rPr>
              <a:t>Pouvoirs publics</a:t>
            </a:r>
          </a:p>
          <a:p>
            <a:r>
              <a:rPr lang="fr-FR" sz="1600" dirty="0">
                <a:solidFill>
                  <a:srgbClr val="002060"/>
                </a:solidFill>
                <a:latin typeface="Gill Sans"/>
              </a:rPr>
              <a:t>Collectivités, Direccte, Préfecture</a:t>
            </a:r>
          </a:p>
          <a:p>
            <a:br>
              <a:rPr lang="fr-FR" sz="2400" dirty="0">
                <a:solidFill>
                  <a:srgbClr val="002060"/>
                </a:solidFill>
                <a:latin typeface="Gill Sans"/>
              </a:rPr>
            </a:br>
            <a:r>
              <a:rPr lang="fr-FR" sz="2400" b="1" dirty="0">
                <a:solidFill>
                  <a:srgbClr val="002060"/>
                </a:solidFill>
                <a:latin typeface="Gill Sans"/>
              </a:rPr>
              <a:t>Service Public de l’Emploi</a:t>
            </a:r>
          </a:p>
          <a:p>
            <a:r>
              <a:rPr lang="fr-FR" sz="1600" dirty="0">
                <a:solidFill>
                  <a:srgbClr val="002060"/>
                </a:solidFill>
                <a:latin typeface="Gill Sans"/>
              </a:rPr>
              <a:t>Cap Emploi, Mission Locale, PLIE, Pôle Emploi</a:t>
            </a:r>
          </a:p>
          <a:p>
            <a:r>
              <a:rPr lang="fr-FR" sz="1600" dirty="0">
                <a:solidFill>
                  <a:srgbClr val="002060"/>
                </a:solidFill>
                <a:latin typeface="Gill Sans"/>
              </a:rPr>
              <a:t> </a:t>
            </a:r>
            <a:br>
              <a:rPr lang="fr-FR" sz="2400" dirty="0">
                <a:solidFill>
                  <a:srgbClr val="002060"/>
                </a:solidFill>
                <a:latin typeface="Gill Sans"/>
              </a:rPr>
            </a:br>
            <a:r>
              <a:rPr lang="fr-FR" sz="2400" b="1" dirty="0">
                <a:solidFill>
                  <a:srgbClr val="002060"/>
                </a:solidFill>
                <a:latin typeface="Gill Sans"/>
              </a:rPr>
              <a:t>Acteurs Economiques </a:t>
            </a:r>
          </a:p>
          <a:p>
            <a:br>
              <a:rPr lang="fr-FR" sz="2400" b="1" dirty="0">
                <a:solidFill>
                  <a:srgbClr val="002060"/>
                </a:solidFill>
                <a:latin typeface="Gill Sans"/>
              </a:rPr>
            </a:br>
            <a:r>
              <a:rPr lang="fr-FR" sz="2400" b="1" dirty="0">
                <a:solidFill>
                  <a:srgbClr val="002060"/>
                </a:solidFill>
                <a:latin typeface="Gill Sans"/>
              </a:rPr>
              <a:t>Tissu associatif de quartier</a:t>
            </a:r>
          </a:p>
        </p:txBody>
      </p:sp>
      <p:pic>
        <p:nvPicPr>
          <p:cNvPr id="20" name="Picture 2" descr="Résultat de recherche d'images pour &quot;100 chances 100 emplois png&quot;">
            <a:extLst>
              <a:ext uri="{FF2B5EF4-FFF2-40B4-BE49-F238E27FC236}">
                <a16:creationId xmlns:a16="http://schemas.microsoft.com/office/drawing/2014/main" id="{70BC055A-2D36-4D1B-B7A3-6B115FBBE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5768" y="5881737"/>
            <a:ext cx="697382" cy="69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910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"/>
          <p:cNvSpPr txBox="1"/>
          <p:nvPr/>
        </p:nvSpPr>
        <p:spPr>
          <a:xfrm>
            <a:off x="1498599" y="282777"/>
            <a:ext cx="10491840" cy="749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80;p5">
            <a:extLst>
              <a:ext uri="{FF2B5EF4-FFF2-40B4-BE49-F238E27FC236}">
                <a16:creationId xmlns:a16="http://schemas.microsoft.com/office/drawing/2014/main" id="{E8AD5C93-0D95-49FE-A6D3-08DFCC24F2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4650" y="143452"/>
            <a:ext cx="9147540" cy="9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4000" dirty="0">
                <a:latin typeface="Oswald"/>
              </a:rPr>
              <a:t>Fédérer les acteurs dans un même engagement au côté des jeunes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21D5F88-9B33-4C1D-9E8F-C5ED6B5E17D0}"/>
              </a:ext>
            </a:extLst>
          </p:cNvPr>
          <p:cNvGrpSpPr/>
          <p:nvPr/>
        </p:nvGrpSpPr>
        <p:grpSpPr>
          <a:xfrm>
            <a:off x="2838094" y="1237263"/>
            <a:ext cx="7316101" cy="5583669"/>
            <a:chOff x="2515881" y="1032388"/>
            <a:chExt cx="7463034" cy="5722997"/>
          </a:xfrm>
        </p:grpSpPr>
        <p:graphicFrame>
          <p:nvGraphicFramePr>
            <p:cNvPr id="16" name="Diagramme 15">
              <a:extLst>
                <a:ext uri="{FF2B5EF4-FFF2-40B4-BE49-F238E27FC236}">
                  <a16:creationId xmlns:a16="http://schemas.microsoft.com/office/drawing/2014/main" id="{A4CC8EA7-087D-44B2-87F3-4A250A4FE45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16932697"/>
                </p:ext>
              </p:extLst>
            </p:nvPr>
          </p:nvGraphicFramePr>
          <p:xfrm>
            <a:off x="2515881" y="1032388"/>
            <a:ext cx="7329775" cy="501482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7" name="Image 4">
              <a:extLst>
                <a:ext uri="{FF2B5EF4-FFF2-40B4-BE49-F238E27FC236}">
                  <a16:creationId xmlns:a16="http://schemas.microsoft.com/office/drawing/2014/main" id="{5D663C92-8375-4E37-92A0-EFFE1D86C4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9126" y="6152928"/>
              <a:ext cx="544116" cy="254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Image 5">
              <a:extLst>
                <a:ext uri="{FF2B5EF4-FFF2-40B4-BE49-F238E27FC236}">
                  <a16:creationId xmlns:a16="http://schemas.microsoft.com/office/drawing/2014/main" id="{4B34990A-3DD5-44C3-A1D0-A6A4602090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3254" y="6091016"/>
              <a:ext cx="1019177" cy="38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Image 22">
              <a:extLst>
                <a:ext uri="{FF2B5EF4-FFF2-40B4-BE49-F238E27FC236}">
                  <a16:creationId xmlns:a16="http://schemas.microsoft.com/office/drawing/2014/main" id="{DA393127-4964-428A-9742-DAEEC201A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1100" y="1147538"/>
              <a:ext cx="952501" cy="515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Image 6">
              <a:extLst>
                <a:ext uri="{FF2B5EF4-FFF2-40B4-BE49-F238E27FC236}">
                  <a16:creationId xmlns:a16="http://schemas.microsoft.com/office/drawing/2014/main" id="{95660B29-F114-4CCB-A165-23632E926B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0696" y="6055296"/>
              <a:ext cx="561975" cy="38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 17">
              <a:extLst>
                <a:ext uri="{FF2B5EF4-FFF2-40B4-BE49-F238E27FC236}">
                  <a16:creationId xmlns:a16="http://schemas.microsoft.com/office/drawing/2014/main" id="{35BFA4BE-0CF5-4282-8918-9E6510E127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7053" y="1154681"/>
              <a:ext cx="1171576" cy="565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Image 4">
              <a:extLst>
                <a:ext uri="{FF2B5EF4-FFF2-40B4-BE49-F238E27FC236}">
                  <a16:creationId xmlns:a16="http://schemas.microsoft.com/office/drawing/2014/main" id="{02602AC9-EBF3-4B25-82F8-47C07ADA8F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2113" y="4532486"/>
              <a:ext cx="933451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 5">
              <a:extLst>
                <a:ext uri="{FF2B5EF4-FFF2-40B4-BE49-F238E27FC236}">
                  <a16:creationId xmlns:a16="http://schemas.microsoft.com/office/drawing/2014/main" id="{9F81D67E-53B1-461E-BDFA-AB45FCA203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6096" y="4861099"/>
              <a:ext cx="276225" cy="38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Image 9">
              <a:extLst>
                <a:ext uri="{FF2B5EF4-FFF2-40B4-BE49-F238E27FC236}">
                  <a16:creationId xmlns:a16="http://schemas.microsoft.com/office/drawing/2014/main" id="{6BF4E57B-616C-4395-9713-17A736BDF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3265" y="5377830"/>
              <a:ext cx="692945" cy="230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Image 11">
              <a:extLst>
                <a:ext uri="{FF2B5EF4-FFF2-40B4-BE49-F238E27FC236}">
                  <a16:creationId xmlns:a16="http://schemas.microsoft.com/office/drawing/2014/main" id="{FBFE8C61-F744-4A71-A678-650365BE7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5671" y="6055296"/>
              <a:ext cx="844155" cy="182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Image 12">
              <a:extLst>
                <a:ext uri="{FF2B5EF4-FFF2-40B4-BE49-F238E27FC236}">
                  <a16:creationId xmlns:a16="http://schemas.microsoft.com/office/drawing/2014/main" id="{C456E809-6043-43E2-814B-DB7E1944D1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4361" y="6074347"/>
              <a:ext cx="644129" cy="207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Image 13">
              <a:extLst>
                <a:ext uri="{FF2B5EF4-FFF2-40B4-BE49-F238E27FC236}">
                  <a16:creationId xmlns:a16="http://schemas.microsoft.com/office/drawing/2014/main" id="{2CC42EEF-0389-4B15-8435-623A415DA5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4361" y="6304138"/>
              <a:ext cx="951310" cy="45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Image 16">
              <a:extLst>
                <a:ext uri="{FF2B5EF4-FFF2-40B4-BE49-F238E27FC236}">
                  <a16:creationId xmlns:a16="http://schemas.microsoft.com/office/drawing/2014/main" id="{91B2477F-DD3D-490B-9521-CF668E3DA1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3551" y="6408912"/>
              <a:ext cx="995364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Image 18">
              <a:extLst>
                <a:ext uri="{FF2B5EF4-FFF2-40B4-BE49-F238E27FC236}">
                  <a16:creationId xmlns:a16="http://schemas.microsoft.com/office/drawing/2014/main" id="{5C75D563-5856-49AC-8E22-C3006C0FAD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3502" y="1965498"/>
              <a:ext cx="639366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Image 19">
              <a:extLst>
                <a:ext uri="{FF2B5EF4-FFF2-40B4-BE49-F238E27FC236}">
                  <a16:creationId xmlns:a16="http://schemas.microsoft.com/office/drawing/2014/main" id="{B633649C-9ABF-40F5-843D-E00556D13A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6768" y="4203874"/>
              <a:ext cx="432197" cy="473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Image 20">
              <a:extLst>
                <a:ext uri="{FF2B5EF4-FFF2-40B4-BE49-F238E27FC236}">
                  <a16:creationId xmlns:a16="http://schemas.microsoft.com/office/drawing/2014/main" id="{008BA4AF-2FED-4337-8D41-F8CE2AC29B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0494" y="3970510"/>
              <a:ext cx="74057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Image 14">
              <a:extLst>
                <a:ext uri="{FF2B5EF4-FFF2-40B4-BE49-F238E27FC236}">
                  <a16:creationId xmlns:a16="http://schemas.microsoft.com/office/drawing/2014/main" id="{7A0F4F5A-8563-4F73-83CF-01774DF7AD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0195" y="1928587"/>
              <a:ext cx="402431" cy="535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Image 1">
              <a:extLst>
                <a:ext uri="{FF2B5EF4-FFF2-40B4-BE49-F238E27FC236}">
                  <a16:creationId xmlns:a16="http://schemas.microsoft.com/office/drawing/2014/main" id="{7BA0DF71-0D12-401A-B25F-DB2638084D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0975" y="4587253"/>
              <a:ext cx="329803" cy="392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Image 2">
              <a:extLst>
                <a:ext uri="{FF2B5EF4-FFF2-40B4-BE49-F238E27FC236}">
                  <a16:creationId xmlns:a16="http://schemas.microsoft.com/office/drawing/2014/main" id="{64CD6DAA-A212-45C7-891C-2A0653A270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0441" y="5112319"/>
              <a:ext cx="601265" cy="397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Image 7">
              <a:extLst>
                <a:ext uri="{FF2B5EF4-FFF2-40B4-BE49-F238E27FC236}">
                  <a16:creationId xmlns:a16="http://schemas.microsoft.com/office/drawing/2014/main" id="{7CC307FE-FB24-466C-95BC-329BB9D63B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2042" y="4687265"/>
              <a:ext cx="710804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Image 8">
              <a:extLst>
                <a:ext uri="{FF2B5EF4-FFF2-40B4-BE49-F238E27FC236}">
                  <a16:creationId xmlns:a16="http://schemas.microsoft.com/office/drawing/2014/main" id="{271C706F-ABA8-4F48-AB8A-7AC1EF425D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3719" y="5608808"/>
              <a:ext cx="527447" cy="416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 descr="Résultat de recherche d'images pour &quot;suez&quot;">
            <a:extLst>
              <a:ext uri="{FF2B5EF4-FFF2-40B4-BE49-F238E27FC236}">
                <a16:creationId xmlns:a16="http://schemas.microsoft.com/office/drawing/2014/main" id="{55A2A24A-9AE7-4190-80EB-F28975C93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44" y="6274217"/>
            <a:ext cx="813911" cy="2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Résultat de recherche d'images pour &quot;100 chances 100 emplois png&quot;">
            <a:extLst>
              <a:ext uri="{FF2B5EF4-FFF2-40B4-BE49-F238E27FC236}">
                <a16:creationId xmlns:a16="http://schemas.microsoft.com/office/drawing/2014/main" id="{B7663ABE-3BCE-4E9F-90AA-1CFF7C48F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5768" y="5881737"/>
            <a:ext cx="697382" cy="69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925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326" y="507357"/>
            <a:ext cx="8877298" cy="6273151"/>
          </a:xfrm>
          <a:prstGeom prst="rect">
            <a:avLst/>
          </a:prstGeom>
        </p:spPr>
      </p:pic>
      <p:sp>
        <p:nvSpPr>
          <p:cNvPr id="235" name="Google Shape;235;p9"/>
          <p:cNvSpPr txBox="1"/>
          <p:nvPr/>
        </p:nvSpPr>
        <p:spPr>
          <a:xfrm>
            <a:off x="1498599" y="282777"/>
            <a:ext cx="10491840" cy="749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921" y="155651"/>
            <a:ext cx="1973021" cy="872649"/>
          </a:xfrm>
          <a:prstGeom prst="rect">
            <a:avLst/>
          </a:prstGeom>
        </p:spPr>
      </p:pic>
      <p:pic>
        <p:nvPicPr>
          <p:cNvPr id="5" name="Picture 2" descr="Résultat de recherche d'images pour &quot;100 chances 100 emplois png&quot;">
            <a:extLst>
              <a:ext uri="{FF2B5EF4-FFF2-40B4-BE49-F238E27FC236}">
                <a16:creationId xmlns:a16="http://schemas.microsoft.com/office/drawing/2014/main" id="{D3939E55-0F7F-40FF-9DE8-540B05E11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5768" y="5881737"/>
            <a:ext cx="697382" cy="69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736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"/>
          <p:cNvSpPr txBox="1"/>
          <p:nvPr/>
        </p:nvSpPr>
        <p:spPr>
          <a:xfrm>
            <a:off x="1498599" y="282777"/>
            <a:ext cx="10491840" cy="749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905" y="209137"/>
            <a:ext cx="2464232" cy="11700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505" y="1379233"/>
            <a:ext cx="7762024" cy="5485041"/>
          </a:xfrm>
          <a:prstGeom prst="rect">
            <a:avLst/>
          </a:prstGeom>
        </p:spPr>
      </p:pic>
      <p:pic>
        <p:nvPicPr>
          <p:cNvPr id="5" name="Picture 2" descr="Résultat de recherche d'images pour &quot;100 chances 100 emplois png&quot;">
            <a:extLst>
              <a:ext uri="{FF2B5EF4-FFF2-40B4-BE49-F238E27FC236}">
                <a16:creationId xmlns:a16="http://schemas.microsoft.com/office/drawing/2014/main" id="{5E2F35C6-7E94-4154-B7B1-15C4DE696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5768" y="5881737"/>
            <a:ext cx="697382" cy="69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292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"/>
          <p:cNvSpPr txBox="1">
            <a:spLocks noGrp="1"/>
          </p:cNvSpPr>
          <p:nvPr>
            <p:ph type="body" idx="1"/>
          </p:nvPr>
        </p:nvSpPr>
        <p:spPr>
          <a:xfrm>
            <a:off x="1498599" y="1985554"/>
            <a:ext cx="10101219" cy="1038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Pct val="100000"/>
            </a:pPr>
            <a:r>
              <a:rPr lang="fr-FR" sz="1800" dirty="0">
                <a:solidFill>
                  <a:srgbClr val="002060"/>
                </a:solidFill>
                <a:latin typeface="Gill Sans"/>
                <a:sym typeface="Gill Sans"/>
              </a:rPr>
              <a:t>Ces jeunes ont tous des compétences et des qualités professionnelles ; </a:t>
            </a:r>
          </a:p>
          <a:p>
            <a:pPr marL="228600" lvl="0" indent="-2286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Pct val="100000"/>
            </a:pPr>
            <a:r>
              <a:rPr lang="fr-FR" sz="1800" dirty="0">
                <a:solidFill>
                  <a:srgbClr val="002060"/>
                </a:solidFill>
                <a:latin typeface="Gill Sans"/>
                <a:sym typeface="Gill Sans"/>
              </a:rPr>
              <a:t>C’est en activant les </a:t>
            </a:r>
            <a:r>
              <a:rPr lang="fr-FR" sz="1800" b="1" dirty="0">
                <a:solidFill>
                  <a:srgbClr val="002060"/>
                </a:solidFill>
                <a:latin typeface="Gill Sans"/>
                <a:sym typeface="Gill Sans"/>
              </a:rPr>
              <a:t>trois piliers de l’accès à l’emploi </a:t>
            </a:r>
            <a:r>
              <a:rPr lang="fr-FR" sz="1800" dirty="0">
                <a:solidFill>
                  <a:srgbClr val="002060"/>
                </a:solidFill>
                <a:latin typeface="Gill Sans"/>
                <a:sym typeface="Gill Sans"/>
              </a:rPr>
              <a:t>qu’ils pourront accéder à un travail épanouissant.</a:t>
            </a:r>
          </a:p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Char char="•"/>
            </a:pPr>
            <a:endParaRPr sz="3600" b="1" dirty="0">
              <a:solidFill>
                <a:srgbClr val="C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5" name="Google Shape;235;p9"/>
          <p:cNvSpPr txBox="1"/>
          <p:nvPr/>
        </p:nvSpPr>
        <p:spPr>
          <a:xfrm>
            <a:off x="1498599" y="282777"/>
            <a:ext cx="10491840" cy="749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Google Shape;251;p11">
            <a:extLst>
              <a:ext uri="{FF2B5EF4-FFF2-40B4-BE49-F238E27FC236}">
                <a16:creationId xmlns:a16="http://schemas.microsoft.com/office/drawing/2014/main" id="{607AE96A-4EF3-45AF-A111-1E03594CC5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45768" y="264505"/>
            <a:ext cx="9954050" cy="139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ctr"/>
            <a:r>
              <a:rPr lang="fr-FR" sz="4000" dirty="0"/>
              <a:t>Notre priorité : « booster » le </a:t>
            </a:r>
            <a:r>
              <a:rPr lang="fr-FR" sz="4000" b="1" dirty="0"/>
              <a:t>réseau</a:t>
            </a:r>
            <a:r>
              <a:rPr lang="fr-FR" sz="4000" dirty="0"/>
              <a:t> et le </a:t>
            </a:r>
            <a:r>
              <a:rPr lang="fr-FR" sz="4000" b="1" dirty="0"/>
              <a:t>savoir-être</a:t>
            </a:r>
            <a:r>
              <a:rPr lang="fr-FR" sz="4000" dirty="0"/>
              <a:t> des jeunes des territoires pour lever leurs craintes face à la difficulté d’accéder à l'emploi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6C9E1522-2E61-4903-990C-8A62FCE16911}"/>
              </a:ext>
            </a:extLst>
          </p:cNvPr>
          <p:cNvGrpSpPr/>
          <p:nvPr/>
        </p:nvGrpSpPr>
        <p:grpSpPr>
          <a:xfrm>
            <a:off x="2072640" y="3023865"/>
            <a:ext cx="8155595" cy="3677381"/>
            <a:chOff x="948806" y="2425414"/>
            <a:chExt cx="8930928" cy="4296061"/>
          </a:xfrm>
        </p:grpSpPr>
        <p:graphicFrame>
          <p:nvGraphicFramePr>
            <p:cNvPr id="14" name="Diagramme 13">
              <a:extLst>
                <a:ext uri="{FF2B5EF4-FFF2-40B4-BE49-F238E27FC236}">
                  <a16:creationId xmlns:a16="http://schemas.microsoft.com/office/drawing/2014/main" id="{8053726D-A517-445C-A0A4-DFE2F2BE23D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06282441"/>
                </p:ext>
              </p:extLst>
            </p:nvPr>
          </p:nvGraphicFramePr>
          <p:xfrm>
            <a:off x="3150110" y="2863204"/>
            <a:ext cx="4959290" cy="385827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453E1952-6980-4A48-ACBC-3C9CD2D46CAC}"/>
                </a:ext>
              </a:extLst>
            </p:cNvPr>
            <p:cNvSpPr txBox="1"/>
            <p:nvPr/>
          </p:nvSpPr>
          <p:spPr>
            <a:xfrm>
              <a:off x="5111508" y="2425414"/>
              <a:ext cx="953321" cy="43146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b="1" dirty="0">
                  <a:solidFill>
                    <a:srgbClr val="FFC000"/>
                  </a:solidFill>
                  <a:latin typeface="Calibri" panose="020F0502020204030204"/>
                </a:rPr>
                <a:t>Réseau</a:t>
              </a:r>
            </a:p>
          </p:txBody>
        </p:sp>
        <p:sp>
          <p:nvSpPr>
            <p:cNvPr id="16" name="ZoneTexte 8">
              <a:extLst>
                <a:ext uri="{FF2B5EF4-FFF2-40B4-BE49-F238E27FC236}">
                  <a16:creationId xmlns:a16="http://schemas.microsoft.com/office/drawing/2014/main" id="{8945F09F-7973-4FF8-912E-E4CF168578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8591" y="4682001"/>
              <a:ext cx="2291143" cy="431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Savoir-être et codes</a:t>
              </a:r>
            </a:p>
          </p:txBody>
        </p:sp>
        <p:sp>
          <p:nvSpPr>
            <p:cNvPr id="17" name="ZoneTexte 9">
              <a:extLst>
                <a:ext uri="{FF2B5EF4-FFF2-40B4-BE49-F238E27FC236}">
                  <a16:creationId xmlns:a16="http://schemas.microsoft.com/office/drawing/2014/main" id="{EF2A60A9-41BD-43F3-A9A7-67FE9E0F36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8806" y="4482257"/>
              <a:ext cx="2992430" cy="755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b="1" i="0" u="none" strike="noStrike" kern="0" cap="none" spc="0" normalizeH="0" baseline="0" noProof="0" dirty="0">
                  <a:ln>
                    <a:noFill/>
                  </a:ln>
                  <a:solidFill>
                    <a:srgbClr val="DC409D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Compétences et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b="1" i="0" u="none" strike="noStrike" kern="0" cap="none" spc="0" normalizeH="0" baseline="0" noProof="0" dirty="0">
                  <a:ln>
                    <a:noFill/>
                  </a:ln>
                  <a:solidFill>
                    <a:srgbClr val="DC409D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qualités professionnelles</a:t>
              </a:r>
            </a:p>
          </p:txBody>
        </p:sp>
        <p:sp>
          <p:nvSpPr>
            <p:cNvPr id="18" name="ZoneTexte 16">
              <a:extLst>
                <a:ext uri="{FF2B5EF4-FFF2-40B4-BE49-F238E27FC236}">
                  <a16:creationId xmlns:a16="http://schemas.microsoft.com/office/drawing/2014/main" id="{0D8FB7C2-E614-45B9-8B13-CA7ED79C4F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6063" y="4331217"/>
              <a:ext cx="2160771" cy="683157"/>
            </a:xfrm>
            <a:prstGeom prst="rect">
              <a:avLst/>
            </a:prstGeom>
            <a:solidFill>
              <a:sysClr val="window" lastClr="FFFFFF">
                <a:alpha val="58823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Accès à un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emploi épanouissant</a:t>
              </a:r>
            </a:p>
          </p:txBody>
        </p:sp>
        <p:pic>
          <p:nvPicPr>
            <p:cNvPr id="20" name="Image 6">
              <a:extLst>
                <a:ext uri="{FF2B5EF4-FFF2-40B4-BE49-F238E27FC236}">
                  <a16:creationId xmlns:a16="http://schemas.microsoft.com/office/drawing/2014/main" id="{1A1F3762-7B5E-4524-8CE2-6C925EC1E9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5627" y="3323624"/>
              <a:ext cx="727472" cy="727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Image 28">
              <a:extLst>
                <a:ext uri="{FF2B5EF4-FFF2-40B4-BE49-F238E27FC236}">
                  <a16:creationId xmlns:a16="http://schemas.microsoft.com/office/drawing/2014/main" id="{C10463A1-336A-45BC-892F-19C0AE0B91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3862" y="5247674"/>
              <a:ext cx="679847" cy="679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 29">
              <a:extLst>
                <a:ext uri="{FF2B5EF4-FFF2-40B4-BE49-F238E27FC236}">
                  <a16:creationId xmlns:a16="http://schemas.microsoft.com/office/drawing/2014/main" id="{49B3B336-D42E-418F-AF42-161BE93B8A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802" y="5409599"/>
              <a:ext cx="575072" cy="575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Picture 2" descr="Résultat de recherche d'images pour &quot;100 chances 100 emplois png&quot;">
            <a:extLst>
              <a:ext uri="{FF2B5EF4-FFF2-40B4-BE49-F238E27FC236}">
                <a16:creationId xmlns:a16="http://schemas.microsoft.com/office/drawing/2014/main" id="{CB70FE9D-6EC0-457B-BAE1-E21D6D40A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5768" y="5881737"/>
            <a:ext cx="697382" cy="69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143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/>
        </p:nvSpPr>
        <p:spPr>
          <a:xfrm>
            <a:off x="637083" y="2629682"/>
            <a:ext cx="10384431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600" b="0" i="1" u="none" strike="noStrike" cap="none" dirty="0">
                <a:solidFill>
                  <a:srgbClr val="302C6B"/>
                </a:solidFill>
                <a:latin typeface="Gill Sans"/>
                <a:ea typeface="Gill Sans"/>
                <a:cs typeface="Gill Sans"/>
                <a:sym typeface="Gill Sans"/>
              </a:rPr>
              <a:t>La France, une chance.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600" b="0" i="1" u="none" strike="noStrike" cap="none" dirty="0">
                <a:solidFill>
                  <a:srgbClr val="302C6B"/>
                </a:solidFill>
                <a:latin typeface="Gill Sans"/>
                <a:ea typeface="Gill Sans"/>
                <a:cs typeface="Gill Sans"/>
                <a:sym typeface="Gill Sans"/>
              </a:rPr>
              <a:t>Club des Yvelines</a:t>
            </a:r>
            <a:endParaRPr dirty="0"/>
          </a:p>
        </p:txBody>
      </p:sp>
      <p:cxnSp>
        <p:nvCxnSpPr>
          <p:cNvPr id="100" name="Google Shape;100;p15"/>
          <p:cNvCxnSpPr/>
          <p:nvPr/>
        </p:nvCxnSpPr>
        <p:spPr>
          <a:xfrm>
            <a:off x="4378009" y="5230760"/>
            <a:ext cx="2562446" cy="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" name="Google Shape;302;p13">
            <a:extLst>
              <a:ext uri="{FF2B5EF4-FFF2-40B4-BE49-F238E27FC236}">
                <a16:creationId xmlns:a16="http://schemas.microsoft.com/office/drawing/2014/main" id="{D500D0E9-A5FD-4322-8E23-BD8F162B8C0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0254" y="318653"/>
            <a:ext cx="3979197" cy="1833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"/>
          <p:cNvSpPr txBox="1"/>
          <p:nvPr/>
        </p:nvSpPr>
        <p:spPr>
          <a:xfrm>
            <a:off x="1498599" y="282777"/>
            <a:ext cx="10491840" cy="749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Google Shape;251;p11">
            <a:extLst>
              <a:ext uri="{FF2B5EF4-FFF2-40B4-BE49-F238E27FC236}">
                <a16:creationId xmlns:a16="http://schemas.microsoft.com/office/drawing/2014/main" id="{607AE96A-4EF3-45AF-A111-1E03594CC5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45768" y="264505"/>
            <a:ext cx="9954050" cy="1038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/>
            <a:r>
              <a:rPr lang="fr-FR" sz="4000" dirty="0">
                <a:latin typeface="Oswald"/>
              </a:rPr>
              <a:t>3 étapes vers l’emploi durable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3424D55-466D-4DE2-9DC7-19259D33A6D3}"/>
              </a:ext>
            </a:extLst>
          </p:cNvPr>
          <p:cNvSpPr/>
          <p:nvPr/>
        </p:nvSpPr>
        <p:spPr>
          <a:xfrm>
            <a:off x="1733398" y="1874397"/>
            <a:ext cx="2377440" cy="2286000"/>
          </a:xfrm>
          <a:prstGeom prst="ellipse">
            <a:avLst/>
          </a:prstGeom>
          <a:solidFill>
            <a:srgbClr val="DC409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2BEE2022-4ECE-474D-89DA-8A986D843445}"/>
              </a:ext>
            </a:extLst>
          </p:cNvPr>
          <p:cNvSpPr/>
          <p:nvPr/>
        </p:nvSpPr>
        <p:spPr>
          <a:xfrm>
            <a:off x="5586166" y="1973826"/>
            <a:ext cx="2377440" cy="2286000"/>
          </a:xfrm>
          <a:prstGeom prst="ellipse">
            <a:avLst/>
          </a:prstGeom>
          <a:solidFill>
            <a:srgbClr val="518ED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03D820BA-B9D9-4D72-A8F9-F4D15F326959}"/>
              </a:ext>
            </a:extLst>
          </p:cNvPr>
          <p:cNvSpPr/>
          <p:nvPr/>
        </p:nvSpPr>
        <p:spPr>
          <a:xfrm>
            <a:off x="9308391" y="1825977"/>
            <a:ext cx="2377440" cy="2286000"/>
          </a:xfrm>
          <a:prstGeom prst="ellips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4" descr="Résultat de recherche d'images pour &quot;icones personnes png&quot;">
            <a:extLst>
              <a:ext uri="{FF2B5EF4-FFF2-40B4-BE49-F238E27FC236}">
                <a16:creationId xmlns:a16="http://schemas.microsoft.com/office/drawing/2014/main" id="{782784D7-3228-4B06-BC6C-BDEA31C90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4789" y="2248695"/>
            <a:ext cx="1383030" cy="13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E4F2EBB-82DA-499D-8EC6-A72B6BD40BD5}"/>
              </a:ext>
            </a:extLst>
          </p:cNvPr>
          <p:cNvSpPr txBox="1"/>
          <p:nvPr/>
        </p:nvSpPr>
        <p:spPr>
          <a:xfrm>
            <a:off x="1645768" y="4235773"/>
            <a:ext cx="2465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Oswald"/>
              </a:rPr>
              <a:t>Le repérage des jeunes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9293B1-3A3F-4491-BF47-75B4ADD6602C}"/>
              </a:ext>
            </a:extLst>
          </p:cNvPr>
          <p:cNvSpPr/>
          <p:nvPr/>
        </p:nvSpPr>
        <p:spPr>
          <a:xfrm>
            <a:off x="5529626" y="4253190"/>
            <a:ext cx="25115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Oswald"/>
              </a:rPr>
              <a:t>5 jours pour devenir acteur de sa réussite </a:t>
            </a:r>
          </a:p>
        </p:txBody>
      </p:sp>
      <p:pic>
        <p:nvPicPr>
          <p:cNvPr id="28" name="Picture 10" descr="Image associée">
            <a:extLst>
              <a:ext uri="{FF2B5EF4-FFF2-40B4-BE49-F238E27FC236}">
                <a16:creationId xmlns:a16="http://schemas.microsoft.com/office/drawing/2014/main" id="{937A33EA-0B33-4148-8CAC-1D4E46F27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8445" y="2488176"/>
            <a:ext cx="12573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4645AD52-8870-40DF-AA29-C530B42C8207}"/>
              </a:ext>
            </a:extLst>
          </p:cNvPr>
          <p:cNvSpPr txBox="1"/>
          <p:nvPr/>
        </p:nvSpPr>
        <p:spPr>
          <a:xfrm>
            <a:off x="9182661" y="4235773"/>
            <a:ext cx="2628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Oswald"/>
              </a:rPr>
              <a:t>Parcours d’intégration professionnelle</a:t>
            </a:r>
          </a:p>
        </p:txBody>
      </p:sp>
      <p:pic>
        <p:nvPicPr>
          <p:cNvPr id="30" name="Picture 12" descr="Allée">
            <a:extLst>
              <a:ext uri="{FF2B5EF4-FFF2-40B4-BE49-F238E27FC236}">
                <a16:creationId xmlns:a16="http://schemas.microsoft.com/office/drawing/2014/main" id="{46B443CE-246B-49AE-8586-CD4DE7083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38934" y="1973826"/>
            <a:ext cx="1944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Flèche : droite 30">
            <a:extLst>
              <a:ext uri="{FF2B5EF4-FFF2-40B4-BE49-F238E27FC236}">
                <a16:creationId xmlns:a16="http://schemas.microsoft.com/office/drawing/2014/main" id="{1B43E113-E646-4B5B-9B2F-AE4140AB0A3E}"/>
              </a:ext>
            </a:extLst>
          </p:cNvPr>
          <p:cNvSpPr/>
          <p:nvPr/>
        </p:nvSpPr>
        <p:spPr>
          <a:xfrm>
            <a:off x="4343677" y="2875845"/>
            <a:ext cx="1009650" cy="116593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lèche : droite 31">
            <a:extLst>
              <a:ext uri="{FF2B5EF4-FFF2-40B4-BE49-F238E27FC236}">
                <a16:creationId xmlns:a16="http://schemas.microsoft.com/office/drawing/2014/main" id="{753D174B-FEF6-431F-830D-CD88139057C0}"/>
              </a:ext>
            </a:extLst>
          </p:cNvPr>
          <p:cNvSpPr/>
          <p:nvPr/>
        </p:nvSpPr>
        <p:spPr>
          <a:xfrm>
            <a:off x="8207751" y="2910681"/>
            <a:ext cx="1009650" cy="116593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2" descr="Résultat de recherche d'images pour &quot;100 chances 100 emplois png&quot;">
            <a:extLst>
              <a:ext uri="{FF2B5EF4-FFF2-40B4-BE49-F238E27FC236}">
                <a16:creationId xmlns:a16="http://schemas.microsoft.com/office/drawing/2014/main" id="{862F9AF3-1483-4BC5-BD6B-CE0D247DE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5768" y="5881737"/>
            <a:ext cx="697382" cy="69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97D0107-1DE8-4AC2-B5F9-80736042A788}"/>
              </a:ext>
            </a:extLst>
          </p:cNvPr>
          <p:cNvSpPr txBox="1"/>
          <p:nvPr/>
        </p:nvSpPr>
        <p:spPr>
          <a:xfrm>
            <a:off x="5586166" y="5273040"/>
            <a:ext cx="2511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33CC"/>
                </a:solidFill>
                <a:latin typeface="Oswald"/>
              </a:rPr>
              <a:t>4 mars après midi Entretien de simulation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1BEA4E3-8059-4123-A6B0-4F2CE47378D7}"/>
              </a:ext>
            </a:extLst>
          </p:cNvPr>
          <p:cNvSpPr txBox="1"/>
          <p:nvPr/>
        </p:nvSpPr>
        <p:spPr>
          <a:xfrm>
            <a:off x="9117610" y="5014571"/>
            <a:ext cx="2759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33CC"/>
                </a:solidFill>
                <a:latin typeface="Oswald"/>
              </a:rPr>
              <a:t>10 mars de 12h à 14h</a:t>
            </a:r>
          </a:p>
        </p:txBody>
      </p:sp>
    </p:spTree>
    <p:extLst>
      <p:ext uri="{BB962C8B-B14F-4D97-AF65-F5344CB8AC3E}">
        <p14:creationId xmlns:p14="http://schemas.microsoft.com/office/powerpoint/2010/main" val="58904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Résultat de recherche d'images pour &quot;100 chances 100 emplois png&quot;">
            <a:extLst>
              <a:ext uri="{FF2B5EF4-FFF2-40B4-BE49-F238E27FC236}">
                <a16:creationId xmlns:a16="http://schemas.microsoft.com/office/drawing/2014/main" id="{038FD44B-2271-4F3E-8D46-0D02397F3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5768" y="5881737"/>
            <a:ext cx="697382" cy="69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" name="Google Shape;235;p9"/>
          <p:cNvSpPr txBox="1"/>
          <p:nvPr/>
        </p:nvSpPr>
        <p:spPr>
          <a:xfrm>
            <a:off x="1498599" y="282777"/>
            <a:ext cx="10491840" cy="749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Google Shape;251;p11">
            <a:extLst>
              <a:ext uri="{FF2B5EF4-FFF2-40B4-BE49-F238E27FC236}">
                <a16:creationId xmlns:a16="http://schemas.microsoft.com/office/drawing/2014/main" id="{607AE96A-4EF3-45AF-A111-1E03594CC5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45768" y="264506"/>
            <a:ext cx="9954050" cy="786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/>
            <a:r>
              <a:rPr lang="fr-FR" sz="4000" dirty="0">
                <a:latin typeface="Oswald"/>
              </a:rPr>
              <a:t>Quel intérêt pour vous entreprise ? 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69D9D067-6C50-44C0-A3D8-4C6A6FC50077}"/>
              </a:ext>
            </a:extLst>
          </p:cNvPr>
          <p:cNvSpPr/>
          <p:nvPr/>
        </p:nvSpPr>
        <p:spPr>
          <a:xfrm>
            <a:off x="3069022" y="4857190"/>
            <a:ext cx="8992350" cy="1457639"/>
          </a:xfrm>
          <a:prstGeom prst="roundRect">
            <a:avLst/>
          </a:prstGeom>
          <a:noFill/>
          <a:ln w="12700" cap="flat" cmpd="sng" algn="ctr">
            <a:solidFill>
              <a:srgbClr val="D92F9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CAA03674-1E26-4BE1-8704-A5A12BD65085}"/>
              </a:ext>
            </a:extLst>
          </p:cNvPr>
          <p:cNvSpPr/>
          <p:nvPr/>
        </p:nvSpPr>
        <p:spPr>
          <a:xfrm>
            <a:off x="3239488" y="3170266"/>
            <a:ext cx="8568359" cy="1281136"/>
          </a:xfrm>
          <a:prstGeom prst="roundRect">
            <a:avLst/>
          </a:prstGeom>
          <a:noFill/>
          <a:ln w="12700" cap="flat" cmpd="sng" algn="ctr">
            <a:solidFill>
              <a:srgbClr val="518ED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266BED5F-CCEB-41F4-A2E9-5EA643F2F45C}"/>
              </a:ext>
            </a:extLst>
          </p:cNvPr>
          <p:cNvSpPr/>
          <p:nvPr/>
        </p:nvSpPr>
        <p:spPr>
          <a:xfrm>
            <a:off x="2783651" y="1273440"/>
            <a:ext cx="8762329" cy="1588589"/>
          </a:xfrm>
          <a:prstGeom prst="roundRect">
            <a:avLst/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F98F7E3F-05CD-4BD9-BE96-E162D0418856}"/>
              </a:ext>
            </a:extLst>
          </p:cNvPr>
          <p:cNvSpPr/>
          <p:nvPr/>
        </p:nvSpPr>
        <p:spPr>
          <a:xfrm>
            <a:off x="1548125" y="1141808"/>
            <a:ext cx="1828800" cy="1809750"/>
          </a:xfrm>
          <a:prstGeom prst="ellips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57543CF-517B-43EC-BEFE-9767BE92B78C}"/>
              </a:ext>
            </a:extLst>
          </p:cNvPr>
          <p:cNvSpPr/>
          <p:nvPr/>
        </p:nvSpPr>
        <p:spPr>
          <a:xfrm>
            <a:off x="2322706" y="2963989"/>
            <a:ext cx="1828800" cy="1809750"/>
          </a:xfrm>
          <a:prstGeom prst="ellipse">
            <a:avLst/>
          </a:prstGeom>
          <a:solidFill>
            <a:srgbClr val="518ED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24DCA1F1-3ACA-4C88-BB7C-991968782E69}"/>
              </a:ext>
            </a:extLst>
          </p:cNvPr>
          <p:cNvSpPr/>
          <p:nvPr/>
        </p:nvSpPr>
        <p:spPr>
          <a:xfrm>
            <a:off x="1538215" y="4675263"/>
            <a:ext cx="1828800" cy="1809750"/>
          </a:xfrm>
          <a:prstGeom prst="ellipse">
            <a:avLst/>
          </a:prstGeom>
          <a:solidFill>
            <a:srgbClr val="DC409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EF0EC93-D0E6-4A90-9611-D0DE5366E110}"/>
              </a:ext>
            </a:extLst>
          </p:cNvPr>
          <p:cNvSpPr txBox="1"/>
          <p:nvPr/>
        </p:nvSpPr>
        <p:spPr>
          <a:xfrm>
            <a:off x="1498599" y="1800389"/>
            <a:ext cx="1873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prstClr val="black"/>
                </a:solidFill>
                <a:latin typeface="Oswald"/>
              </a:rPr>
              <a:t>Responsabilité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C5CC8B5-DF46-47F1-9B0D-F72FF3E1ABCF}"/>
              </a:ext>
            </a:extLst>
          </p:cNvPr>
          <p:cNvSpPr txBox="1"/>
          <p:nvPr/>
        </p:nvSpPr>
        <p:spPr>
          <a:xfrm>
            <a:off x="2387628" y="3598549"/>
            <a:ext cx="1644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prstClr val="black"/>
                </a:solidFill>
                <a:latin typeface="Oswald"/>
              </a:rPr>
              <a:t>Réseau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F86CA0A-601A-4223-BE20-D6C8A851197C}"/>
              </a:ext>
            </a:extLst>
          </p:cNvPr>
          <p:cNvSpPr txBox="1"/>
          <p:nvPr/>
        </p:nvSpPr>
        <p:spPr>
          <a:xfrm>
            <a:off x="1592969" y="5366195"/>
            <a:ext cx="1644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prstClr val="black"/>
                </a:solidFill>
                <a:latin typeface="Oswald"/>
              </a:rPr>
              <a:t>Ressources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2C38B3F-E529-44EB-8589-59D291312EAF}"/>
              </a:ext>
            </a:extLst>
          </p:cNvPr>
          <p:cNvSpPr txBox="1"/>
          <p:nvPr/>
        </p:nvSpPr>
        <p:spPr>
          <a:xfrm>
            <a:off x="3421168" y="1397715"/>
            <a:ext cx="7978352" cy="1205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125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>
                <a:solidFill>
                  <a:srgbClr val="000000"/>
                </a:solidFill>
                <a:latin typeface="Oswald"/>
              </a:rPr>
              <a:t>Renforcer votre engagement RSE</a:t>
            </a:r>
          </a:p>
          <a:p>
            <a:pPr marL="285750" indent="-285750">
              <a:spcBef>
                <a:spcPts val="1125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>
                <a:solidFill>
                  <a:srgbClr val="000000"/>
                </a:solidFill>
                <a:latin typeface="Oswald"/>
              </a:rPr>
              <a:t>Agir concrètement (signatures : Charte de la Diversité – Charte Entreprises &amp; Quartiers)</a:t>
            </a:r>
          </a:p>
          <a:p>
            <a:pPr marL="285750" indent="-285750">
              <a:spcBef>
                <a:spcPts val="1125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>
                <a:solidFill>
                  <a:srgbClr val="000000"/>
                </a:solidFill>
                <a:latin typeface="Oswald"/>
              </a:rPr>
              <a:t>Répondre à des marchés publics ou privés intégrant une clause d’insertion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83C1B29-DE15-4AA1-9EAC-CCE2EE84193B}"/>
              </a:ext>
            </a:extLst>
          </p:cNvPr>
          <p:cNvSpPr txBox="1"/>
          <p:nvPr/>
        </p:nvSpPr>
        <p:spPr>
          <a:xfrm>
            <a:off x="4243253" y="3188409"/>
            <a:ext cx="7747186" cy="1159292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marL="285750" lvl="1" indent="-285750">
              <a:spcBef>
                <a:spcPts val="1125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>
                <a:solidFill>
                  <a:srgbClr val="000000"/>
                </a:solidFill>
                <a:latin typeface="Oswald"/>
              </a:rPr>
              <a:t>Être au cœur d’un réseau d’acteurs locaux</a:t>
            </a:r>
          </a:p>
          <a:p>
            <a:pPr marL="285750" lvl="1" indent="-285750">
              <a:spcBef>
                <a:spcPts val="1125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>
                <a:solidFill>
                  <a:srgbClr val="000000"/>
                </a:solidFill>
                <a:latin typeface="Oswald"/>
              </a:rPr>
              <a:t> Mieux se connaître pour créer des synergies</a:t>
            </a:r>
          </a:p>
          <a:p>
            <a:pPr marL="285750" lvl="1" indent="-285750">
              <a:spcBef>
                <a:spcPts val="1125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>
                <a:solidFill>
                  <a:srgbClr val="000000"/>
                </a:solidFill>
                <a:latin typeface="Oswald"/>
              </a:rPr>
              <a:t>Être présent et visible sur les réseaux sociaux de 100 Chances 100 Emplois</a:t>
            </a:r>
            <a:endParaRPr lang="fr-FR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E02A5B22-D9D6-43B7-821C-0C8A2F71A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1226" y="4914724"/>
            <a:ext cx="9319171" cy="122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29" tIns="108000" rIns="46800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84400" marR="0" lvl="0" indent="-285750" defTabSz="914400" eaLnBrk="0" fontAlgn="base" latinLnBrk="0" hangingPunct="0">
              <a:lnSpc>
                <a:spcPct val="100000"/>
              </a:lnSpc>
              <a:spcBef>
                <a:spcPts val="112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"/>
              </a:rPr>
              <a:t>Répondre à votre besoin en ressources et réussir vos recrutements grâce aux « 3 étapes »</a:t>
            </a:r>
          </a:p>
          <a:p>
            <a:pPr marL="284400" marR="0" lvl="0" indent="-285750" defTabSz="914400" eaLnBrk="0" fontAlgn="base" latinLnBrk="0" hangingPunct="0">
              <a:lnSpc>
                <a:spcPct val="100000"/>
              </a:lnSpc>
              <a:spcBef>
                <a:spcPts val="112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"/>
              </a:rPr>
              <a:t>Valoriser votre secteur d’activité auprès des jeunes</a:t>
            </a:r>
          </a:p>
          <a:p>
            <a:pPr marL="284400" marR="0" lvl="0" indent="-285750" defTabSz="914400" eaLnBrk="0" fontAlgn="base" latinLnBrk="0" hangingPunct="0">
              <a:lnSpc>
                <a:spcPct val="100000"/>
              </a:lnSpc>
              <a:spcBef>
                <a:spcPts val="112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"/>
              </a:rPr>
              <a:t>Prôner la Diversité comme enrichissement pour et dans votre structure</a:t>
            </a:r>
          </a:p>
        </p:txBody>
      </p:sp>
    </p:spTree>
    <p:extLst>
      <p:ext uri="{BB962C8B-B14F-4D97-AF65-F5344CB8AC3E}">
        <p14:creationId xmlns:p14="http://schemas.microsoft.com/office/powerpoint/2010/main" val="4198115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/>
        </p:nvSpPr>
        <p:spPr>
          <a:xfrm>
            <a:off x="174171" y="1959436"/>
            <a:ext cx="10771141" cy="2793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6600" i="1" dirty="0">
              <a:solidFill>
                <a:srgbClr val="302C6B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600" b="0" i="1" u="none" strike="noStrike" cap="none" dirty="0">
                <a:solidFill>
                  <a:srgbClr val="302C6B"/>
                </a:solidFill>
                <a:latin typeface="Gill Sans"/>
                <a:ea typeface="Gill Sans"/>
                <a:cs typeface="Gill Sans"/>
                <a:sym typeface="Gill Sans"/>
              </a:rPr>
              <a:t>Témoignage d’une entreprise</a:t>
            </a:r>
          </a:p>
          <a:p>
            <a:pPr lvl="0" algn="ctr"/>
            <a:r>
              <a:rPr lang="fr-FR" sz="4000" b="1" i="1" dirty="0">
                <a:solidFill>
                  <a:srgbClr val="302C6B"/>
                </a:solidFill>
                <a:latin typeface="Gill Sans"/>
                <a:ea typeface="Gill Sans"/>
                <a:cs typeface="Gill Sans"/>
                <a:sym typeface="Gill Sans"/>
              </a:rPr>
              <a:t>Edgard GNANOU</a:t>
            </a:r>
            <a:br>
              <a:rPr lang="fr-FR" sz="3600" b="1" i="1" dirty="0">
                <a:solidFill>
                  <a:srgbClr val="302C6B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fr-FR" sz="3200" b="1" i="1" dirty="0">
                <a:solidFill>
                  <a:srgbClr val="302C6B"/>
                </a:solidFill>
                <a:latin typeface="Gill Sans"/>
                <a:ea typeface="Gill Sans"/>
                <a:cs typeface="Gill Sans"/>
                <a:sym typeface="Gill Sans"/>
              </a:rPr>
              <a:t>Chambre de Commerce et d’Industrie Paris Île-de-France </a:t>
            </a:r>
            <a:endParaRPr lang="fr-FR" sz="3600" b="1" i="1" dirty="0">
              <a:solidFill>
                <a:srgbClr val="302C6B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00" name="Google Shape;100;p15"/>
          <p:cNvCxnSpPr/>
          <p:nvPr/>
        </p:nvCxnSpPr>
        <p:spPr>
          <a:xfrm>
            <a:off x="4378009" y="5230760"/>
            <a:ext cx="2562446" cy="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" name="Picture 2" descr="Résultat de recherche d'images pour &quot;logo 100chances 100 emplois&quot;">
            <a:extLst>
              <a:ext uri="{FF2B5EF4-FFF2-40B4-BE49-F238E27FC236}">
                <a16:creationId xmlns:a16="http://schemas.microsoft.com/office/drawing/2014/main" id="{4828F725-6FD1-41A6-B8B5-7CD2D13BE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082" y="312701"/>
            <a:ext cx="2641304" cy="262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485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Résultat de recherche d'images pour &quot;100 chances 100 emplois png&quot;">
            <a:extLst>
              <a:ext uri="{FF2B5EF4-FFF2-40B4-BE49-F238E27FC236}">
                <a16:creationId xmlns:a16="http://schemas.microsoft.com/office/drawing/2014/main" id="{038FD44B-2271-4F3E-8D46-0D02397F3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5768" y="5881737"/>
            <a:ext cx="697382" cy="69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" name="Google Shape;235;p9"/>
          <p:cNvSpPr txBox="1"/>
          <p:nvPr/>
        </p:nvSpPr>
        <p:spPr>
          <a:xfrm>
            <a:off x="1498599" y="282777"/>
            <a:ext cx="10491840" cy="749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Google Shape;251;p11">
            <a:extLst>
              <a:ext uri="{FF2B5EF4-FFF2-40B4-BE49-F238E27FC236}">
                <a16:creationId xmlns:a16="http://schemas.microsoft.com/office/drawing/2014/main" id="{607AE96A-4EF3-45AF-A111-1E03594CC5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45768" y="264506"/>
            <a:ext cx="9954050" cy="786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ctr"/>
            <a:r>
              <a:rPr lang="fr-FR" sz="3600" b="1" dirty="0">
                <a:latin typeface="Oswald"/>
              </a:rPr>
              <a:t>Edgard GNANOU</a:t>
            </a:r>
            <a:br>
              <a:rPr lang="fr-FR" sz="4000" dirty="0">
                <a:latin typeface="Oswald"/>
              </a:rPr>
            </a:br>
            <a:r>
              <a:rPr lang="fr-FR" sz="3100" dirty="0">
                <a:latin typeface="Oswald"/>
              </a:rPr>
              <a:t>Chambre de Commerce et d’Industrie Paris </a:t>
            </a:r>
            <a:r>
              <a:rPr lang="fr-FR" sz="3200" dirty="0">
                <a:solidFill>
                  <a:srgbClr val="002060"/>
                </a:solidFill>
              </a:rPr>
              <a:t>Île-de-France </a:t>
            </a:r>
            <a:endParaRPr lang="fr-FR" sz="4000" dirty="0">
              <a:latin typeface="Oswald"/>
            </a:endParaRPr>
          </a:p>
        </p:txBody>
      </p:sp>
      <p:sp>
        <p:nvSpPr>
          <p:cNvPr id="5" name="Google Shape;234;p9">
            <a:extLst>
              <a:ext uri="{FF2B5EF4-FFF2-40B4-BE49-F238E27FC236}">
                <a16:creationId xmlns:a16="http://schemas.microsoft.com/office/drawing/2014/main" id="{74C87730-BCC5-415C-8F79-1E8A1BF3FA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498599" y="1533832"/>
            <a:ext cx="10101219" cy="5041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Pts val="3600"/>
            </a:pPr>
            <a:r>
              <a:rPr lang="fr-FR" sz="2400" dirty="0">
                <a:solidFill>
                  <a:srgbClr val="002060"/>
                </a:solidFill>
                <a:latin typeface="Gill Sans"/>
                <a:sym typeface="Gill Sans"/>
              </a:rPr>
              <a:t>Secrétaire Général de la délégation de Versailles</a:t>
            </a:r>
          </a:p>
          <a:p>
            <a:pPr marL="228600" lvl="0" indent="-2286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Pts val="3600"/>
            </a:pPr>
            <a:r>
              <a:rPr lang="fr-FR" sz="2400" dirty="0">
                <a:solidFill>
                  <a:srgbClr val="002060"/>
                </a:solidFill>
                <a:latin typeface="Gill Sans"/>
                <a:sym typeface="Gill Sans"/>
              </a:rPr>
              <a:t>Professeur à l’ESCP Europe</a:t>
            </a:r>
          </a:p>
          <a:p>
            <a:pPr marL="228600" lvl="0" indent="-228600"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2060"/>
              </a:buClr>
              <a:buSzPts val="3600"/>
            </a:pPr>
            <a:r>
              <a:rPr lang="fr-FR" sz="2400" dirty="0">
                <a:solidFill>
                  <a:srgbClr val="002060"/>
                </a:solidFill>
                <a:latin typeface="Gill Sans"/>
                <a:sym typeface="Gill Sans"/>
              </a:rPr>
              <a:t>Membre de l’association Entrepreneur pour la Planète</a:t>
            </a:r>
          </a:p>
          <a:p>
            <a:pPr marL="228600" lvl="0" indent="-2286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Pts val="3600"/>
            </a:pPr>
            <a:r>
              <a:rPr lang="fr-FR" sz="2400" dirty="0">
                <a:solidFill>
                  <a:srgbClr val="002060"/>
                </a:solidFill>
                <a:latin typeface="Gill Sans"/>
                <a:sym typeface="Gill Sans"/>
              </a:rPr>
              <a:t>Nombreuses participations à 100 Chances 100 Emplois depuis 2018 (environ 15 jeunes accompagnés)</a:t>
            </a:r>
          </a:p>
          <a:p>
            <a:pPr marL="228600" lvl="0" indent="-2286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Pts val="3600"/>
            </a:pPr>
            <a:r>
              <a:rPr lang="fr-FR" sz="2400" dirty="0">
                <a:solidFill>
                  <a:srgbClr val="002060"/>
                </a:solidFill>
                <a:latin typeface="Gill Sans"/>
                <a:sym typeface="Gill Sans"/>
              </a:rPr>
              <a:t>Engagement dans le dispositif les Cordées de la réussite pour accompagner les jeunes dans leur entrée en classe préparatoire</a:t>
            </a:r>
          </a:p>
          <a:p>
            <a:pPr marL="228600" lvl="0" indent="-2286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Pts val="3600"/>
            </a:pPr>
            <a:r>
              <a:rPr lang="fr-FR" sz="2400" dirty="0">
                <a:solidFill>
                  <a:srgbClr val="002060"/>
                </a:solidFill>
                <a:latin typeface="Gill Sans"/>
                <a:sym typeface="Gill Sans"/>
              </a:rPr>
              <a:t>Échanges réguliers avec les jeunes après 100C100E pour maintenir le lien et les aider dans leur vie professionnelle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Pts val="3600"/>
              <a:buNone/>
            </a:pPr>
            <a:endParaRPr lang="fr-FR" sz="2600" dirty="0">
              <a:solidFill>
                <a:srgbClr val="002060"/>
              </a:solidFill>
              <a:highlight>
                <a:srgbClr val="FFFF00"/>
              </a:highlight>
              <a:latin typeface="Gill Sans"/>
              <a:sym typeface="Gill Sans"/>
            </a:endParaRPr>
          </a:p>
          <a:p>
            <a:pPr marL="228600" lvl="0" indent="-2286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Pts val="3600"/>
            </a:pPr>
            <a:endParaRPr lang="fr-FR" sz="2600" dirty="0">
              <a:solidFill>
                <a:srgbClr val="002060"/>
              </a:solidFill>
              <a:highlight>
                <a:srgbClr val="FFFF00"/>
              </a:highlight>
              <a:latin typeface="Gill Sans"/>
              <a:sym typeface="Gill Sans"/>
            </a:endParaRPr>
          </a:p>
          <a:p>
            <a:pPr marL="228600" lvl="0" indent="-2286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Pts val="3600"/>
            </a:pPr>
            <a:endParaRPr lang="fr-FR" dirty="0">
              <a:solidFill>
                <a:srgbClr val="002060"/>
              </a:solidFill>
              <a:highlight>
                <a:srgbClr val="FFFF00"/>
              </a:highlight>
              <a:latin typeface="Gill Sans"/>
              <a:sym typeface="Gill Sans"/>
            </a:endParaRPr>
          </a:p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Char char="•"/>
            </a:pPr>
            <a:endParaRPr sz="3600" b="1" dirty="0">
              <a:solidFill>
                <a:srgbClr val="C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562490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/>
        </p:nvSpPr>
        <p:spPr>
          <a:xfrm>
            <a:off x="637083" y="1959436"/>
            <a:ext cx="10384431" cy="2793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6600" i="1" dirty="0">
              <a:solidFill>
                <a:srgbClr val="302C6B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600" b="0" i="1" u="none" strike="noStrike" cap="none" dirty="0">
                <a:solidFill>
                  <a:srgbClr val="302C6B"/>
                </a:solidFill>
                <a:latin typeface="Gill Sans"/>
                <a:ea typeface="Gill Sans"/>
                <a:cs typeface="Gill Sans"/>
                <a:sym typeface="Gill Sans"/>
              </a:rPr>
              <a:t>Témoignage d’un jeune</a:t>
            </a:r>
          </a:p>
          <a:p>
            <a:pPr lvl="0" algn="ctr"/>
            <a:r>
              <a:rPr lang="fr-FR" sz="6000" b="1" i="1" dirty="0">
                <a:solidFill>
                  <a:srgbClr val="302C6B"/>
                </a:solidFill>
                <a:latin typeface="Gill Sans"/>
                <a:ea typeface="Gill Sans"/>
                <a:cs typeface="Gill Sans"/>
                <a:sym typeface="Gill Sans"/>
              </a:rPr>
              <a:t>Soufiane BACARI</a:t>
            </a:r>
            <a:endParaRPr lang="fr-FR" sz="6000" b="1" i="1" u="none" strike="noStrike" cap="none" dirty="0">
              <a:solidFill>
                <a:srgbClr val="302C6B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00" name="Google Shape;100;p15"/>
          <p:cNvCxnSpPr/>
          <p:nvPr/>
        </p:nvCxnSpPr>
        <p:spPr>
          <a:xfrm>
            <a:off x="4378009" y="5230760"/>
            <a:ext cx="2562446" cy="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" name="Picture 2" descr="Résultat de recherche d'images pour &quot;logo 100chances 100 emplois&quot;">
            <a:extLst>
              <a:ext uri="{FF2B5EF4-FFF2-40B4-BE49-F238E27FC236}">
                <a16:creationId xmlns:a16="http://schemas.microsoft.com/office/drawing/2014/main" id="{4828F725-6FD1-41A6-B8B5-7CD2D13BE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082" y="312701"/>
            <a:ext cx="2641304" cy="262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061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"/>
          <p:cNvSpPr txBox="1"/>
          <p:nvPr/>
        </p:nvSpPr>
        <p:spPr>
          <a:xfrm>
            <a:off x="1741795" y="152400"/>
            <a:ext cx="10325514" cy="633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000" i="0" u="none" strike="noStrike" kern="0" cap="none" spc="0" normalizeH="0" baseline="0" noProof="0" dirty="0">
                <a:ln>
                  <a:noFill/>
                </a:ln>
                <a:solidFill>
                  <a:srgbClr val="302C6B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Les bénéfices de l’inclusion pour l’entreprise</a:t>
            </a:r>
            <a:endParaRPr kumimoji="0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67" name="Google Shape;167;p4"/>
          <p:cNvGrpSpPr/>
          <p:nvPr/>
        </p:nvGrpSpPr>
        <p:grpSpPr>
          <a:xfrm>
            <a:off x="1640799" y="928255"/>
            <a:ext cx="9671213" cy="5714004"/>
            <a:chOff x="2288191" y="1553353"/>
            <a:chExt cx="8026215" cy="5096907"/>
          </a:xfrm>
        </p:grpSpPr>
        <p:sp>
          <p:nvSpPr>
            <p:cNvPr id="168" name="Google Shape;168;p4"/>
            <p:cNvSpPr/>
            <p:nvPr/>
          </p:nvSpPr>
          <p:spPr>
            <a:xfrm>
              <a:off x="4842493" y="2757054"/>
              <a:ext cx="2594890" cy="2607413"/>
            </a:xfrm>
            <a:prstGeom prst="ellipse">
              <a:avLst/>
            </a:prstGeom>
            <a:noFill/>
            <a:ln w="12700" cap="flat" cmpd="sng">
              <a:solidFill>
                <a:srgbClr val="42719B"/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4"/>
            <p:cNvSpPr txBox="1"/>
            <p:nvPr/>
          </p:nvSpPr>
          <p:spPr>
            <a:xfrm>
              <a:off x="5190240" y="3629484"/>
              <a:ext cx="1899395" cy="776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Calibri"/>
                <a:buNone/>
                <a:tabLst/>
                <a:defRPr/>
              </a:pPr>
              <a:r>
                <a:rPr kumimoji="0" lang="fr-FR" sz="24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Les bénéfices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Calibri"/>
                <a:buNone/>
                <a:tabLst/>
                <a:defRPr/>
              </a:pPr>
              <a:r>
                <a:rPr kumimoji="0" lang="fr-FR" sz="24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de l’inclusion</a:t>
              </a: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4"/>
            <p:cNvSpPr txBox="1"/>
            <p:nvPr/>
          </p:nvSpPr>
          <p:spPr>
            <a:xfrm>
              <a:off x="5190240" y="1553353"/>
              <a:ext cx="2039282" cy="891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Attirer et retenir de nouveaux talents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L’</a:t>
              </a: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apprentissage</a:t>
              </a: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des jeunes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4"/>
            <p:cNvSpPr txBox="1"/>
            <p:nvPr/>
          </p:nvSpPr>
          <p:spPr>
            <a:xfrm>
              <a:off x="2417037" y="2507782"/>
              <a:ext cx="2470484" cy="11217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Valoriser l’action des salariés et de l’entreprise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Le </a:t>
              </a: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mécénat de compétences</a:t>
              </a: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, 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le </a:t>
              </a: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parrainage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4"/>
            <p:cNvSpPr txBox="1"/>
            <p:nvPr/>
          </p:nvSpPr>
          <p:spPr>
            <a:xfrm>
              <a:off x="7437382" y="4017765"/>
              <a:ext cx="2877024" cy="1294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Innover et se différencier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Parcours de préqualification pour des </a:t>
              </a: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métiers en tension, </a:t>
              </a:r>
              <a:r>
                <a:rPr kumimoji="0" lang="fr-FR" sz="160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programme d’accompagnement de jeunes 100Chances, 100Emplois</a:t>
              </a:r>
              <a:endParaRPr kumimoji="0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4"/>
            <p:cNvSpPr txBox="1"/>
            <p:nvPr/>
          </p:nvSpPr>
          <p:spPr>
            <a:xfrm>
              <a:off x="4754448" y="5586083"/>
              <a:ext cx="3114577" cy="10641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2000" b="1" i="0" u="none" strike="noStrike" kern="0" cap="none" spc="0" normalizeH="0" baseline="0" noProof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Renforcer son ancrage territorial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Les </a:t>
              </a:r>
              <a:r>
                <a:rPr kumimoji="0" lang="fr-FR" sz="16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QPV</a:t>
              </a:r>
              <a:r>
                <a:rPr kumimoji="0" lang="fr-FR" sz="1600" b="0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, les </a:t>
              </a:r>
              <a:r>
                <a:rPr kumimoji="0" lang="fr-FR" sz="16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emplois francs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Taux de chômage est de 2 à 2,5 fois supérieur en QPV/reste du territoire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4"/>
            <p:cNvSpPr txBox="1"/>
            <p:nvPr/>
          </p:nvSpPr>
          <p:spPr>
            <a:xfrm>
              <a:off x="7055795" y="2306933"/>
              <a:ext cx="3258611" cy="11217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2000" b="1" i="0" u="none" strike="noStrike" kern="0" cap="none" spc="0" normalizeH="0" baseline="0" noProof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Anticiper et diversifier les compétences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Découverte</a:t>
              </a:r>
              <a:r>
                <a:rPr kumimoji="0" lang="fr-FR" sz="1600" b="0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des métiers auprès des </a:t>
              </a:r>
              <a:r>
                <a:rPr kumimoji="0" lang="fr-FR" sz="16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jeunes</a:t>
              </a:r>
              <a:r>
                <a:rPr kumimoji="0" lang="fr-FR" sz="1600" b="0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, accueil de </a:t>
              </a:r>
              <a:r>
                <a:rPr kumimoji="0" lang="fr-FR" sz="16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stage</a:t>
              </a:r>
              <a:r>
                <a:rPr kumimoji="0" lang="fr-FR" sz="1600" b="0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de 3ème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4"/>
            <p:cNvSpPr txBox="1"/>
            <p:nvPr/>
          </p:nvSpPr>
          <p:spPr>
            <a:xfrm>
              <a:off x="2288191" y="4156856"/>
              <a:ext cx="2728176" cy="1179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Accéder à de nouveaux marchés et diversifier ses partenaires et fournisseurs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Les </a:t>
              </a: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SIAE, ESAT et EA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"/>
          <p:cNvSpPr txBox="1">
            <a:spLocks noGrp="1"/>
          </p:cNvSpPr>
          <p:nvPr>
            <p:ph type="title"/>
          </p:nvPr>
        </p:nvSpPr>
        <p:spPr>
          <a:xfrm>
            <a:off x="1794650" y="143452"/>
            <a:ext cx="9147540" cy="9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2C6B"/>
              </a:buClr>
              <a:buSzPts val="4400"/>
              <a:buFont typeface="Gill Sans"/>
              <a:buNone/>
            </a:pPr>
            <a:r>
              <a:rPr lang="fr-FR" sz="4000" dirty="0"/>
              <a:t>La France, une chance</a:t>
            </a:r>
            <a:endParaRPr sz="4000" dirty="0"/>
          </a:p>
        </p:txBody>
      </p:sp>
      <p:sp>
        <p:nvSpPr>
          <p:cNvPr id="181" name="Google Shape;181;p5"/>
          <p:cNvSpPr txBox="1">
            <a:spLocks noGrp="1"/>
          </p:cNvSpPr>
          <p:nvPr>
            <p:ph type="body" idx="1"/>
          </p:nvPr>
        </p:nvSpPr>
        <p:spPr>
          <a:xfrm>
            <a:off x="1993284" y="1615878"/>
            <a:ext cx="9309125" cy="487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 sz="3200" dirty="0"/>
              <a:t>Un dispositif gouvernemental pour </a:t>
            </a:r>
            <a:r>
              <a:rPr lang="fr-FR" sz="3200" b="1" dirty="0">
                <a:solidFill>
                  <a:srgbClr val="0070C0"/>
                </a:solidFill>
              </a:rPr>
              <a:t>développer</a:t>
            </a:r>
            <a:r>
              <a:rPr lang="fr-FR" sz="3200" dirty="0"/>
              <a:t> et renforcer </a:t>
            </a:r>
            <a:r>
              <a:rPr lang="fr-FR" sz="3200" b="1" dirty="0">
                <a:solidFill>
                  <a:srgbClr val="0070C0"/>
                </a:solidFill>
              </a:rPr>
              <a:t>l’inclusion dans l’emploi </a:t>
            </a:r>
            <a:r>
              <a:rPr lang="fr-FR" sz="3200" dirty="0"/>
              <a:t>et favoriser l’insertion professionnelle des </a:t>
            </a:r>
            <a:r>
              <a:rPr lang="fr-FR" sz="3200" b="1" dirty="0">
                <a:solidFill>
                  <a:srgbClr val="0070C0"/>
                </a:solidFill>
              </a:rPr>
              <a:t>publics les plus éloignés</a:t>
            </a:r>
            <a:r>
              <a:rPr lang="fr-FR" sz="3200" dirty="0">
                <a:solidFill>
                  <a:srgbClr val="0070C0"/>
                </a:solidFill>
              </a:rPr>
              <a:t> </a:t>
            </a:r>
            <a:r>
              <a:rPr lang="fr-FR" sz="3200" dirty="0"/>
              <a:t>du marché du travail.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 sz="3200" dirty="0"/>
              <a:t>Au sein de laquelle </a:t>
            </a:r>
            <a:r>
              <a:rPr lang="fr-FR" sz="3200" b="1" dirty="0">
                <a:solidFill>
                  <a:srgbClr val="0070C0"/>
                </a:solidFill>
              </a:rPr>
              <a:t>l’Entreprise</a:t>
            </a:r>
            <a:r>
              <a:rPr lang="fr-FR" sz="3200" b="1" dirty="0">
                <a:solidFill>
                  <a:srgbClr val="FF0000"/>
                </a:solidFill>
              </a:rPr>
              <a:t> </a:t>
            </a:r>
            <a:r>
              <a:rPr lang="fr-FR" sz="3200" dirty="0"/>
              <a:t>joue un </a:t>
            </a:r>
            <a:r>
              <a:rPr lang="fr-FR" sz="3200" b="1" dirty="0">
                <a:solidFill>
                  <a:srgbClr val="0070C0"/>
                </a:solidFill>
              </a:rPr>
              <a:t>rôle majeur </a:t>
            </a:r>
            <a:r>
              <a:rPr lang="fr-FR" sz="3200" dirty="0"/>
              <a:t>aux côtés de l’</a:t>
            </a:r>
            <a:r>
              <a:rPr lang="fr-FR" sz="3200" dirty="0" err="1"/>
              <a:t>Etat</a:t>
            </a:r>
            <a:r>
              <a:rPr lang="fr-FR" sz="3200" dirty="0"/>
              <a:t> et des acteurs territoriaux.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 sz="3200" dirty="0"/>
              <a:t>Une </a:t>
            </a:r>
            <a:r>
              <a:rPr lang="fr-FR" sz="3200" b="1" dirty="0">
                <a:solidFill>
                  <a:srgbClr val="0070C0"/>
                </a:solidFill>
              </a:rPr>
              <a:t>mobilisation volontaire </a:t>
            </a:r>
            <a:r>
              <a:rPr lang="fr-FR" sz="3200" dirty="0"/>
              <a:t>des entreprises : choix libre des mesures et de publics</a:t>
            </a:r>
            <a:endParaRPr dirty="0"/>
          </a:p>
          <a:p>
            <a:pPr marL="678180" lvl="0" indent="-271780" algn="just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7"/>
          <p:cNvGrpSpPr/>
          <p:nvPr/>
        </p:nvGrpSpPr>
        <p:grpSpPr>
          <a:xfrm>
            <a:off x="1578077" y="796414"/>
            <a:ext cx="9280277" cy="5884606"/>
            <a:chOff x="1818021" y="1520332"/>
            <a:chExt cx="8760848" cy="4893772"/>
          </a:xfrm>
        </p:grpSpPr>
        <p:sp>
          <p:nvSpPr>
            <p:cNvPr id="201" name="Google Shape;201;p7"/>
            <p:cNvSpPr/>
            <p:nvPr/>
          </p:nvSpPr>
          <p:spPr>
            <a:xfrm>
              <a:off x="6366869" y="2961738"/>
              <a:ext cx="4212000" cy="540000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10. Formation et insertion dans l’emploi de personnes (dont jeunes) placées sous main de justice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6366869" y="3682441"/>
              <a:ext cx="4212000" cy="540000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11. Mise en place de démarches innovantes en faveur de « l’emploi/inclusion »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6366869" y="4403146"/>
              <a:ext cx="4212000" cy="540000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12. Participation au changement d’échelle dans l’offre d’insertion par l’économique (clauses sociales marchés publics, politiques d’achats responsables, etc.)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6366869" y="2241035"/>
              <a:ext cx="4212000" cy="540000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9. Accompagnement et recrutement de réfugiés (programme Hope, etc.)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6366869" y="1520332"/>
              <a:ext cx="4212000" cy="540000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8. Recrutement dans le cadre de l’expérimentation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« Emplois francs »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6366869" y="5133371"/>
              <a:ext cx="4212000" cy="578086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13. Mises en situation professionnelle, recrutement de personnes en parcours d’insertion ou issues de parcours d’insertion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1818021" y="2980782"/>
              <a:ext cx="4212000" cy="540000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3. Accès de tous les jeunes à l’apprentissage et à l’alternance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1818021" y="3711007"/>
              <a:ext cx="4212000" cy="540000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4. Réalisation de parrainages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1818021" y="4441232"/>
              <a:ext cx="4212000" cy="540000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5. Accompagnement et recrutement de jeunes en parcours d’insertion (E2C, EPIDE, GJ…)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1818021" y="1520332"/>
              <a:ext cx="4212000" cy="540000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1. Stages de 3</a:t>
              </a:r>
              <a:r>
                <a:rPr kumimoji="0" lang="fr-FR" sz="1200" b="1" i="0" u="none" strike="noStrike" kern="0" cap="none" spc="0" normalizeH="0" baseline="30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eme </a:t>
              </a:r>
              <a:r>
                <a:rPr kumimoji="0" lang="fr-FR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pour les jeunes de QPV</a:t>
              </a: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1818021" y="5171457"/>
              <a:ext cx="4212000" cy="540000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6. Partenariats renforcés avec les réseaux de l’inclusion (accompagnement, formation, recrutement)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1818021" y="5874104"/>
              <a:ext cx="4212000" cy="540000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7. Accompagnement et recrutement de personnes handicapées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1818021" y="2250557"/>
              <a:ext cx="4212000" cy="540000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2. Contribution à l’orientation et aux « parcours avenir » de découverte de l’entreprise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6366869" y="5874104"/>
              <a:ext cx="4212000" cy="540000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14. Engagements pour l’accès solidaire aux produits et services (alimentation, énergie, eau, etc.)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5" name="Google Shape;215;p7"/>
          <p:cNvSpPr txBox="1">
            <a:spLocks noGrp="1"/>
          </p:cNvSpPr>
          <p:nvPr>
            <p:ph type="title"/>
          </p:nvPr>
        </p:nvSpPr>
        <p:spPr>
          <a:xfrm>
            <a:off x="2045216" y="29166"/>
            <a:ext cx="9147540" cy="635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959"/>
              <a:buFont typeface="Gill Sans"/>
              <a:buNone/>
            </a:pPr>
            <a:r>
              <a:rPr lang="fr-FR" sz="4000" dirty="0">
                <a:solidFill>
                  <a:srgbClr val="FF0000"/>
                </a:solidFill>
              </a:rPr>
              <a:t>14 thématiques proposées</a:t>
            </a:r>
            <a:endParaRPr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"/>
          <p:cNvSpPr txBox="1">
            <a:spLocks noGrp="1"/>
          </p:cNvSpPr>
          <p:nvPr>
            <p:ph type="title"/>
          </p:nvPr>
        </p:nvSpPr>
        <p:spPr>
          <a:xfrm>
            <a:off x="1531880" y="161292"/>
            <a:ext cx="10669770" cy="70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2C6B"/>
              </a:buClr>
              <a:buSzPts val="3600"/>
              <a:buFont typeface="Gill Sans"/>
              <a:buNone/>
            </a:pPr>
            <a:r>
              <a:rPr lang="fr-FR" sz="3600" dirty="0"/>
              <a:t>Le plan de relance</a:t>
            </a:r>
            <a:endParaRPr dirty="0"/>
          </a:p>
        </p:txBody>
      </p:sp>
      <p:pic>
        <p:nvPicPr>
          <p:cNvPr id="221" name="Google Shape;221;p8" descr="Emploi des jeunes | Présentation du plan &quot;1 jeune, 1 solution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9151" y="329747"/>
            <a:ext cx="2572702" cy="372112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8"/>
          <p:cNvSpPr txBox="1"/>
          <p:nvPr/>
        </p:nvSpPr>
        <p:spPr>
          <a:xfrm>
            <a:off x="1531880" y="876677"/>
            <a:ext cx="625376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Accompagner les 16/25 ans pour construire leur avenir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23" name="Google Shape;22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64716" y="107176"/>
            <a:ext cx="4163053" cy="2311559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8"/>
          <p:cNvSpPr txBox="1"/>
          <p:nvPr/>
        </p:nvSpPr>
        <p:spPr>
          <a:xfrm>
            <a:off x="1701732" y="5424248"/>
            <a:ext cx="24486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Faciliter l'entrée dans la vie professionnelle 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8"/>
          <p:cNvSpPr txBox="1"/>
          <p:nvPr/>
        </p:nvSpPr>
        <p:spPr>
          <a:xfrm>
            <a:off x="4912960" y="5450533"/>
            <a:ext cx="294508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Orienter et former vers les secteurs et les métiers d'avenir 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8"/>
          <p:cNvSpPr txBox="1"/>
          <p:nvPr/>
        </p:nvSpPr>
        <p:spPr>
          <a:xfrm>
            <a:off x="8174209" y="5424248"/>
            <a:ext cx="263108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Accompagner des jeunes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éloignés de l'emploi en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construisant des parcours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d'insertion sur mesure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8"/>
          <p:cNvPicPr preferRelativeResize="0"/>
          <p:nvPr/>
        </p:nvPicPr>
        <p:blipFill rotWithShape="1">
          <a:blip r:embed="rId5">
            <a:alphaModFix/>
          </a:blip>
          <a:srcRect t="53" b="54"/>
          <a:stretch/>
        </p:blipFill>
        <p:spPr>
          <a:xfrm>
            <a:off x="1519291" y="2745708"/>
            <a:ext cx="2631087" cy="2590079"/>
          </a:xfrm>
          <a:custGeom>
            <a:avLst/>
            <a:gdLst/>
            <a:ahLst/>
            <a:cxnLst/>
            <a:rect l="l" t="t" r="r" b="b"/>
            <a:pathLst>
              <a:path w="1476951" h="1476000" extrusionOk="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28" name="Google Shape;228;p8" descr="Une image contenant personne, intérieur, enfant, camion&#10;&#10;Description générée automatiquement"/>
          <p:cNvPicPr preferRelativeResize="0"/>
          <p:nvPr/>
        </p:nvPicPr>
        <p:blipFill rotWithShape="1">
          <a:blip r:embed="rId6">
            <a:alphaModFix/>
          </a:blip>
          <a:srcRect l="16737" r="16736"/>
          <a:stretch/>
        </p:blipFill>
        <p:spPr>
          <a:xfrm>
            <a:off x="4821967" y="2873698"/>
            <a:ext cx="2631086" cy="2603312"/>
          </a:xfrm>
          <a:custGeom>
            <a:avLst/>
            <a:gdLst/>
            <a:ahLst/>
            <a:cxnLst/>
            <a:rect l="l" t="t" r="r" b="b"/>
            <a:pathLst>
              <a:path w="1476951" h="1476000" extrusionOk="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29" name="Google Shape;229;p8" descr="Une image contenant personne, homme, intérieur, coupant&#10;&#10;Description générée automatiquement"/>
          <p:cNvPicPr preferRelativeResize="0"/>
          <p:nvPr/>
        </p:nvPicPr>
        <p:blipFill rotWithShape="1">
          <a:blip r:embed="rId7">
            <a:alphaModFix/>
          </a:blip>
          <a:srcRect l="17143" r="17143"/>
          <a:stretch/>
        </p:blipFill>
        <p:spPr>
          <a:xfrm>
            <a:off x="8263037" y="2819367"/>
            <a:ext cx="2542258" cy="2590079"/>
          </a:xfrm>
          <a:custGeom>
            <a:avLst/>
            <a:gdLst/>
            <a:ahLst/>
            <a:cxnLst/>
            <a:rect l="l" t="t" r="r" b="b"/>
            <a:pathLst>
              <a:path w="1452550" h="1476000" extrusionOk="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2154869" y="231914"/>
            <a:ext cx="9147540" cy="59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2C6B"/>
              </a:buClr>
              <a:buSzPts val="4400"/>
              <a:buFont typeface="Gill Sans"/>
              <a:buNone/>
            </a:pPr>
            <a:r>
              <a:rPr lang="fr-FR" sz="4000" dirty="0"/>
              <a:t>Un réseau d’acteurs engagés</a:t>
            </a:r>
            <a:endParaRPr sz="4000" dirty="0"/>
          </a:p>
        </p:txBody>
      </p:sp>
      <p:sp>
        <p:nvSpPr>
          <p:cNvPr id="187" name="Google Shape;187;p6"/>
          <p:cNvSpPr txBox="1">
            <a:spLocks noGrp="1"/>
          </p:cNvSpPr>
          <p:nvPr>
            <p:ph type="body" idx="1"/>
          </p:nvPr>
        </p:nvSpPr>
        <p:spPr>
          <a:xfrm>
            <a:off x="1718366" y="1099752"/>
            <a:ext cx="9584043" cy="5526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114300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114300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114300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114300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114300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114300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114300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 dirty="0"/>
              <a:t>Un </a:t>
            </a:r>
            <a:r>
              <a:rPr lang="fr-FR" b="1" dirty="0">
                <a:solidFill>
                  <a:srgbClr val="0070C0"/>
                </a:solidFill>
              </a:rPr>
              <a:t>club national </a:t>
            </a:r>
            <a:r>
              <a:rPr lang="fr-FR" dirty="0"/>
              <a:t>animé par le Haut-Commissariat à l’Emploi et l’Engagement des Entreprises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 dirty="0"/>
              <a:t>Des </a:t>
            </a:r>
            <a:r>
              <a:rPr lang="fr-FR" b="1" dirty="0">
                <a:solidFill>
                  <a:srgbClr val="0070C0"/>
                </a:solidFill>
              </a:rPr>
              <a:t>clubs départementaux </a:t>
            </a:r>
            <a:endParaRPr dirty="0">
              <a:solidFill>
                <a:srgbClr val="0070C0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 dirty="0"/>
              <a:t>Avec le soutien de la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>
                <a:solidFill>
                  <a:srgbClr val="0070C0"/>
                </a:solidFill>
              </a:rPr>
              <a:t>Préfecture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dirty="0"/>
              <a:t>et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dirty="0"/>
              <a:t>la </a:t>
            </a:r>
            <a:r>
              <a:rPr lang="fr-FR" b="1" dirty="0">
                <a:solidFill>
                  <a:srgbClr val="0070C0"/>
                </a:solidFill>
              </a:rPr>
              <a:t>Direccte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 dirty="0"/>
              <a:t>En partenariat avec les </a:t>
            </a:r>
            <a:r>
              <a:rPr lang="fr-FR" b="1" dirty="0">
                <a:solidFill>
                  <a:srgbClr val="0070C0"/>
                </a:solidFill>
              </a:rPr>
              <a:t>réseaux d’entreprises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 dirty="0"/>
              <a:t>En interaction avec les </a:t>
            </a:r>
            <a:r>
              <a:rPr lang="fr-FR" b="1" dirty="0">
                <a:solidFill>
                  <a:srgbClr val="0070C0"/>
                </a:solidFill>
              </a:rPr>
              <a:t>acteurs publics, associatifs…</a:t>
            </a:r>
            <a:endParaRPr dirty="0"/>
          </a:p>
          <a:p>
            <a:pPr marL="114300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114300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cxnSp>
        <p:nvCxnSpPr>
          <p:cNvPr id="188" name="Google Shape;188;p6"/>
          <p:cNvCxnSpPr/>
          <p:nvPr/>
        </p:nvCxnSpPr>
        <p:spPr>
          <a:xfrm>
            <a:off x="8322364" y="2087962"/>
            <a:ext cx="1" cy="178905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89" name="Google Shape;189;p6"/>
          <p:cNvGrpSpPr/>
          <p:nvPr/>
        </p:nvGrpSpPr>
        <p:grpSpPr>
          <a:xfrm>
            <a:off x="2273129" y="1371970"/>
            <a:ext cx="3283763" cy="2630186"/>
            <a:chOff x="161595" y="115544"/>
            <a:chExt cx="2964311" cy="2158819"/>
          </a:xfrm>
        </p:grpSpPr>
        <p:sp>
          <p:nvSpPr>
            <p:cNvPr id="190" name="Google Shape;190;p6"/>
            <p:cNvSpPr/>
            <p:nvPr/>
          </p:nvSpPr>
          <p:spPr>
            <a:xfrm>
              <a:off x="161595" y="115544"/>
              <a:ext cx="2964311" cy="2158819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1270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6"/>
            <p:cNvSpPr txBox="1"/>
            <p:nvPr/>
          </p:nvSpPr>
          <p:spPr>
            <a:xfrm>
              <a:off x="266980" y="220929"/>
              <a:ext cx="2753541" cy="194804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800"/>
                <a:buFont typeface="Arial"/>
                <a:buNone/>
                <a:tabLst/>
                <a:defRPr/>
              </a:pPr>
              <a:r>
                <a:rPr kumimoji="0" lang="fr-FR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Un volet national </a:t>
              </a:r>
              <a:r>
                <a:rPr kumimoji="0" lang="fr-F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  <a:tabLst/>
                <a:defRPr/>
              </a:pPr>
              <a:r>
                <a:rPr kumimoji="0" lang="fr-F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mobiliser 100 grandes entreprises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2" name="Google Shape;192;p6"/>
          <p:cNvGrpSpPr/>
          <p:nvPr/>
        </p:nvGrpSpPr>
        <p:grpSpPr>
          <a:xfrm>
            <a:off x="5782780" y="1371970"/>
            <a:ext cx="5519629" cy="2630186"/>
            <a:chOff x="1316346" y="616"/>
            <a:chExt cx="6263695" cy="2388676"/>
          </a:xfrm>
        </p:grpSpPr>
        <p:sp>
          <p:nvSpPr>
            <p:cNvPr id="193" name="Google Shape;193;p6"/>
            <p:cNvSpPr/>
            <p:nvPr/>
          </p:nvSpPr>
          <p:spPr>
            <a:xfrm>
              <a:off x="1316346" y="616"/>
              <a:ext cx="6263695" cy="2388676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1270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6"/>
            <p:cNvSpPr txBox="1"/>
            <p:nvPr/>
          </p:nvSpPr>
          <p:spPr>
            <a:xfrm>
              <a:off x="1432952" y="117222"/>
              <a:ext cx="6030483" cy="21554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800"/>
                <a:buFont typeface="Arial"/>
                <a:buNone/>
                <a:tabLst/>
                <a:defRPr/>
              </a:pPr>
              <a:r>
                <a:rPr kumimoji="0" lang="fr-FR" sz="28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Un volet territorial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  <a:tabLst/>
                <a:defRPr/>
              </a:pPr>
              <a:r>
                <a:rPr kumimoji="0" lang="fr-FR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mobiliser 10 000 entreprises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  <a:tabLst/>
                <a:defRPr/>
              </a:pPr>
              <a:r>
                <a:rPr kumimoji="0" lang="fr-FR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(PME, ETI, filiales de grandes entreprises)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"/>
          <p:cNvSpPr txBox="1">
            <a:spLocks noGrp="1"/>
          </p:cNvSpPr>
          <p:nvPr>
            <p:ph type="body" idx="1"/>
          </p:nvPr>
        </p:nvSpPr>
        <p:spPr>
          <a:xfrm>
            <a:off x="1498599" y="1533832"/>
            <a:ext cx="9762435" cy="5041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Char char="•"/>
            </a:pPr>
            <a:r>
              <a:rPr lang="fr-FR" sz="3600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Valoriser </a:t>
            </a:r>
            <a:r>
              <a:rPr lang="fr-FR" sz="3600" b="1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son</a:t>
            </a:r>
            <a:r>
              <a:rPr lang="fr-FR" sz="3600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fr-FR" sz="3600" b="1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image</a:t>
            </a:r>
            <a:r>
              <a:rPr lang="fr-FR" sz="3600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fr-FR" sz="3600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d’entreprise engagée</a:t>
            </a:r>
            <a:endParaRPr dirty="0"/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Char char="•"/>
            </a:pPr>
            <a:r>
              <a:rPr lang="fr-FR" sz="3600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Renforcer son </a:t>
            </a:r>
            <a:r>
              <a:rPr lang="fr-FR" sz="3600" b="1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ancrage</a:t>
            </a:r>
            <a:r>
              <a:rPr lang="fr-FR" sz="3600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 territorial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Char char="•"/>
            </a:pPr>
            <a:r>
              <a:rPr lang="fr-FR" sz="3600" b="1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Partager</a:t>
            </a:r>
            <a:r>
              <a:rPr lang="fr-FR" sz="3600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 des Bonnes Pratiques au sein du réseau d’entreprises inclusives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Char char="•"/>
            </a:pPr>
            <a:r>
              <a:rPr lang="fr-FR" sz="3600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Bénéficier de </a:t>
            </a:r>
            <a:r>
              <a:rPr lang="fr-FR" sz="3600" b="1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l’appui</a:t>
            </a:r>
            <a:r>
              <a:rPr lang="fr-FR" sz="3600" b="1" dirty="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fr-FR" sz="3600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des services de l’</a:t>
            </a:r>
            <a:r>
              <a:rPr lang="fr-FR" sz="3600" dirty="0" err="1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Etat</a:t>
            </a:r>
            <a:r>
              <a:rPr lang="fr-FR" sz="3600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 et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None/>
            </a:pPr>
            <a:r>
              <a:rPr lang="fr-FR" sz="3600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des services de l’emploi</a:t>
            </a:r>
            <a:endParaRPr sz="3600" b="1" dirty="0">
              <a:solidFill>
                <a:srgbClr val="C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5" name="Google Shape;235;p9"/>
          <p:cNvSpPr txBox="1"/>
          <p:nvPr/>
        </p:nvSpPr>
        <p:spPr>
          <a:xfrm>
            <a:off x="1498599" y="282777"/>
            <a:ext cx="10491840" cy="749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000" i="0" u="none" strike="noStrike" kern="0" cap="none" spc="0" normalizeH="0" baseline="0" noProof="0" dirty="0">
                <a:ln>
                  <a:noFill/>
                </a:ln>
                <a:solidFill>
                  <a:srgbClr val="302C6B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Pourquoi rejoindre le club de son département ?</a:t>
            </a:r>
            <a:endParaRPr kumimoji="0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"/>
          <p:cNvSpPr txBox="1">
            <a:spLocks noGrp="1"/>
          </p:cNvSpPr>
          <p:nvPr>
            <p:ph type="title"/>
          </p:nvPr>
        </p:nvSpPr>
        <p:spPr>
          <a:xfrm>
            <a:off x="1637059" y="88090"/>
            <a:ext cx="9147540" cy="786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2C6B"/>
              </a:buClr>
              <a:buSzPts val="4400"/>
              <a:buFont typeface="Gill Sans"/>
              <a:buNone/>
            </a:pPr>
            <a:r>
              <a:rPr lang="fr-FR" sz="4000" dirty="0"/>
              <a:t>Le Club Animateur des Yvelines</a:t>
            </a:r>
            <a:endParaRPr sz="4000" dirty="0"/>
          </a:p>
        </p:txBody>
      </p:sp>
      <p:sp>
        <p:nvSpPr>
          <p:cNvPr id="252" name="Google Shape;252;p11"/>
          <p:cNvSpPr txBox="1">
            <a:spLocks noGrp="1"/>
          </p:cNvSpPr>
          <p:nvPr>
            <p:ph type="body" idx="1"/>
          </p:nvPr>
        </p:nvSpPr>
        <p:spPr>
          <a:xfrm>
            <a:off x="1407401" y="853314"/>
            <a:ext cx="10520585" cy="592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53" name="Google Shape;253;p11"/>
          <p:cNvSpPr/>
          <p:nvPr/>
        </p:nvSpPr>
        <p:spPr>
          <a:xfrm>
            <a:off x="8751885" y="1647950"/>
            <a:ext cx="442184" cy="442184"/>
          </a:xfrm>
          <a:custGeom>
            <a:avLst/>
            <a:gdLst/>
            <a:ahLst/>
            <a:cxnLst/>
            <a:rect l="l" t="t" r="r" b="b"/>
            <a:pathLst>
              <a:path w="512" h="512" extrusionOk="0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416" y="266"/>
                </a:moveTo>
                <a:cubicBezTo>
                  <a:pt x="416" y="272"/>
                  <a:pt x="411" y="277"/>
                  <a:pt x="405" y="277"/>
                </a:cubicBezTo>
                <a:cubicBezTo>
                  <a:pt x="394" y="277"/>
                  <a:pt x="394" y="277"/>
                  <a:pt x="394" y="277"/>
                </a:cubicBezTo>
                <a:cubicBezTo>
                  <a:pt x="394" y="373"/>
                  <a:pt x="394" y="373"/>
                  <a:pt x="394" y="373"/>
                </a:cubicBezTo>
                <a:cubicBezTo>
                  <a:pt x="394" y="379"/>
                  <a:pt x="390" y="384"/>
                  <a:pt x="384" y="384"/>
                </a:cubicBezTo>
                <a:cubicBezTo>
                  <a:pt x="128" y="384"/>
                  <a:pt x="128" y="384"/>
                  <a:pt x="128" y="384"/>
                </a:cubicBezTo>
                <a:cubicBezTo>
                  <a:pt x="122" y="384"/>
                  <a:pt x="117" y="379"/>
                  <a:pt x="117" y="373"/>
                </a:cubicBezTo>
                <a:cubicBezTo>
                  <a:pt x="117" y="277"/>
                  <a:pt x="117" y="277"/>
                  <a:pt x="117" y="277"/>
                </a:cubicBezTo>
                <a:cubicBezTo>
                  <a:pt x="106" y="277"/>
                  <a:pt x="106" y="277"/>
                  <a:pt x="106" y="277"/>
                </a:cubicBezTo>
                <a:cubicBezTo>
                  <a:pt x="100" y="277"/>
                  <a:pt x="96" y="272"/>
                  <a:pt x="96" y="266"/>
                </a:cubicBezTo>
                <a:cubicBezTo>
                  <a:pt x="96" y="160"/>
                  <a:pt x="96" y="160"/>
                  <a:pt x="96" y="160"/>
                </a:cubicBezTo>
                <a:cubicBezTo>
                  <a:pt x="96" y="154"/>
                  <a:pt x="100" y="149"/>
                  <a:pt x="106" y="149"/>
                </a:cubicBezTo>
                <a:cubicBezTo>
                  <a:pt x="202" y="149"/>
                  <a:pt x="202" y="149"/>
                  <a:pt x="202" y="149"/>
                </a:cubicBezTo>
                <a:cubicBezTo>
                  <a:pt x="202" y="117"/>
                  <a:pt x="202" y="117"/>
                  <a:pt x="202" y="117"/>
                </a:cubicBezTo>
                <a:cubicBezTo>
                  <a:pt x="202" y="111"/>
                  <a:pt x="207" y="106"/>
                  <a:pt x="213" y="106"/>
                </a:cubicBezTo>
                <a:cubicBezTo>
                  <a:pt x="298" y="106"/>
                  <a:pt x="298" y="106"/>
                  <a:pt x="298" y="106"/>
                </a:cubicBezTo>
                <a:cubicBezTo>
                  <a:pt x="304" y="106"/>
                  <a:pt x="309" y="111"/>
                  <a:pt x="309" y="117"/>
                </a:cubicBezTo>
                <a:cubicBezTo>
                  <a:pt x="309" y="149"/>
                  <a:pt x="309" y="149"/>
                  <a:pt x="309" y="149"/>
                </a:cubicBezTo>
                <a:cubicBezTo>
                  <a:pt x="405" y="149"/>
                  <a:pt x="405" y="149"/>
                  <a:pt x="405" y="149"/>
                </a:cubicBezTo>
                <a:cubicBezTo>
                  <a:pt x="411" y="149"/>
                  <a:pt x="416" y="154"/>
                  <a:pt x="416" y="160"/>
                </a:cubicBezTo>
                <a:lnTo>
                  <a:pt x="416" y="266"/>
                </a:lnTo>
                <a:close/>
                <a:moveTo>
                  <a:pt x="330" y="277"/>
                </a:moveTo>
                <a:cubicBezTo>
                  <a:pt x="373" y="277"/>
                  <a:pt x="373" y="277"/>
                  <a:pt x="373" y="277"/>
                </a:cubicBezTo>
                <a:cubicBezTo>
                  <a:pt x="373" y="362"/>
                  <a:pt x="373" y="362"/>
                  <a:pt x="373" y="362"/>
                </a:cubicBezTo>
                <a:cubicBezTo>
                  <a:pt x="138" y="362"/>
                  <a:pt x="138" y="362"/>
                  <a:pt x="138" y="362"/>
                </a:cubicBezTo>
                <a:cubicBezTo>
                  <a:pt x="138" y="277"/>
                  <a:pt x="138" y="277"/>
                  <a:pt x="138" y="277"/>
                </a:cubicBezTo>
                <a:cubicBezTo>
                  <a:pt x="181" y="277"/>
                  <a:pt x="181" y="277"/>
                  <a:pt x="181" y="277"/>
                </a:cubicBezTo>
                <a:cubicBezTo>
                  <a:pt x="181" y="288"/>
                  <a:pt x="181" y="288"/>
                  <a:pt x="181" y="288"/>
                </a:cubicBezTo>
                <a:cubicBezTo>
                  <a:pt x="181" y="294"/>
                  <a:pt x="186" y="298"/>
                  <a:pt x="192" y="298"/>
                </a:cubicBezTo>
                <a:cubicBezTo>
                  <a:pt x="198" y="298"/>
                  <a:pt x="202" y="294"/>
                  <a:pt x="202" y="288"/>
                </a:cubicBezTo>
                <a:cubicBezTo>
                  <a:pt x="202" y="277"/>
                  <a:pt x="202" y="277"/>
                  <a:pt x="202" y="277"/>
                </a:cubicBezTo>
                <a:cubicBezTo>
                  <a:pt x="309" y="277"/>
                  <a:pt x="309" y="277"/>
                  <a:pt x="309" y="277"/>
                </a:cubicBezTo>
                <a:cubicBezTo>
                  <a:pt x="309" y="288"/>
                  <a:pt x="309" y="288"/>
                  <a:pt x="309" y="288"/>
                </a:cubicBezTo>
                <a:cubicBezTo>
                  <a:pt x="309" y="294"/>
                  <a:pt x="314" y="298"/>
                  <a:pt x="320" y="298"/>
                </a:cubicBezTo>
                <a:cubicBezTo>
                  <a:pt x="326" y="298"/>
                  <a:pt x="330" y="294"/>
                  <a:pt x="330" y="288"/>
                </a:cubicBezTo>
                <a:lnTo>
                  <a:pt x="330" y="277"/>
                </a:lnTo>
                <a:close/>
                <a:moveTo>
                  <a:pt x="288" y="149"/>
                </a:moveTo>
                <a:cubicBezTo>
                  <a:pt x="224" y="149"/>
                  <a:pt x="224" y="149"/>
                  <a:pt x="224" y="149"/>
                </a:cubicBezTo>
                <a:cubicBezTo>
                  <a:pt x="224" y="128"/>
                  <a:pt x="224" y="128"/>
                  <a:pt x="224" y="128"/>
                </a:cubicBezTo>
                <a:cubicBezTo>
                  <a:pt x="288" y="128"/>
                  <a:pt x="288" y="128"/>
                  <a:pt x="288" y="128"/>
                </a:cubicBezTo>
                <a:lnTo>
                  <a:pt x="288" y="149"/>
                </a:lnTo>
                <a:close/>
                <a:moveTo>
                  <a:pt x="117" y="170"/>
                </a:moveTo>
                <a:cubicBezTo>
                  <a:pt x="394" y="170"/>
                  <a:pt x="394" y="170"/>
                  <a:pt x="394" y="170"/>
                </a:cubicBezTo>
                <a:cubicBezTo>
                  <a:pt x="394" y="256"/>
                  <a:pt x="394" y="256"/>
                  <a:pt x="394" y="256"/>
                </a:cubicBezTo>
                <a:cubicBezTo>
                  <a:pt x="330" y="256"/>
                  <a:pt x="330" y="256"/>
                  <a:pt x="330" y="256"/>
                </a:cubicBezTo>
                <a:cubicBezTo>
                  <a:pt x="330" y="245"/>
                  <a:pt x="330" y="245"/>
                  <a:pt x="330" y="245"/>
                </a:cubicBezTo>
                <a:cubicBezTo>
                  <a:pt x="330" y="239"/>
                  <a:pt x="326" y="234"/>
                  <a:pt x="320" y="234"/>
                </a:cubicBezTo>
                <a:cubicBezTo>
                  <a:pt x="314" y="234"/>
                  <a:pt x="309" y="239"/>
                  <a:pt x="309" y="245"/>
                </a:cubicBezTo>
                <a:cubicBezTo>
                  <a:pt x="309" y="256"/>
                  <a:pt x="309" y="256"/>
                  <a:pt x="309" y="256"/>
                </a:cubicBezTo>
                <a:cubicBezTo>
                  <a:pt x="202" y="256"/>
                  <a:pt x="202" y="256"/>
                  <a:pt x="202" y="256"/>
                </a:cubicBezTo>
                <a:cubicBezTo>
                  <a:pt x="202" y="245"/>
                  <a:pt x="202" y="245"/>
                  <a:pt x="202" y="245"/>
                </a:cubicBezTo>
                <a:cubicBezTo>
                  <a:pt x="202" y="239"/>
                  <a:pt x="198" y="234"/>
                  <a:pt x="192" y="234"/>
                </a:cubicBezTo>
                <a:cubicBezTo>
                  <a:pt x="186" y="234"/>
                  <a:pt x="181" y="239"/>
                  <a:pt x="181" y="245"/>
                </a:cubicBezTo>
                <a:cubicBezTo>
                  <a:pt x="181" y="256"/>
                  <a:pt x="181" y="256"/>
                  <a:pt x="181" y="256"/>
                </a:cubicBezTo>
                <a:cubicBezTo>
                  <a:pt x="117" y="256"/>
                  <a:pt x="117" y="256"/>
                  <a:pt x="117" y="256"/>
                </a:cubicBezTo>
                <a:lnTo>
                  <a:pt x="117" y="17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1"/>
          <p:cNvSpPr/>
          <p:nvPr/>
        </p:nvSpPr>
        <p:spPr>
          <a:xfrm>
            <a:off x="4456575" y="5197120"/>
            <a:ext cx="440938" cy="440938"/>
          </a:xfrm>
          <a:custGeom>
            <a:avLst/>
            <a:gdLst/>
            <a:ahLst/>
            <a:cxnLst/>
            <a:rect l="l" t="t" r="r" b="b"/>
            <a:pathLst>
              <a:path w="512" h="512" extrusionOk="0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117" y="277"/>
                </a:moveTo>
                <a:cubicBezTo>
                  <a:pt x="117" y="283"/>
                  <a:pt x="112" y="288"/>
                  <a:pt x="106" y="288"/>
                </a:cubicBezTo>
                <a:cubicBezTo>
                  <a:pt x="100" y="288"/>
                  <a:pt x="96" y="283"/>
                  <a:pt x="96" y="277"/>
                </a:cubicBezTo>
                <a:cubicBezTo>
                  <a:pt x="96" y="234"/>
                  <a:pt x="96" y="234"/>
                  <a:pt x="96" y="234"/>
                </a:cubicBezTo>
                <a:cubicBezTo>
                  <a:pt x="96" y="228"/>
                  <a:pt x="100" y="224"/>
                  <a:pt x="106" y="224"/>
                </a:cubicBezTo>
                <a:cubicBezTo>
                  <a:pt x="112" y="224"/>
                  <a:pt x="117" y="228"/>
                  <a:pt x="117" y="234"/>
                </a:cubicBezTo>
                <a:lnTo>
                  <a:pt x="117" y="277"/>
                </a:lnTo>
                <a:close/>
                <a:moveTo>
                  <a:pt x="160" y="320"/>
                </a:moveTo>
                <a:cubicBezTo>
                  <a:pt x="160" y="326"/>
                  <a:pt x="155" y="330"/>
                  <a:pt x="149" y="330"/>
                </a:cubicBezTo>
                <a:cubicBezTo>
                  <a:pt x="143" y="330"/>
                  <a:pt x="138" y="326"/>
                  <a:pt x="138" y="320"/>
                </a:cubicBezTo>
                <a:cubicBezTo>
                  <a:pt x="138" y="192"/>
                  <a:pt x="138" y="192"/>
                  <a:pt x="138" y="192"/>
                </a:cubicBezTo>
                <a:cubicBezTo>
                  <a:pt x="138" y="186"/>
                  <a:pt x="143" y="181"/>
                  <a:pt x="149" y="181"/>
                </a:cubicBezTo>
                <a:cubicBezTo>
                  <a:pt x="155" y="181"/>
                  <a:pt x="160" y="186"/>
                  <a:pt x="160" y="192"/>
                </a:cubicBezTo>
                <a:lnTo>
                  <a:pt x="160" y="320"/>
                </a:lnTo>
                <a:close/>
                <a:moveTo>
                  <a:pt x="202" y="352"/>
                </a:moveTo>
                <a:cubicBezTo>
                  <a:pt x="202" y="358"/>
                  <a:pt x="198" y="362"/>
                  <a:pt x="192" y="362"/>
                </a:cubicBezTo>
                <a:cubicBezTo>
                  <a:pt x="186" y="362"/>
                  <a:pt x="181" y="358"/>
                  <a:pt x="181" y="352"/>
                </a:cubicBezTo>
                <a:cubicBezTo>
                  <a:pt x="181" y="160"/>
                  <a:pt x="181" y="160"/>
                  <a:pt x="181" y="160"/>
                </a:cubicBezTo>
                <a:cubicBezTo>
                  <a:pt x="181" y="154"/>
                  <a:pt x="186" y="149"/>
                  <a:pt x="192" y="149"/>
                </a:cubicBezTo>
                <a:cubicBezTo>
                  <a:pt x="198" y="149"/>
                  <a:pt x="202" y="154"/>
                  <a:pt x="202" y="160"/>
                </a:cubicBezTo>
                <a:lnTo>
                  <a:pt x="202" y="352"/>
                </a:lnTo>
                <a:close/>
                <a:moveTo>
                  <a:pt x="245" y="309"/>
                </a:moveTo>
                <a:cubicBezTo>
                  <a:pt x="245" y="315"/>
                  <a:pt x="240" y="320"/>
                  <a:pt x="234" y="320"/>
                </a:cubicBezTo>
                <a:cubicBezTo>
                  <a:pt x="228" y="320"/>
                  <a:pt x="224" y="315"/>
                  <a:pt x="224" y="309"/>
                </a:cubicBezTo>
                <a:cubicBezTo>
                  <a:pt x="224" y="202"/>
                  <a:pt x="224" y="202"/>
                  <a:pt x="224" y="202"/>
                </a:cubicBezTo>
                <a:cubicBezTo>
                  <a:pt x="224" y="196"/>
                  <a:pt x="228" y="192"/>
                  <a:pt x="234" y="192"/>
                </a:cubicBezTo>
                <a:cubicBezTo>
                  <a:pt x="240" y="192"/>
                  <a:pt x="245" y="196"/>
                  <a:pt x="245" y="202"/>
                </a:cubicBezTo>
                <a:lnTo>
                  <a:pt x="245" y="309"/>
                </a:lnTo>
                <a:close/>
                <a:moveTo>
                  <a:pt x="288" y="362"/>
                </a:moveTo>
                <a:cubicBezTo>
                  <a:pt x="288" y="368"/>
                  <a:pt x="283" y="373"/>
                  <a:pt x="277" y="373"/>
                </a:cubicBezTo>
                <a:cubicBezTo>
                  <a:pt x="271" y="373"/>
                  <a:pt x="266" y="368"/>
                  <a:pt x="266" y="362"/>
                </a:cubicBezTo>
                <a:cubicBezTo>
                  <a:pt x="266" y="149"/>
                  <a:pt x="266" y="149"/>
                  <a:pt x="266" y="149"/>
                </a:cubicBezTo>
                <a:cubicBezTo>
                  <a:pt x="266" y="143"/>
                  <a:pt x="271" y="138"/>
                  <a:pt x="277" y="138"/>
                </a:cubicBezTo>
                <a:cubicBezTo>
                  <a:pt x="283" y="138"/>
                  <a:pt x="288" y="143"/>
                  <a:pt x="288" y="149"/>
                </a:cubicBezTo>
                <a:lnTo>
                  <a:pt x="288" y="362"/>
                </a:lnTo>
                <a:close/>
                <a:moveTo>
                  <a:pt x="330" y="320"/>
                </a:moveTo>
                <a:cubicBezTo>
                  <a:pt x="330" y="326"/>
                  <a:pt x="326" y="330"/>
                  <a:pt x="320" y="330"/>
                </a:cubicBezTo>
                <a:cubicBezTo>
                  <a:pt x="314" y="330"/>
                  <a:pt x="309" y="326"/>
                  <a:pt x="309" y="320"/>
                </a:cubicBezTo>
                <a:cubicBezTo>
                  <a:pt x="309" y="192"/>
                  <a:pt x="309" y="192"/>
                  <a:pt x="309" y="192"/>
                </a:cubicBezTo>
                <a:cubicBezTo>
                  <a:pt x="309" y="186"/>
                  <a:pt x="314" y="181"/>
                  <a:pt x="320" y="181"/>
                </a:cubicBezTo>
                <a:cubicBezTo>
                  <a:pt x="326" y="181"/>
                  <a:pt x="330" y="186"/>
                  <a:pt x="330" y="192"/>
                </a:cubicBezTo>
                <a:lnTo>
                  <a:pt x="330" y="320"/>
                </a:lnTo>
                <a:close/>
                <a:moveTo>
                  <a:pt x="373" y="298"/>
                </a:moveTo>
                <a:cubicBezTo>
                  <a:pt x="373" y="304"/>
                  <a:pt x="368" y="309"/>
                  <a:pt x="362" y="309"/>
                </a:cubicBezTo>
                <a:cubicBezTo>
                  <a:pt x="356" y="309"/>
                  <a:pt x="352" y="304"/>
                  <a:pt x="352" y="298"/>
                </a:cubicBezTo>
                <a:cubicBezTo>
                  <a:pt x="352" y="213"/>
                  <a:pt x="352" y="213"/>
                  <a:pt x="352" y="213"/>
                </a:cubicBezTo>
                <a:cubicBezTo>
                  <a:pt x="352" y="207"/>
                  <a:pt x="356" y="202"/>
                  <a:pt x="362" y="202"/>
                </a:cubicBezTo>
                <a:cubicBezTo>
                  <a:pt x="368" y="202"/>
                  <a:pt x="373" y="207"/>
                  <a:pt x="373" y="213"/>
                </a:cubicBezTo>
                <a:lnTo>
                  <a:pt x="373" y="298"/>
                </a:lnTo>
                <a:close/>
                <a:moveTo>
                  <a:pt x="416" y="266"/>
                </a:moveTo>
                <a:cubicBezTo>
                  <a:pt x="416" y="272"/>
                  <a:pt x="411" y="277"/>
                  <a:pt x="405" y="277"/>
                </a:cubicBezTo>
                <a:cubicBezTo>
                  <a:pt x="399" y="277"/>
                  <a:pt x="394" y="272"/>
                  <a:pt x="394" y="266"/>
                </a:cubicBezTo>
                <a:cubicBezTo>
                  <a:pt x="394" y="245"/>
                  <a:pt x="394" y="245"/>
                  <a:pt x="394" y="245"/>
                </a:cubicBezTo>
                <a:cubicBezTo>
                  <a:pt x="394" y="239"/>
                  <a:pt x="399" y="234"/>
                  <a:pt x="405" y="234"/>
                </a:cubicBezTo>
                <a:cubicBezTo>
                  <a:pt x="411" y="234"/>
                  <a:pt x="416" y="239"/>
                  <a:pt x="416" y="245"/>
                </a:cubicBezTo>
                <a:lnTo>
                  <a:pt x="416" y="26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1"/>
          <p:cNvSpPr/>
          <p:nvPr/>
        </p:nvSpPr>
        <p:spPr>
          <a:xfrm>
            <a:off x="8948730" y="2875784"/>
            <a:ext cx="439814" cy="439813"/>
          </a:xfrm>
          <a:custGeom>
            <a:avLst/>
            <a:gdLst/>
            <a:ahLst/>
            <a:cxnLst/>
            <a:rect l="l" t="t" r="r" b="b"/>
            <a:pathLst>
              <a:path w="512" h="512" extrusionOk="0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416" y="330"/>
                </a:moveTo>
                <a:cubicBezTo>
                  <a:pt x="416" y="336"/>
                  <a:pt x="411" y="341"/>
                  <a:pt x="405" y="341"/>
                </a:cubicBezTo>
                <a:cubicBezTo>
                  <a:pt x="394" y="341"/>
                  <a:pt x="394" y="341"/>
                  <a:pt x="394" y="341"/>
                </a:cubicBezTo>
                <a:cubicBezTo>
                  <a:pt x="388" y="341"/>
                  <a:pt x="384" y="336"/>
                  <a:pt x="384" y="330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371" y="320"/>
                  <a:pt x="371" y="320"/>
                  <a:pt x="371" y="320"/>
                </a:cubicBezTo>
                <a:cubicBezTo>
                  <a:pt x="372" y="324"/>
                  <a:pt x="372" y="329"/>
                  <a:pt x="371" y="334"/>
                </a:cubicBezTo>
                <a:cubicBezTo>
                  <a:pt x="368" y="342"/>
                  <a:pt x="363" y="350"/>
                  <a:pt x="355" y="354"/>
                </a:cubicBezTo>
                <a:cubicBezTo>
                  <a:pt x="350" y="357"/>
                  <a:pt x="344" y="359"/>
                  <a:pt x="338" y="359"/>
                </a:cubicBezTo>
                <a:cubicBezTo>
                  <a:pt x="336" y="359"/>
                  <a:pt x="334" y="358"/>
                  <a:pt x="332" y="358"/>
                </a:cubicBezTo>
                <a:cubicBezTo>
                  <a:pt x="330" y="365"/>
                  <a:pt x="325" y="372"/>
                  <a:pt x="318" y="376"/>
                </a:cubicBezTo>
                <a:cubicBezTo>
                  <a:pt x="313" y="380"/>
                  <a:pt x="307" y="381"/>
                  <a:pt x="301" y="381"/>
                </a:cubicBezTo>
                <a:cubicBezTo>
                  <a:pt x="292" y="381"/>
                  <a:pt x="283" y="377"/>
                  <a:pt x="277" y="370"/>
                </a:cubicBezTo>
                <a:cubicBezTo>
                  <a:pt x="274" y="374"/>
                  <a:pt x="271" y="377"/>
                  <a:pt x="267" y="379"/>
                </a:cubicBezTo>
                <a:cubicBezTo>
                  <a:pt x="261" y="382"/>
                  <a:pt x="256" y="384"/>
                  <a:pt x="250" y="384"/>
                </a:cubicBezTo>
                <a:cubicBezTo>
                  <a:pt x="241" y="384"/>
                  <a:pt x="232" y="380"/>
                  <a:pt x="226" y="374"/>
                </a:cubicBezTo>
                <a:cubicBezTo>
                  <a:pt x="224" y="376"/>
                  <a:pt x="221" y="379"/>
                  <a:pt x="217" y="381"/>
                </a:cubicBezTo>
                <a:cubicBezTo>
                  <a:pt x="212" y="384"/>
                  <a:pt x="207" y="385"/>
                  <a:pt x="202" y="385"/>
                </a:cubicBezTo>
                <a:cubicBezTo>
                  <a:pt x="190" y="385"/>
                  <a:pt x="178" y="379"/>
                  <a:pt x="172" y="368"/>
                </a:cubicBezTo>
                <a:cubicBezTo>
                  <a:pt x="143" y="320"/>
                  <a:pt x="143" y="320"/>
                  <a:pt x="143" y="320"/>
                </a:cubicBezTo>
                <a:cubicBezTo>
                  <a:pt x="128" y="320"/>
                  <a:pt x="128" y="320"/>
                  <a:pt x="128" y="320"/>
                </a:cubicBezTo>
                <a:cubicBezTo>
                  <a:pt x="128" y="330"/>
                  <a:pt x="128" y="330"/>
                  <a:pt x="128" y="330"/>
                </a:cubicBezTo>
                <a:cubicBezTo>
                  <a:pt x="128" y="336"/>
                  <a:pt x="123" y="341"/>
                  <a:pt x="117" y="341"/>
                </a:cubicBezTo>
                <a:cubicBezTo>
                  <a:pt x="106" y="341"/>
                  <a:pt x="106" y="341"/>
                  <a:pt x="106" y="341"/>
                </a:cubicBezTo>
                <a:cubicBezTo>
                  <a:pt x="100" y="341"/>
                  <a:pt x="96" y="336"/>
                  <a:pt x="96" y="330"/>
                </a:cubicBezTo>
                <a:cubicBezTo>
                  <a:pt x="96" y="324"/>
                  <a:pt x="100" y="320"/>
                  <a:pt x="106" y="320"/>
                </a:cubicBezTo>
                <a:cubicBezTo>
                  <a:pt x="106" y="170"/>
                  <a:pt x="106" y="170"/>
                  <a:pt x="106" y="170"/>
                </a:cubicBezTo>
                <a:cubicBezTo>
                  <a:pt x="100" y="170"/>
                  <a:pt x="96" y="166"/>
                  <a:pt x="96" y="160"/>
                </a:cubicBezTo>
                <a:cubicBezTo>
                  <a:pt x="96" y="154"/>
                  <a:pt x="100" y="149"/>
                  <a:pt x="106" y="149"/>
                </a:cubicBezTo>
                <a:cubicBezTo>
                  <a:pt x="117" y="149"/>
                  <a:pt x="117" y="149"/>
                  <a:pt x="117" y="149"/>
                </a:cubicBezTo>
                <a:cubicBezTo>
                  <a:pt x="123" y="149"/>
                  <a:pt x="128" y="154"/>
                  <a:pt x="128" y="160"/>
                </a:cubicBezTo>
                <a:cubicBezTo>
                  <a:pt x="128" y="181"/>
                  <a:pt x="128" y="181"/>
                  <a:pt x="128" y="181"/>
                </a:cubicBezTo>
                <a:cubicBezTo>
                  <a:pt x="224" y="181"/>
                  <a:pt x="224" y="181"/>
                  <a:pt x="224" y="181"/>
                </a:cubicBezTo>
                <a:cubicBezTo>
                  <a:pt x="224" y="181"/>
                  <a:pt x="224" y="181"/>
                  <a:pt x="224" y="181"/>
                </a:cubicBezTo>
                <a:cubicBezTo>
                  <a:pt x="261" y="161"/>
                  <a:pt x="261" y="161"/>
                  <a:pt x="261" y="161"/>
                </a:cubicBezTo>
                <a:cubicBezTo>
                  <a:pt x="264" y="160"/>
                  <a:pt x="267" y="159"/>
                  <a:pt x="269" y="160"/>
                </a:cubicBezTo>
                <a:cubicBezTo>
                  <a:pt x="343" y="181"/>
                  <a:pt x="343" y="181"/>
                  <a:pt x="343" y="181"/>
                </a:cubicBezTo>
                <a:cubicBezTo>
                  <a:pt x="384" y="181"/>
                  <a:pt x="384" y="181"/>
                  <a:pt x="384" y="181"/>
                </a:cubicBezTo>
                <a:cubicBezTo>
                  <a:pt x="384" y="160"/>
                  <a:pt x="384" y="160"/>
                  <a:pt x="384" y="160"/>
                </a:cubicBezTo>
                <a:cubicBezTo>
                  <a:pt x="384" y="154"/>
                  <a:pt x="388" y="149"/>
                  <a:pt x="394" y="149"/>
                </a:cubicBezTo>
                <a:cubicBezTo>
                  <a:pt x="405" y="149"/>
                  <a:pt x="405" y="149"/>
                  <a:pt x="405" y="149"/>
                </a:cubicBezTo>
                <a:cubicBezTo>
                  <a:pt x="411" y="149"/>
                  <a:pt x="416" y="154"/>
                  <a:pt x="416" y="160"/>
                </a:cubicBezTo>
                <a:cubicBezTo>
                  <a:pt x="416" y="166"/>
                  <a:pt x="411" y="170"/>
                  <a:pt x="405" y="170"/>
                </a:cubicBezTo>
                <a:cubicBezTo>
                  <a:pt x="405" y="320"/>
                  <a:pt x="405" y="320"/>
                  <a:pt x="405" y="320"/>
                </a:cubicBezTo>
                <a:cubicBezTo>
                  <a:pt x="411" y="320"/>
                  <a:pt x="416" y="324"/>
                  <a:pt x="416" y="330"/>
                </a:cubicBezTo>
                <a:close/>
                <a:moveTo>
                  <a:pt x="349" y="319"/>
                </a:moveTo>
                <a:cubicBezTo>
                  <a:pt x="350" y="322"/>
                  <a:pt x="351" y="325"/>
                  <a:pt x="350" y="328"/>
                </a:cubicBezTo>
                <a:cubicBezTo>
                  <a:pt x="349" y="332"/>
                  <a:pt x="347" y="334"/>
                  <a:pt x="344" y="336"/>
                </a:cubicBezTo>
                <a:cubicBezTo>
                  <a:pt x="342" y="337"/>
                  <a:pt x="338" y="338"/>
                  <a:pt x="335" y="337"/>
                </a:cubicBezTo>
                <a:cubicBezTo>
                  <a:pt x="332" y="336"/>
                  <a:pt x="330" y="334"/>
                  <a:pt x="328" y="332"/>
                </a:cubicBezTo>
                <a:cubicBezTo>
                  <a:pt x="328" y="332"/>
                  <a:pt x="328" y="332"/>
                  <a:pt x="328" y="332"/>
                </a:cubicBezTo>
                <a:cubicBezTo>
                  <a:pt x="328" y="332"/>
                  <a:pt x="328" y="332"/>
                  <a:pt x="328" y="331"/>
                </a:cubicBezTo>
                <a:cubicBezTo>
                  <a:pt x="294" y="274"/>
                  <a:pt x="294" y="274"/>
                  <a:pt x="294" y="274"/>
                </a:cubicBezTo>
                <a:cubicBezTo>
                  <a:pt x="291" y="268"/>
                  <a:pt x="284" y="267"/>
                  <a:pt x="279" y="270"/>
                </a:cubicBezTo>
                <a:cubicBezTo>
                  <a:pt x="274" y="273"/>
                  <a:pt x="272" y="279"/>
                  <a:pt x="275" y="284"/>
                </a:cubicBezTo>
                <a:cubicBezTo>
                  <a:pt x="310" y="343"/>
                  <a:pt x="310" y="343"/>
                  <a:pt x="310" y="343"/>
                </a:cubicBezTo>
                <a:cubicBezTo>
                  <a:pt x="310" y="343"/>
                  <a:pt x="310" y="343"/>
                  <a:pt x="310" y="343"/>
                </a:cubicBezTo>
                <a:cubicBezTo>
                  <a:pt x="313" y="348"/>
                  <a:pt x="313" y="355"/>
                  <a:pt x="307" y="358"/>
                </a:cubicBezTo>
                <a:cubicBezTo>
                  <a:pt x="301" y="361"/>
                  <a:pt x="294" y="359"/>
                  <a:pt x="290" y="353"/>
                </a:cubicBezTo>
                <a:cubicBezTo>
                  <a:pt x="258" y="300"/>
                  <a:pt x="258" y="300"/>
                  <a:pt x="258" y="300"/>
                </a:cubicBezTo>
                <a:cubicBezTo>
                  <a:pt x="255" y="295"/>
                  <a:pt x="249" y="293"/>
                  <a:pt x="243" y="296"/>
                </a:cubicBezTo>
                <a:cubicBezTo>
                  <a:pt x="238" y="299"/>
                  <a:pt x="237" y="306"/>
                  <a:pt x="240" y="311"/>
                </a:cubicBezTo>
                <a:cubicBezTo>
                  <a:pt x="260" y="345"/>
                  <a:pt x="260" y="345"/>
                  <a:pt x="260" y="345"/>
                </a:cubicBezTo>
                <a:cubicBezTo>
                  <a:pt x="262" y="347"/>
                  <a:pt x="262" y="350"/>
                  <a:pt x="261" y="353"/>
                </a:cubicBezTo>
                <a:cubicBezTo>
                  <a:pt x="261" y="356"/>
                  <a:pt x="259" y="359"/>
                  <a:pt x="256" y="361"/>
                </a:cubicBezTo>
                <a:cubicBezTo>
                  <a:pt x="250" y="364"/>
                  <a:pt x="243" y="362"/>
                  <a:pt x="239" y="357"/>
                </a:cubicBezTo>
                <a:cubicBezTo>
                  <a:pt x="239" y="357"/>
                  <a:pt x="239" y="357"/>
                  <a:pt x="239" y="357"/>
                </a:cubicBezTo>
                <a:cubicBezTo>
                  <a:pt x="228" y="337"/>
                  <a:pt x="228" y="337"/>
                  <a:pt x="228" y="337"/>
                </a:cubicBezTo>
                <a:cubicBezTo>
                  <a:pt x="228" y="337"/>
                  <a:pt x="228" y="337"/>
                  <a:pt x="228" y="337"/>
                </a:cubicBezTo>
                <a:cubicBezTo>
                  <a:pt x="228" y="337"/>
                  <a:pt x="228" y="337"/>
                  <a:pt x="228" y="337"/>
                </a:cubicBezTo>
                <a:cubicBezTo>
                  <a:pt x="220" y="325"/>
                  <a:pt x="220" y="325"/>
                  <a:pt x="220" y="325"/>
                </a:cubicBezTo>
                <a:cubicBezTo>
                  <a:pt x="217" y="320"/>
                  <a:pt x="210" y="319"/>
                  <a:pt x="206" y="322"/>
                </a:cubicBezTo>
                <a:cubicBezTo>
                  <a:pt x="201" y="325"/>
                  <a:pt x="199" y="332"/>
                  <a:pt x="202" y="337"/>
                </a:cubicBezTo>
                <a:cubicBezTo>
                  <a:pt x="210" y="348"/>
                  <a:pt x="210" y="348"/>
                  <a:pt x="210" y="348"/>
                </a:cubicBezTo>
                <a:cubicBezTo>
                  <a:pt x="211" y="350"/>
                  <a:pt x="214" y="358"/>
                  <a:pt x="207" y="363"/>
                </a:cubicBezTo>
                <a:cubicBezTo>
                  <a:pt x="201" y="366"/>
                  <a:pt x="193" y="362"/>
                  <a:pt x="190" y="357"/>
                </a:cubicBezTo>
                <a:cubicBezTo>
                  <a:pt x="158" y="304"/>
                  <a:pt x="158" y="304"/>
                  <a:pt x="158" y="304"/>
                </a:cubicBezTo>
                <a:cubicBezTo>
                  <a:pt x="156" y="300"/>
                  <a:pt x="153" y="298"/>
                  <a:pt x="149" y="298"/>
                </a:cubicBezTo>
                <a:cubicBezTo>
                  <a:pt x="128" y="298"/>
                  <a:pt x="128" y="298"/>
                  <a:pt x="128" y="298"/>
                </a:cubicBezTo>
                <a:cubicBezTo>
                  <a:pt x="128" y="202"/>
                  <a:pt x="128" y="202"/>
                  <a:pt x="128" y="202"/>
                </a:cubicBezTo>
                <a:cubicBezTo>
                  <a:pt x="184" y="202"/>
                  <a:pt x="184" y="202"/>
                  <a:pt x="184" y="202"/>
                </a:cubicBezTo>
                <a:cubicBezTo>
                  <a:pt x="176" y="207"/>
                  <a:pt x="176" y="207"/>
                  <a:pt x="176" y="207"/>
                </a:cubicBezTo>
                <a:cubicBezTo>
                  <a:pt x="166" y="213"/>
                  <a:pt x="160" y="223"/>
                  <a:pt x="160" y="234"/>
                </a:cubicBezTo>
                <a:cubicBezTo>
                  <a:pt x="160" y="244"/>
                  <a:pt x="164" y="254"/>
                  <a:pt x="170" y="260"/>
                </a:cubicBezTo>
                <a:cubicBezTo>
                  <a:pt x="177" y="265"/>
                  <a:pt x="185" y="267"/>
                  <a:pt x="193" y="266"/>
                </a:cubicBezTo>
                <a:cubicBezTo>
                  <a:pt x="307" y="247"/>
                  <a:pt x="307" y="247"/>
                  <a:pt x="307" y="247"/>
                </a:cubicBezTo>
                <a:lnTo>
                  <a:pt x="349" y="319"/>
                </a:lnTo>
                <a:close/>
                <a:moveTo>
                  <a:pt x="341" y="202"/>
                </a:moveTo>
                <a:cubicBezTo>
                  <a:pt x="384" y="202"/>
                  <a:pt x="384" y="202"/>
                  <a:pt x="384" y="202"/>
                </a:cubicBezTo>
                <a:cubicBezTo>
                  <a:pt x="384" y="298"/>
                  <a:pt x="384" y="298"/>
                  <a:pt x="384" y="298"/>
                </a:cubicBezTo>
                <a:cubicBezTo>
                  <a:pt x="362" y="298"/>
                  <a:pt x="362" y="298"/>
                  <a:pt x="362" y="298"/>
                </a:cubicBezTo>
                <a:cubicBezTo>
                  <a:pt x="362" y="298"/>
                  <a:pt x="362" y="299"/>
                  <a:pt x="361" y="299"/>
                </a:cubicBezTo>
                <a:cubicBezTo>
                  <a:pt x="322" y="230"/>
                  <a:pt x="322" y="230"/>
                  <a:pt x="322" y="230"/>
                </a:cubicBezTo>
                <a:cubicBezTo>
                  <a:pt x="320" y="226"/>
                  <a:pt x="316" y="224"/>
                  <a:pt x="311" y="225"/>
                </a:cubicBezTo>
                <a:cubicBezTo>
                  <a:pt x="190" y="245"/>
                  <a:pt x="190" y="245"/>
                  <a:pt x="190" y="245"/>
                </a:cubicBezTo>
                <a:cubicBezTo>
                  <a:pt x="187" y="246"/>
                  <a:pt x="185" y="245"/>
                  <a:pt x="184" y="244"/>
                </a:cubicBezTo>
                <a:cubicBezTo>
                  <a:pt x="182" y="242"/>
                  <a:pt x="181" y="238"/>
                  <a:pt x="181" y="234"/>
                </a:cubicBezTo>
                <a:cubicBezTo>
                  <a:pt x="181" y="229"/>
                  <a:pt x="184" y="227"/>
                  <a:pt x="186" y="226"/>
                </a:cubicBezTo>
                <a:cubicBezTo>
                  <a:pt x="268" y="182"/>
                  <a:pt x="268" y="182"/>
                  <a:pt x="268" y="182"/>
                </a:cubicBezTo>
                <a:cubicBezTo>
                  <a:pt x="338" y="202"/>
                  <a:pt x="338" y="202"/>
                  <a:pt x="338" y="202"/>
                </a:cubicBezTo>
                <a:cubicBezTo>
                  <a:pt x="339" y="202"/>
                  <a:pt x="340" y="202"/>
                  <a:pt x="341" y="20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1"/>
          <p:cNvSpPr/>
          <p:nvPr/>
        </p:nvSpPr>
        <p:spPr>
          <a:xfrm>
            <a:off x="7065374" y="2875784"/>
            <a:ext cx="439814" cy="439813"/>
          </a:xfrm>
          <a:custGeom>
            <a:avLst/>
            <a:gdLst/>
            <a:ahLst/>
            <a:cxnLst/>
            <a:rect l="l" t="t" r="r" b="b"/>
            <a:pathLst>
              <a:path w="512" h="512" extrusionOk="0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416" y="330"/>
                </a:moveTo>
                <a:cubicBezTo>
                  <a:pt x="416" y="336"/>
                  <a:pt x="411" y="341"/>
                  <a:pt x="405" y="341"/>
                </a:cubicBezTo>
                <a:cubicBezTo>
                  <a:pt x="394" y="341"/>
                  <a:pt x="394" y="341"/>
                  <a:pt x="394" y="341"/>
                </a:cubicBezTo>
                <a:cubicBezTo>
                  <a:pt x="388" y="341"/>
                  <a:pt x="384" y="336"/>
                  <a:pt x="384" y="330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371" y="320"/>
                  <a:pt x="371" y="320"/>
                  <a:pt x="371" y="320"/>
                </a:cubicBezTo>
                <a:cubicBezTo>
                  <a:pt x="372" y="324"/>
                  <a:pt x="372" y="329"/>
                  <a:pt x="371" y="334"/>
                </a:cubicBezTo>
                <a:cubicBezTo>
                  <a:pt x="368" y="342"/>
                  <a:pt x="363" y="350"/>
                  <a:pt x="355" y="354"/>
                </a:cubicBezTo>
                <a:cubicBezTo>
                  <a:pt x="350" y="357"/>
                  <a:pt x="344" y="359"/>
                  <a:pt x="338" y="359"/>
                </a:cubicBezTo>
                <a:cubicBezTo>
                  <a:pt x="336" y="359"/>
                  <a:pt x="334" y="358"/>
                  <a:pt x="332" y="358"/>
                </a:cubicBezTo>
                <a:cubicBezTo>
                  <a:pt x="330" y="365"/>
                  <a:pt x="325" y="372"/>
                  <a:pt x="318" y="376"/>
                </a:cubicBezTo>
                <a:cubicBezTo>
                  <a:pt x="313" y="380"/>
                  <a:pt x="307" y="381"/>
                  <a:pt x="301" y="381"/>
                </a:cubicBezTo>
                <a:cubicBezTo>
                  <a:pt x="292" y="381"/>
                  <a:pt x="283" y="377"/>
                  <a:pt x="277" y="370"/>
                </a:cubicBezTo>
                <a:cubicBezTo>
                  <a:pt x="274" y="374"/>
                  <a:pt x="271" y="377"/>
                  <a:pt x="267" y="379"/>
                </a:cubicBezTo>
                <a:cubicBezTo>
                  <a:pt x="261" y="382"/>
                  <a:pt x="256" y="384"/>
                  <a:pt x="250" y="384"/>
                </a:cubicBezTo>
                <a:cubicBezTo>
                  <a:pt x="241" y="384"/>
                  <a:pt x="232" y="380"/>
                  <a:pt x="226" y="374"/>
                </a:cubicBezTo>
                <a:cubicBezTo>
                  <a:pt x="224" y="376"/>
                  <a:pt x="221" y="379"/>
                  <a:pt x="217" y="381"/>
                </a:cubicBezTo>
                <a:cubicBezTo>
                  <a:pt x="212" y="384"/>
                  <a:pt x="207" y="385"/>
                  <a:pt x="202" y="385"/>
                </a:cubicBezTo>
                <a:cubicBezTo>
                  <a:pt x="190" y="385"/>
                  <a:pt x="178" y="379"/>
                  <a:pt x="172" y="368"/>
                </a:cubicBezTo>
                <a:cubicBezTo>
                  <a:pt x="143" y="320"/>
                  <a:pt x="143" y="320"/>
                  <a:pt x="143" y="320"/>
                </a:cubicBezTo>
                <a:cubicBezTo>
                  <a:pt x="128" y="320"/>
                  <a:pt x="128" y="320"/>
                  <a:pt x="128" y="320"/>
                </a:cubicBezTo>
                <a:cubicBezTo>
                  <a:pt x="128" y="330"/>
                  <a:pt x="128" y="330"/>
                  <a:pt x="128" y="330"/>
                </a:cubicBezTo>
                <a:cubicBezTo>
                  <a:pt x="128" y="336"/>
                  <a:pt x="123" y="341"/>
                  <a:pt x="117" y="341"/>
                </a:cubicBezTo>
                <a:cubicBezTo>
                  <a:pt x="106" y="341"/>
                  <a:pt x="106" y="341"/>
                  <a:pt x="106" y="341"/>
                </a:cubicBezTo>
                <a:cubicBezTo>
                  <a:pt x="100" y="341"/>
                  <a:pt x="96" y="336"/>
                  <a:pt x="96" y="330"/>
                </a:cubicBezTo>
                <a:cubicBezTo>
                  <a:pt x="96" y="324"/>
                  <a:pt x="100" y="320"/>
                  <a:pt x="106" y="320"/>
                </a:cubicBezTo>
                <a:cubicBezTo>
                  <a:pt x="106" y="170"/>
                  <a:pt x="106" y="170"/>
                  <a:pt x="106" y="170"/>
                </a:cubicBezTo>
                <a:cubicBezTo>
                  <a:pt x="100" y="170"/>
                  <a:pt x="96" y="166"/>
                  <a:pt x="96" y="160"/>
                </a:cubicBezTo>
                <a:cubicBezTo>
                  <a:pt x="96" y="154"/>
                  <a:pt x="100" y="149"/>
                  <a:pt x="106" y="149"/>
                </a:cubicBezTo>
                <a:cubicBezTo>
                  <a:pt x="117" y="149"/>
                  <a:pt x="117" y="149"/>
                  <a:pt x="117" y="149"/>
                </a:cubicBezTo>
                <a:cubicBezTo>
                  <a:pt x="123" y="149"/>
                  <a:pt x="128" y="154"/>
                  <a:pt x="128" y="160"/>
                </a:cubicBezTo>
                <a:cubicBezTo>
                  <a:pt x="128" y="181"/>
                  <a:pt x="128" y="181"/>
                  <a:pt x="128" y="181"/>
                </a:cubicBezTo>
                <a:cubicBezTo>
                  <a:pt x="224" y="181"/>
                  <a:pt x="224" y="181"/>
                  <a:pt x="224" y="181"/>
                </a:cubicBezTo>
                <a:cubicBezTo>
                  <a:pt x="224" y="181"/>
                  <a:pt x="224" y="181"/>
                  <a:pt x="224" y="181"/>
                </a:cubicBezTo>
                <a:cubicBezTo>
                  <a:pt x="261" y="161"/>
                  <a:pt x="261" y="161"/>
                  <a:pt x="261" y="161"/>
                </a:cubicBezTo>
                <a:cubicBezTo>
                  <a:pt x="264" y="160"/>
                  <a:pt x="267" y="159"/>
                  <a:pt x="269" y="160"/>
                </a:cubicBezTo>
                <a:cubicBezTo>
                  <a:pt x="343" y="181"/>
                  <a:pt x="343" y="181"/>
                  <a:pt x="343" y="181"/>
                </a:cubicBezTo>
                <a:cubicBezTo>
                  <a:pt x="384" y="181"/>
                  <a:pt x="384" y="181"/>
                  <a:pt x="384" y="181"/>
                </a:cubicBezTo>
                <a:cubicBezTo>
                  <a:pt x="384" y="160"/>
                  <a:pt x="384" y="160"/>
                  <a:pt x="384" y="160"/>
                </a:cubicBezTo>
                <a:cubicBezTo>
                  <a:pt x="384" y="154"/>
                  <a:pt x="388" y="149"/>
                  <a:pt x="394" y="149"/>
                </a:cubicBezTo>
                <a:cubicBezTo>
                  <a:pt x="405" y="149"/>
                  <a:pt x="405" y="149"/>
                  <a:pt x="405" y="149"/>
                </a:cubicBezTo>
                <a:cubicBezTo>
                  <a:pt x="411" y="149"/>
                  <a:pt x="416" y="154"/>
                  <a:pt x="416" y="160"/>
                </a:cubicBezTo>
                <a:cubicBezTo>
                  <a:pt x="416" y="166"/>
                  <a:pt x="411" y="170"/>
                  <a:pt x="405" y="170"/>
                </a:cubicBezTo>
                <a:cubicBezTo>
                  <a:pt x="405" y="320"/>
                  <a:pt x="405" y="320"/>
                  <a:pt x="405" y="320"/>
                </a:cubicBezTo>
                <a:cubicBezTo>
                  <a:pt x="411" y="320"/>
                  <a:pt x="416" y="324"/>
                  <a:pt x="416" y="330"/>
                </a:cubicBezTo>
                <a:close/>
                <a:moveTo>
                  <a:pt x="349" y="319"/>
                </a:moveTo>
                <a:cubicBezTo>
                  <a:pt x="350" y="322"/>
                  <a:pt x="351" y="325"/>
                  <a:pt x="350" y="328"/>
                </a:cubicBezTo>
                <a:cubicBezTo>
                  <a:pt x="349" y="332"/>
                  <a:pt x="347" y="334"/>
                  <a:pt x="344" y="336"/>
                </a:cubicBezTo>
                <a:cubicBezTo>
                  <a:pt x="342" y="337"/>
                  <a:pt x="338" y="338"/>
                  <a:pt x="335" y="337"/>
                </a:cubicBezTo>
                <a:cubicBezTo>
                  <a:pt x="332" y="336"/>
                  <a:pt x="330" y="334"/>
                  <a:pt x="328" y="332"/>
                </a:cubicBezTo>
                <a:cubicBezTo>
                  <a:pt x="328" y="332"/>
                  <a:pt x="328" y="332"/>
                  <a:pt x="328" y="332"/>
                </a:cubicBezTo>
                <a:cubicBezTo>
                  <a:pt x="328" y="332"/>
                  <a:pt x="328" y="332"/>
                  <a:pt x="328" y="331"/>
                </a:cubicBezTo>
                <a:cubicBezTo>
                  <a:pt x="294" y="274"/>
                  <a:pt x="294" y="274"/>
                  <a:pt x="294" y="274"/>
                </a:cubicBezTo>
                <a:cubicBezTo>
                  <a:pt x="291" y="268"/>
                  <a:pt x="284" y="267"/>
                  <a:pt x="279" y="270"/>
                </a:cubicBezTo>
                <a:cubicBezTo>
                  <a:pt x="274" y="273"/>
                  <a:pt x="272" y="279"/>
                  <a:pt x="275" y="284"/>
                </a:cubicBezTo>
                <a:cubicBezTo>
                  <a:pt x="310" y="343"/>
                  <a:pt x="310" y="343"/>
                  <a:pt x="310" y="343"/>
                </a:cubicBezTo>
                <a:cubicBezTo>
                  <a:pt x="310" y="343"/>
                  <a:pt x="310" y="343"/>
                  <a:pt x="310" y="343"/>
                </a:cubicBezTo>
                <a:cubicBezTo>
                  <a:pt x="313" y="348"/>
                  <a:pt x="313" y="355"/>
                  <a:pt x="307" y="358"/>
                </a:cubicBezTo>
                <a:cubicBezTo>
                  <a:pt x="301" y="361"/>
                  <a:pt x="294" y="359"/>
                  <a:pt x="290" y="353"/>
                </a:cubicBezTo>
                <a:cubicBezTo>
                  <a:pt x="258" y="300"/>
                  <a:pt x="258" y="300"/>
                  <a:pt x="258" y="300"/>
                </a:cubicBezTo>
                <a:cubicBezTo>
                  <a:pt x="255" y="295"/>
                  <a:pt x="249" y="293"/>
                  <a:pt x="243" y="296"/>
                </a:cubicBezTo>
                <a:cubicBezTo>
                  <a:pt x="238" y="299"/>
                  <a:pt x="237" y="306"/>
                  <a:pt x="240" y="311"/>
                </a:cubicBezTo>
                <a:cubicBezTo>
                  <a:pt x="260" y="345"/>
                  <a:pt x="260" y="345"/>
                  <a:pt x="260" y="345"/>
                </a:cubicBezTo>
                <a:cubicBezTo>
                  <a:pt x="262" y="347"/>
                  <a:pt x="262" y="350"/>
                  <a:pt x="261" y="353"/>
                </a:cubicBezTo>
                <a:cubicBezTo>
                  <a:pt x="261" y="356"/>
                  <a:pt x="259" y="359"/>
                  <a:pt x="256" y="361"/>
                </a:cubicBezTo>
                <a:cubicBezTo>
                  <a:pt x="250" y="364"/>
                  <a:pt x="243" y="362"/>
                  <a:pt x="239" y="357"/>
                </a:cubicBezTo>
                <a:cubicBezTo>
                  <a:pt x="239" y="357"/>
                  <a:pt x="239" y="357"/>
                  <a:pt x="239" y="357"/>
                </a:cubicBezTo>
                <a:cubicBezTo>
                  <a:pt x="228" y="337"/>
                  <a:pt x="228" y="337"/>
                  <a:pt x="228" y="337"/>
                </a:cubicBezTo>
                <a:cubicBezTo>
                  <a:pt x="228" y="337"/>
                  <a:pt x="228" y="337"/>
                  <a:pt x="228" y="337"/>
                </a:cubicBezTo>
                <a:cubicBezTo>
                  <a:pt x="228" y="337"/>
                  <a:pt x="228" y="337"/>
                  <a:pt x="228" y="337"/>
                </a:cubicBezTo>
                <a:cubicBezTo>
                  <a:pt x="220" y="325"/>
                  <a:pt x="220" y="325"/>
                  <a:pt x="220" y="325"/>
                </a:cubicBezTo>
                <a:cubicBezTo>
                  <a:pt x="217" y="320"/>
                  <a:pt x="210" y="319"/>
                  <a:pt x="206" y="322"/>
                </a:cubicBezTo>
                <a:cubicBezTo>
                  <a:pt x="201" y="325"/>
                  <a:pt x="199" y="332"/>
                  <a:pt x="202" y="337"/>
                </a:cubicBezTo>
                <a:cubicBezTo>
                  <a:pt x="210" y="348"/>
                  <a:pt x="210" y="348"/>
                  <a:pt x="210" y="348"/>
                </a:cubicBezTo>
                <a:cubicBezTo>
                  <a:pt x="211" y="350"/>
                  <a:pt x="214" y="358"/>
                  <a:pt x="207" y="363"/>
                </a:cubicBezTo>
                <a:cubicBezTo>
                  <a:pt x="201" y="366"/>
                  <a:pt x="193" y="362"/>
                  <a:pt x="190" y="357"/>
                </a:cubicBezTo>
                <a:cubicBezTo>
                  <a:pt x="158" y="304"/>
                  <a:pt x="158" y="304"/>
                  <a:pt x="158" y="304"/>
                </a:cubicBezTo>
                <a:cubicBezTo>
                  <a:pt x="156" y="300"/>
                  <a:pt x="153" y="298"/>
                  <a:pt x="149" y="298"/>
                </a:cubicBezTo>
                <a:cubicBezTo>
                  <a:pt x="128" y="298"/>
                  <a:pt x="128" y="298"/>
                  <a:pt x="128" y="298"/>
                </a:cubicBezTo>
                <a:cubicBezTo>
                  <a:pt x="128" y="202"/>
                  <a:pt x="128" y="202"/>
                  <a:pt x="128" y="202"/>
                </a:cubicBezTo>
                <a:cubicBezTo>
                  <a:pt x="184" y="202"/>
                  <a:pt x="184" y="202"/>
                  <a:pt x="184" y="202"/>
                </a:cubicBezTo>
                <a:cubicBezTo>
                  <a:pt x="176" y="207"/>
                  <a:pt x="176" y="207"/>
                  <a:pt x="176" y="207"/>
                </a:cubicBezTo>
                <a:cubicBezTo>
                  <a:pt x="166" y="213"/>
                  <a:pt x="160" y="223"/>
                  <a:pt x="160" y="234"/>
                </a:cubicBezTo>
                <a:cubicBezTo>
                  <a:pt x="160" y="244"/>
                  <a:pt x="164" y="254"/>
                  <a:pt x="170" y="260"/>
                </a:cubicBezTo>
                <a:cubicBezTo>
                  <a:pt x="177" y="265"/>
                  <a:pt x="185" y="267"/>
                  <a:pt x="193" y="266"/>
                </a:cubicBezTo>
                <a:cubicBezTo>
                  <a:pt x="307" y="247"/>
                  <a:pt x="307" y="247"/>
                  <a:pt x="307" y="247"/>
                </a:cubicBezTo>
                <a:lnTo>
                  <a:pt x="349" y="319"/>
                </a:lnTo>
                <a:close/>
                <a:moveTo>
                  <a:pt x="341" y="202"/>
                </a:moveTo>
                <a:cubicBezTo>
                  <a:pt x="384" y="202"/>
                  <a:pt x="384" y="202"/>
                  <a:pt x="384" y="202"/>
                </a:cubicBezTo>
                <a:cubicBezTo>
                  <a:pt x="384" y="298"/>
                  <a:pt x="384" y="298"/>
                  <a:pt x="384" y="298"/>
                </a:cubicBezTo>
                <a:cubicBezTo>
                  <a:pt x="362" y="298"/>
                  <a:pt x="362" y="298"/>
                  <a:pt x="362" y="298"/>
                </a:cubicBezTo>
                <a:cubicBezTo>
                  <a:pt x="362" y="298"/>
                  <a:pt x="362" y="299"/>
                  <a:pt x="361" y="299"/>
                </a:cubicBezTo>
                <a:cubicBezTo>
                  <a:pt x="322" y="230"/>
                  <a:pt x="322" y="230"/>
                  <a:pt x="322" y="230"/>
                </a:cubicBezTo>
                <a:cubicBezTo>
                  <a:pt x="320" y="226"/>
                  <a:pt x="316" y="224"/>
                  <a:pt x="311" y="225"/>
                </a:cubicBezTo>
                <a:cubicBezTo>
                  <a:pt x="190" y="245"/>
                  <a:pt x="190" y="245"/>
                  <a:pt x="190" y="245"/>
                </a:cubicBezTo>
                <a:cubicBezTo>
                  <a:pt x="187" y="246"/>
                  <a:pt x="185" y="245"/>
                  <a:pt x="184" y="244"/>
                </a:cubicBezTo>
                <a:cubicBezTo>
                  <a:pt x="182" y="242"/>
                  <a:pt x="181" y="238"/>
                  <a:pt x="181" y="234"/>
                </a:cubicBezTo>
                <a:cubicBezTo>
                  <a:pt x="181" y="229"/>
                  <a:pt x="184" y="227"/>
                  <a:pt x="186" y="226"/>
                </a:cubicBezTo>
                <a:cubicBezTo>
                  <a:pt x="268" y="182"/>
                  <a:pt x="268" y="182"/>
                  <a:pt x="268" y="182"/>
                </a:cubicBezTo>
                <a:cubicBezTo>
                  <a:pt x="338" y="202"/>
                  <a:pt x="338" y="202"/>
                  <a:pt x="338" y="202"/>
                </a:cubicBezTo>
                <a:cubicBezTo>
                  <a:pt x="339" y="202"/>
                  <a:pt x="340" y="202"/>
                  <a:pt x="341" y="20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1"/>
          <p:cNvSpPr/>
          <p:nvPr/>
        </p:nvSpPr>
        <p:spPr>
          <a:xfrm>
            <a:off x="6767281" y="2875784"/>
            <a:ext cx="439814" cy="439813"/>
          </a:xfrm>
          <a:custGeom>
            <a:avLst/>
            <a:gdLst/>
            <a:ahLst/>
            <a:cxnLst/>
            <a:rect l="l" t="t" r="r" b="b"/>
            <a:pathLst>
              <a:path w="512" h="512" extrusionOk="0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416" y="330"/>
                </a:moveTo>
                <a:cubicBezTo>
                  <a:pt x="416" y="336"/>
                  <a:pt x="411" y="341"/>
                  <a:pt x="405" y="341"/>
                </a:cubicBezTo>
                <a:cubicBezTo>
                  <a:pt x="394" y="341"/>
                  <a:pt x="394" y="341"/>
                  <a:pt x="394" y="341"/>
                </a:cubicBezTo>
                <a:cubicBezTo>
                  <a:pt x="388" y="341"/>
                  <a:pt x="384" y="336"/>
                  <a:pt x="384" y="330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371" y="320"/>
                  <a:pt x="371" y="320"/>
                  <a:pt x="371" y="320"/>
                </a:cubicBezTo>
                <a:cubicBezTo>
                  <a:pt x="372" y="324"/>
                  <a:pt x="372" y="329"/>
                  <a:pt x="371" y="334"/>
                </a:cubicBezTo>
                <a:cubicBezTo>
                  <a:pt x="368" y="342"/>
                  <a:pt x="363" y="350"/>
                  <a:pt x="355" y="354"/>
                </a:cubicBezTo>
                <a:cubicBezTo>
                  <a:pt x="350" y="357"/>
                  <a:pt x="344" y="359"/>
                  <a:pt x="338" y="359"/>
                </a:cubicBezTo>
                <a:cubicBezTo>
                  <a:pt x="336" y="359"/>
                  <a:pt x="334" y="358"/>
                  <a:pt x="332" y="358"/>
                </a:cubicBezTo>
                <a:cubicBezTo>
                  <a:pt x="330" y="365"/>
                  <a:pt x="325" y="372"/>
                  <a:pt x="318" y="376"/>
                </a:cubicBezTo>
                <a:cubicBezTo>
                  <a:pt x="313" y="380"/>
                  <a:pt x="307" y="381"/>
                  <a:pt x="301" y="381"/>
                </a:cubicBezTo>
                <a:cubicBezTo>
                  <a:pt x="292" y="381"/>
                  <a:pt x="283" y="377"/>
                  <a:pt x="277" y="370"/>
                </a:cubicBezTo>
                <a:cubicBezTo>
                  <a:pt x="274" y="374"/>
                  <a:pt x="271" y="377"/>
                  <a:pt x="267" y="379"/>
                </a:cubicBezTo>
                <a:cubicBezTo>
                  <a:pt x="261" y="382"/>
                  <a:pt x="256" y="384"/>
                  <a:pt x="250" y="384"/>
                </a:cubicBezTo>
                <a:cubicBezTo>
                  <a:pt x="241" y="384"/>
                  <a:pt x="232" y="380"/>
                  <a:pt x="226" y="374"/>
                </a:cubicBezTo>
                <a:cubicBezTo>
                  <a:pt x="224" y="376"/>
                  <a:pt x="221" y="379"/>
                  <a:pt x="217" y="381"/>
                </a:cubicBezTo>
                <a:cubicBezTo>
                  <a:pt x="212" y="384"/>
                  <a:pt x="207" y="385"/>
                  <a:pt x="202" y="385"/>
                </a:cubicBezTo>
                <a:cubicBezTo>
                  <a:pt x="190" y="385"/>
                  <a:pt x="178" y="379"/>
                  <a:pt x="172" y="368"/>
                </a:cubicBezTo>
                <a:cubicBezTo>
                  <a:pt x="143" y="320"/>
                  <a:pt x="143" y="320"/>
                  <a:pt x="143" y="320"/>
                </a:cubicBezTo>
                <a:cubicBezTo>
                  <a:pt x="128" y="320"/>
                  <a:pt x="128" y="320"/>
                  <a:pt x="128" y="320"/>
                </a:cubicBezTo>
                <a:cubicBezTo>
                  <a:pt x="128" y="330"/>
                  <a:pt x="128" y="330"/>
                  <a:pt x="128" y="330"/>
                </a:cubicBezTo>
                <a:cubicBezTo>
                  <a:pt x="128" y="336"/>
                  <a:pt x="123" y="341"/>
                  <a:pt x="117" y="341"/>
                </a:cubicBezTo>
                <a:cubicBezTo>
                  <a:pt x="106" y="341"/>
                  <a:pt x="106" y="341"/>
                  <a:pt x="106" y="341"/>
                </a:cubicBezTo>
                <a:cubicBezTo>
                  <a:pt x="100" y="341"/>
                  <a:pt x="96" y="336"/>
                  <a:pt x="96" y="330"/>
                </a:cubicBezTo>
                <a:cubicBezTo>
                  <a:pt x="96" y="324"/>
                  <a:pt x="100" y="320"/>
                  <a:pt x="106" y="320"/>
                </a:cubicBezTo>
                <a:cubicBezTo>
                  <a:pt x="106" y="170"/>
                  <a:pt x="106" y="170"/>
                  <a:pt x="106" y="170"/>
                </a:cubicBezTo>
                <a:cubicBezTo>
                  <a:pt x="100" y="170"/>
                  <a:pt x="96" y="166"/>
                  <a:pt x="96" y="160"/>
                </a:cubicBezTo>
                <a:cubicBezTo>
                  <a:pt x="96" y="154"/>
                  <a:pt x="100" y="149"/>
                  <a:pt x="106" y="149"/>
                </a:cubicBezTo>
                <a:cubicBezTo>
                  <a:pt x="117" y="149"/>
                  <a:pt x="117" y="149"/>
                  <a:pt x="117" y="149"/>
                </a:cubicBezTo>
                <a:cubicBezTo>
                  <a:pt x="123" y="149"/>
                  <a:pt x="128" y="154"/>
                  <a:pt x="128" y="160"/>
                </a:cubicBezTo>
                <a:cubicBezTo>
                  <a:pt x="128" y="181"/>
                  <a:pt x="128" y="181"/>
                  <a:pt x="128" y="181"/>
                </a:cubicBezTo>
                <a:cubicBezTo>
                  <a:pt x="224" y="181"/>
                  <a:pt x="224" y="181"/>
                  <a:pt x="224" y="181"/>
                </a:cubicBezTo>
                <a:cubicBezTo>
                  <a:pt x="224" y="181"/>
                  <a:pt x="224" y="181"/>
                  <a:pt x="224" y="181"/>
                </a:cubicBezTo>
                <a:cubicBezTo>
                  <a:pt x="261" y="161"/>
                  <a:pt x="261" y="161"/>
                  <a:pt x="261" y="161"/>
                </a:cubicBezTo>
                <a:cubicBezTo>
                  <a:pt x="264" y="160"/>
                  <a:pt x="267" y="159"/>
                  <a:pt x="269" y="160"/>
                </a:cubicBezTo>
                <a:cubicBezTo>
                  <a:pt x="343" y="181"/>
                  <a:pt x="343" y="181"/>
                  <a:pt x="343" y="181"/>
                </a:cubicBezTo>
                <a:cubicBezTo>
                  <a:pt x="384" y="181"/>
                  <a:pt x="384" y="181"/>
                  <a:pt x="384" y="181"/>
                </a:cubicBezTo>
                <a:cubicBezTo>
                  <a:pt x="384" y="160"/>
                  <a:pt x="384" y="160"/>
                  <a:pt x="384" y="160"/>
                </a:cubicBezTo>
                <a:cubicBezTo>
                  <a:pt x="384" y="154"/>
                  <a:pt x="388" y="149"/>
                  <a:pt x="394" y="149"/>
                </a:cubicBezTo>
                <a:cubicBezTo>
                  <a:pt x="405" y="149"/>
                  <a:pt x="405" y="149"/>
                  <a:pt x="405" y="149"/>
                </a:cubicBezTo>
                <a:cubicBezTo>
                  <a:pt x="411" y="149"/>
                  <a:pt x="416" y="154"/>
                  <a:pt x="416" y="160"/>
                </a:cubicBezTo>
                <a:cubicBezTo>
                  <a:pt x="416" y="166"/>
                  <a:pt x="411" y="170"/>
                  <a:pt x="405" y="170"/>
                </a:cubicBezTo>
                <a:cubicBezTo>
                  <a:pt x="405" y="320"/>
                  <a:pt x="405" y="320"/>
                  <a:pt x="405" y="320"/>
                </a:cubicBezTo>
                <a:cubicBezTo>
                  <a:pt x="411" y="320"/>
                  <a:pt x="416" y="324"/>
                  <a:pt x="416" y="330"/>
                </a:cubicBezTo>
                <a:close/>
                <a:moveTo>
                  <a:pt x="349" y="319"/>
                </a:moveTo>
                <a:cubicBezTo>
                  <a:pt x="350" y="322"/>
                  <a:pt x="351" y="325"/>
                  <a:pt x="350" y="328"/>
                </a:cubicBezTo>
                <a:cubicBezTo>
                  <a:pt x="349" y="332"/>
                  <a:pt x="347" y="334"/>
                  <a:pt x="344" y="336"/>
                </a:cubicBezTo>
                <a:cubicBezTo>
                  <a:pt x="342" y="337"/>
                  <a:pt x="338" y="338"/>
                  <a:pt x="335" y="337"/>
                </a:cubicBezTo>
                <a:cubicBezTo>
                  <a:pt x="332" y="336"/>
                  <a:pt x="330" y="334"/>
                  <a:pt x="328" y="332"/>
                </a:cubicBezTo>
                <a:cubicBezTo>
                  <a:pt x="328" y="332"/>
                  <a:pt x="328" y="332"/>
                  <a:pt x="328" y="332"/>
                </a:cubicBezTo>
                <a:cubicBezTo>
                  <a:pt x="328" y="332"/>
                  <a:pt x="328" y="332"/>
                  <a:pt x="328" y="331"/>
                </a:cubicBezTo>
                <a:cubicBezTo>
                  <a:pt x="294" y="274"/>
                  <a:pt x="294" y="274"/>
                  <a:pt x="294" y="274"/>
                </a:cubicBezTo>
                <a:cubicBezTo>
                  <a:pt x="291" y="268"/>
                  <a:pt x="284" y="267"/>
                  <a:pt x="279" y="270"/>
                </a:cubicBezTo>
                <a:cubicBezTo>
                  <a:pt x="274" y="273"/>
                  <a:pt x="272" y="279"/>
                  <a:pt x="275" y="284"/>
                </a:cubicBezTo>
                <a:cubicBezTo>
                  <a:pt x="310" y="343"/>
                  <a:pt x="310" y="343"/>
                  <a:pt x="310" y="343"/>
                </a:cubicBezTo>
                <a:cubicBezTo>
                  <a:pt x="310" y="343"/>
                  <a:pt x="310" y="343"/>
                  <a:pt x="310" y="343"/>
                </a:cubicBezTo>
                <a:cubicBezTo>
                  <a:pt x="313" y="348"/>
                  <a:pt x="313" y="355"/>
                  <a:pt x="307" y="358"/>
                </a:cubicBezTo>
                <a:cubicBezTo>
                  <a:pt x="301" y="361"/>
                  <a:pt x="294" y="359"/>
                  <a:pt x="290" y="353"/>
                </a:cubicBezTo>
                <a:cubicBezTo>
                  <a:pt x="258" y="300"/>
                  <a:pt x="258" y="300"/>
                  <a:pt x="258" y="300"/>
                </a:cubicBezTo>
                <a:cubicBezTo>
                  <a:pt x="255" y="295"/>
                  <a:pt x="249" y="293"/>
                  <a:pt x="243" y="296"/>
                </a:cubicBezTo>
                <a:cubicBezTo>
                  <a:pt x="238" y="299"/>
                  <a:pt x="237" y="306"/>
                  <a:pt x="240" y="311"/>
                </a:cubicBezTo>
                <a:cubicBezTo>
                  <a:pt x="260" y="345"/>
                  <a:pt x="260" y="345"/>
                  <a:pt x="260" y="345"/>
                </a:cubicBezTo>
                <a:cubicBezTo>
                  <a:pt x="262" y="347"/>
                  <a:pt x="262" y="350"/>
                  <a:pt x="261" y="353"/>
                </a:cubicBezTo>
                <a:cubicBezTo>
                  <a:pt x="261" y="356"/>
                  <a:pt x="259" y="359"/>
                  <a:pt x="256" y="361"/>
                </a:cubicBezTo>
                <a:cubicBezTo>
                  <a:pt x="250" y="364"/>
                  <a:pt x="243" y="362"/>
                  <a:pt x="239" y="357"/>
                </a:cubicBezTo>
                <a:cubicBezTo>
                  <a:pt x="239" y="357"/>
                  <a:pt x="239" y="357"/>
                  <a:pt x="239" y="357"/>
                </a:cubicBezTo>
                <a:cubicBezTo>
                  <a:pt x="228" y="337"/>
                  <a:pt x="228" y="337"/>
                  <a:pt x="228" y="337"/>
                </a:cubicBezTo>
                <a:cubicBezTo>
                  <a:pt x="228" y="337"/>
                  <a:pt x="228" y="337"/>
                  <a:pt x="228" y="337"/>
                </a:cubicBezTo>
                <a:cubicBezTo>
                  <a:pt x="228" y="337"/>
                  <a:pt x="228" y="337"/>
                  <a:pt x="228" y="337"/>
                </a:cubicBezTo>
                <a:cubicBezTo>
                  <a:pt x="220" y="325"/>
                  <a:pt x="220" y="325"/>
                  <a:pt x="220" y="325"/>
                </a:cubicBezTo>
                <a:cubicBezTo>
                  <a:pt x="217" y="320"/>
                  <a:pt x="210" y="319"/>
                  <a:pt x="206" y="322"/>
                </a:cubicBezTo>
                <a:cubicBezTo>
                  <a:pt x="201" y="325"/>
                  <a:pt x="199" y="332"/>
                  <a:pt x="202" y="337"/>
                </a:cubicBezTo>
                <a:cubicBezTo>
                  <a:pt x="210" y="348"/>
                  <a:pt x="210" y="348"/>
                  <a:pt x="210" y="348"/>
                </a:cubicBezTo>
                <a:cubicBezTo>
                  <a:pt x="211" y="350"/>
                  <a:pt x="214" y="358"/>
                  <a:pt x="207" y="363"/>
                </a:cubicBezTo>
                <a:cubicBezTo>
                  <a:pt x="201" y="366"/>
                  <a:pt x="193" y="362"/>
                  <a:pt x="190" y="357"/>
                </a:cubicBezTo>
                <a:cubicBezTo>
                  <a:pt x="158" y="304"/>
                  <a:pt x="158" y="304"/>
                  <a:pt x="158" y="304"/>
                </a:cubicBezTo>
                <a:cubicBezTo>
                  <a:pt x="156" y="300"/>
                  <a:pt x="153" y="298"/>
                  <a:pt x="149" y="298"/>
                </a:cubicBezTo>
                <a:cubicBezTo>
                  <a:pt x="128" y="298"/>
                  <a:pt x="128" y="298"/>
                  <a:pt x="128" y="298"/>
                </a:cubicBezTo>
                <a:cubicBezTo>
                  <a:pt x="128" y="202"/>
                  <a:pt x="128" y="202"/>
                  <a:pt x="128" y="202"/>
                </a:cubicBezTo>
                <a:cubicBezTo>
                  <a:pt x="184" y="202"/>
                  <a:pt x="184" y="202"/>
                  <a:pt x="184" y="202"/>
                </a:cubicBezTo>
                <a:cubicBezTo>
                  <a:pt x="176" y="207"/>
                  <a:pt x="176" y="207"/>
                  <a:pt x="176" y="207"/>
                </a:cubicBezTo>
                <a:cubicBezTo>
                  <a:pt x="166" y="213"/>
                  <a:pt x="160" y="223"/>
                  <a:pt x="160" y="234"/>
                </a:cubicBezTo>
                <a:cubicBezTo>
                  <a:pt x="160" y="244"/>
                  <a:pt x="164" y="254"/>
                  <a:pt x="170" y="260"/>
                </a:cubicBezTo>
                <a:cubicBezTo>
                  <a:pt x="177" y="265"/>
                  <a:pt x="185" y="267"/>
                  <a:pt x="193" y="266"/>
                </a:cubicBezTo>
                <a:cubicBezTo>
                  <a:pt x="307" y="247"/>
                  <a:pt x="307" y="247"/>
                  <a:pt x="307" y="247"/>
                </a:cubicBezTo>
                <a:lnTo>
                  <a:pt x="349" y="319"/>
                </a:lnTo>
                <a:close/>
                <a:moveTo>
                  <a:pt x="341" y="202"/>
                </a:moveTo>
                <a:cubicBezTo>
                  <a:pt x="384" y="202"/>
                  <a:pt x="384" y="202"/>
                  <a:pt x="384" y="202"/>
                </a:cubicBezTo>
                <a:cubicBezTo>
                  <a:pt x="384" y="298"/>
                  <a:pt x="384" y="298"/>
                  <a:pt x="384" y="298"/>
                </a:cubicBezTo>
                <a:cubicBezTo>
                  <a:pt x="362" y="298"/>
                  <a:pt x="362" y="298"/>
                  <a:pt x="362" y="298"/>
                </a:cubicBezTo>
                <a:cubicBezTo>
                  <a:pt x="362" y="298"/>
                  <a:pt x="362" y="299"/>
                  <a:pt x="361" y="299"/>
                </a:cubicBezTo>
                <a:cubicBezTo>
                  <a:pt x="322" y="230"/>
                  <a:pt x="322" y="230"/>
                  <a:pt x="322" y="230"/>
                </a:cubicBezTo>
                <a:cubicBezTo>
                  <a:pt x="320" y="226"/>
                  <a:pt x="316" y="224"/>
                  <a:pt x="311" y="225"/>
                </a:cubicBezTo>
                <a:cubicBezTo>
                  <a:pt x="190" y="245"/>
                  <a:pt x="190" y="245"/>
                  <a:pt x="190" y="245"/>
                </a:cubicBezTo>
                <a:cubicBezTo>
                  <a:pt x="187" y="246"/>
                  <a:pt x="185" y="245"/>
                  <a:pt x="184" y="244"/>
                </a:cubicBezTo>
                <a:cubicBezTo>
                  <a:pt x="182" y="242"/>
                  <a:pt x="181" y="238"/>
                  <a:pt x="181" y="234"/>
                </a:cubicBezTo>
                <a:cubicBezTo>
                  <a:pt x="181" y="229"/>
                  <a:pt x="184" y="227"/>
                  <a:pt x="186" y="226"/>
                </a:cubicBezTo>
                <a:cubicBezTo>
                  <a:pt x="268" y="182"/>
                  <a:pt x="268" y="182"/>
                  <a:pt x="268" y="182"/>
                </a:cubicBezTo>
                <a:cubicBezTo>
                  <a:pt x="338" y="202"/>
                  <a:pt x="338" y="202"/>
                  <a:pt x="338" y="202"/>
                </a:cubicBezTo>
                <a:cubicBezTo>
                  <a:pt x="339" y="202"/>
                  <a:pt x="340" y="202"/>
                  <a:pt x="341" y="20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1"/>
          <p:cNvSpPr/>
          <p:nvPr/>
        </p:nvSpPr>
        <p:spPr>
          <a:xfrm>
            <a:off x="2419024" y="1248137"/>
            <a:ext cx="1133722" cy="97734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"/>
              <a:buFont typeface="Calibri"/>
              <a:buNone/>
              <a:tabLst/>
              <a:defRPr/>
            </a:pPr>
            <a:endParaRPr kumimoji="0" sz="75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1"/>
          <p:cNvSpPr/>
          <p:nvPr/>
        </p:nvSpPr>
        <p:spPr>
          <a:xfrm>
            <a:off x="2765978" y="1515717"/>
            <a:ext cx="439814" cy="439813"/>
          </a:xfrm>
          <a:custGeom>
            <a:avLst/>
            <a:gdLst/>
            <a:ahLst/>
            <a:cxnLst/>
            <a:rect l="l" t="t" r="r" b="b"/>
            <a:pathLst>
              <a:path w="512" h="512" extrusionOk="0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416" y="330"/>
                </a:moveTo>
                <a:cubicBezTo>
                  <a:pt x="416" y="336"/>
                  <a:pt x="411" y="341"/>
                  <a:pt x="405" y="341"/>
                </a:cubicBezTo>
                <a:cubicBezTo>
                  <a:pt x="394" y="341"/>
                  <a:pt x="394" y="341"/>
                  <a:pt x="394" y="341"/>
                </a:cubicBezTo>
                <a:cubicBezTo>
                  <a:pt x="388" y="341"/>
                  <a:pt x="384" y="336"/>
                  <a:pt x="384" y="330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371" y="320"/>
                  <a:pt x="371" y="320"/>
                  <a:pt x="371" y="320"/>
                </a:cubicBezTo>
                <a:cubicBezTo>
                  <a:pt x="372" y="324"/>
                  <a:pt x="372" y="329"/>
                  <a:pt x="371" y="334"/>
                </a:cubicBezTo>
                <a:cubicBezTo>
                  <a:pt x="368" y="342"/>
                  <a:pt x="363" y="350"/>
                  <a:pt x="355" y="354"/>
                </a:cubicBezTo>
                <a:cubicBezTo>
                  <a:pt x="350" y="357"/>
                  <a:pt x="344" y="359"/>
                  <a:pt x="338" y="359"/>
                </a:cubicBezTo>
                <a:cubicBezTo>
                  <a:pt x="336" y="359"/>
                  <a:pt x="334" y="358"/>
                  <a:pt x="332" y="358"/>
                </a:cubicBezTo>
                <a:cubicBezTo>
                  <a:pt x="330" y="365"/>
                  <a:pt x="325" y="372"/>
                  <a:pt x="318" y="376"/>
                </a:cubicBezTo>
                <a:cubicBezTo>
                  <a:pt x="313" y="380"/>
                  <a:pt x="307" y="381"/>
                  <a:pt x="301" y="381"/>
                </a:cubicBezTo>
                <a:cubicBezTo>
                  <a:pt x="292" y="381"/>
                  <a:pt x="283" y="377"/>
                  <a:pt x="277" y="370"/>
                </a:cubicBezTo>
                <a:cubicBezTo>
                  <a:pt x="274" y="374"/>
                  <a:pt x="271" y="377"/>
                  <a:pt x="267" y="379"/>
                </a:cubicBezTo>
                <a:cubicBezTo>
                  <a:pt x="261" y="382"/>
                  <a:pt x="256" y="384"/>
                  <a:pt x="250" y="384"/>
                </a:cubicBezTo>
                <a:cubicBezTo>
                  <a:pt x="241" y="384"/>
                  <a:pt x="232" y="380"/>
                  <a:pt x="226" y="374"/>
                </a:cubicBezTo>
                <a:cubicBezTo>
                  <a:pt x="224" y="376"/>
                  <a:pt x="221" y="379"/>
                  <a:pt x="217" y="381"/>
                </a:cubicBezTo>
                <a:cubicBezTo>
                  <a:pt x="212" y="384"/>
                  <a:pt x="207" y="385"/>
                  <a:pt x="202" y="385"/>
                </a:cubicBezTo>
                <a:cubicBezTo>
                  <a:pt x="190" y="385"/>
                  <a:pt x="178" y="379"/>
                  <a:pt x="172" y="368"/>
                </a:cubicBezTo>
                <a:cubicBezTo>
                  <a:pt x="143" y="320"/>
                  <a:pt x="143" y="320"/>
                  <a:pt x="143" y="320"/>
                </a:cubicBezTo>
                <a:cubicBezTo>
                  <a:pt x="128" y="320"/>
                  <a:pt x="128" y="320"/>
                  <a:pt x="128" y="320"/>
                </a:cubicBezTo>
                <a:cubicBezTo>
                  <a:pt x="128" y="330"/>
                  <a:pt x="128" y="330"/>
                  <a:pt x="128" y="330"/>
                </a:cubicBezTo>
                <a:cubicBezTo>
                  <a:pt x="128" y="336"/>
                  <a:pt x="123" y="341"/>
                  <a:pt x="117" y="341"/>
                </a:cubicBezTo>
                <a:cubicBezTo>
                  <a:pt x="106" y="341"/>
                  <a:pt x="106" y="341"/>
                  <a:pt x="106" y="341"/>
                </a:cubicBezTo>
                <a:cubicBezTo>
                  <a:pt x="100" y="341"/>
                  <a:pt x="96" y="336"/>
                  <a:pt x="96" y="330"/>
                </a:cubicBezTo>
                <a:cubicBezTo>
                  <a:pt x="96" y="324"/>
                  <a:pt x="100" y="320"/>
                  <a:pt x="106" y="320"/>
                </a:cubicBezTo>
                <a:cubicBezTo>
                  <a:pt x="106" y="170"/>
                  <a:pt x="106" y="170"/>
                  <a:pt x="106" y="170"/>
                </a:cubicBezTo>
                <a:cubicBezTo>
                  <a:pt x="100" y="170"/>
                  <a:pt x="96" y="166"/>
                  <a:pt x="96" y="160"/>
                </a:cubicBezTo>
                <a:cubicBezTo>
                  <a:pt x="96" y="154"/>
                  <a:pt x="100" y="149"/>
                  <a:pt x="106" y="149"/>
                </a:cubicBezTo>
                <a:cubicBezTo>
                  <a:pt x="117" y="149"/>
                  <a:pt x="117" y="149"/>
                  <a:pt x="117" y="149"/>
                </a:cubicBezTo>
                <a:cubicBezTo>
                  <a:pt x="123" y="149"/>
                  <a:pt x="128" y="154"/>
                  <a:pt x="128" y="160"/>
                </a:cubicBezTo>
                <a:cubicBezTo>
                  <a:pt x="128" y="181"/>
                  <a:pt x="128" y="181"/>
                  <a:pt x="128" y="181"/>
                </a:cubicBezTo>
                <a:cubicBezTo>
                  <a:pt x="224" y="181"/>
                  <a:pt x="224" y="181"/>
                  <a:pt x="224" y="181"/>
                </a:cubicBezTo>
                <a:cubicBezTo>
                  <a:pt x="224" y="181"/>
                  <a:pt x="224" y="181"/>
                  <a:pt x="224" y="181"/>
                </a:cubicBezTo>
                <a:cubicBezTo>
                  <a:pt x="261" y="161"/>
                  <a:pt x="261" y="161"/>
                  <a:pt x="261" y="161"/>
                </a:cubicBezTo>
                <a:cubicBezTo>
                  <a:pt x="264" y="160"/>
                  <a:pt x="267" y="159"/>
                  <a:pt x="269" y="160"/>
                </a:cubicBezTo>
                <a:cubicBezTo>
                  <a:pt x="343" y="181"/>
                  <a:pt x="343" y="181"/>
                  <a:pt x="343" y="181"/>
                </a:cubicBezTo>
                <a:cubicBezTo>
                  <a:pt x="384" y="181"/>
                  <a:pt x="384" y="181"/>
                  <a:pt x="384" y="181"/>
                </a:cubicBezTo>
                <a:cubicBezTo>
                  <a:pt x="384" y="160"/>
                  <a:pt x="384" y="160"/>
                  <a:pt x="384" y="160"/>
                </a:cubicBezTo>
                <a:cubicBezTo>
                  <a:pt x="384" y="154"/>
                  <a:pt x="388" y="149"/>
                  <a:pt x="394" y="149"/>
                </a:cubicBezTo>
                <a:cubicBezTo>
                  <a:pt x="405" y="149"/>
                  <a:pt x="405" y="149"/>
                  <a:pt x="405" y="149"/>
                </a:cubicBezTo>
                <a:cubicBezTo>
                  <a:pt x="411" y="149"/>
                  <a:pt x="416" y="154"/>
                  <a:pt x="416" y="160"/>
                </a:cubicBezTo>
                <a:cubicBezTo>
                  <a:pt x="416" y="166"/>
                  <a:pt x="411" y="170"/>
                  <a:pt x="405" y="170"/>
                </a:cubicBezTo>
                <a:cubicBezTo>
                  <a:pt x="405" y="320"/>
                  <a:pt x="405" y="320"/>
                  <a:pt x="405" y="320"/>
                </a:cubicBezTo>
                <a:cubicBezTo>
                  <a:pt x="411" y="320"/>
                  <a:pt x="416" y="324"/>
                  <a:pt x="416" y="330"/>
                </a:cubicBezTo>
                <a:close/>
                <a:moveTo>
                  <a:pt x="349" y="319"/>
                </a:moveTo>
                <a:cubicBezTo>
                  <a:pt x="350" y="322"/>
                  <a:pt x="351" y="325"/>
                  <a:pt x="350" y="328"/>
                </a:cubicBezTo>
                <a:cubicBezTo>
                  <a:pt x="349" y="332"/>
                  <a:pt x="347" y="334"/>
                  <a:pt x="344" y="336"/>
                </a:cubicBezTo>
                <a:cubicBezTo>
                  <a:pt x="342" y="337"/>
                  <a:pt x="338" y="338"/>
                  <a:pt x="335" y="337"/>
                </a:cubicBezTo>
                <a:cubicBezTo>
                  <a:pt x="332" y="336"/>
                  <a:pt x="330" y="334"/>
                  <a:pt x="328" y="332"/>
                </a:cubicBezTo>
                <a:cubicBezTo>
                  <a:pt x="328" y="332"/>
                  <a:pt x="328" y="332"/>
                  <a:pt x="328" y="332"/>
                </a:cubicBezTo>
                <a:cubicBezTo>
                  <a:pt x="328" y="332"/>
                  <a:pt x="328" y="332"/>
                  <a:pt x="328" y="331"/>
                </a:cubicBezTo>
                <a:cubicBezTo>
                  <a:pt x="294" y="274"/>
                  <a:pt x="294" y="274"/>
                  <a:pt x="294" y="274"/>
                </a:cubicBezTo>
                <a:cubicBezTo>
                  <a:pt x="291" y="268"/>
                  <a:pt x="284" y="267"/>
                  <a:pt x="279" y="270"/>
                </a:cubicBezTo>
                <a:cubicBezTo>
                  <a:pt x="274" y="273"/>
                  <a:pt x="272" y="279"/>
                  <a:pt x="275" y="284"/>
                </a:cubicBezTo>
                <a:cubicBezTo>
                  <a:pt x="310" y="343"/>
                  <a:pt x="310" y="343"/>
                  <a:pt x="310" y="343"/>
                </a:cubicBezTo>
                <a:cubicBezTo>
                  <a:pt x="310" y="343"/>
                  <a:pt x="310" y="343"/>
                  <a:pt x="310" y="343"/>
                </a:cubicBezTo>
                <a:cubicBezTo>
                  <a:pt x="313" y="348"/>
                  <a:pt x="313" y="355"/>
                  <a:pt x="307" y="358"/>
                </a:cubicBezTo>
                <a:cubicBezTo>
                  <a:pt x="301" y="361"/>
                  <a:pt x="294" y="359"/>
                  <a:pt x="290" y="353"/>
                </a:cubicBezTo>
                <a:cubicBezTo>
                  <a:pt x="258" y="300"/>
                  <a:pt x="258" y="300"/>
                  <a:pt x="258" y="300"/>
                </a:cubicBezTo>
                <a:cubicBezTo>
                  <a:pt x="255" y="295"/>
                  <a:pt x="249" y="293"/>
                  <a:pt x="243" y="296"/>
                </a:cubicBezTo>
                <a:cubicBezTo>
                  <a:pt x="238" y="299"/>
                  <a:pt x="237" y="306"/>
                  <a:pt x="240" y="311"/>
                </a:cubicBezTo>
                <a:cubicBezTo>
                  <a:pt x="260" y="345"/>
                  <a:pt x="260" y="345"/>
                  <a:pt x="260" y="345"/>
                </a:cubicBezTo>
                <a:cubicBezTo>
                  <a:pt x="262" y="347"/>
                  <a:pt x="262" y="350"/>
                  <a:pt x="261" y="353"/>
                </a:cubicBezTo>
                <a:cubicBezTo>
                  <a:pt x="261" y="356"/>
                  <a:pt x="259" y="359"/>
                  <a:pt x="256" y="361"/>
                </a:cubicBezTo>
                <a:cubicBezTo>
                  <a:pt x="250" y="364"/>
                  <a:pt x="243" y="362"/>
                  <a:pt x="239" y="357"/>
                </a:cubicBezTo>
                <a:cubicBezTo>
                  <a:pt x="239" y="357"/>
                  <a:pt x="239" y="357"/>
                  <a:pt x="239" y="357"/>
                </a:cubicBezTo>
                <a:cubicBezTo>
                  <a:pt x="228" y="337"/>
                  <a:pt x="228" y="337"/>
                  <a:pt x="228" y="337"/>
                </a:cubicBezTo>
                <a:cubicBezTo>
                  <a:pt x="228" y="337"/>
                  <a:pt x="228" y="337"/>
                  <a:pt x="228" y="337"/>
                </a:cubicBezTo>
                <a:cubicBezTo>
                  <a:pt x="228" y="337"/>
                  <a:pt x="228" y="337"/>
                  <a:pt x="228" y="337"/>
                </a:cubicBezTo>
                <a:cubicBezTo>
                  <a:pt x="220" y="325"/>
                  <a:pt x="220" y="325"/>
                  <a:pt x="220" y="325"/>
                </a:cubicBezTo>
                <a:cubicBezTo>
                  <a:pt x="217" y="320"/>
                  <a:pt x="210" y="319"/>
                  <a:pt x="206" y="322"/>
                </a:cubicBezTo>
                <a:cubicBezTo>
                  <a:pt x="201" y="325"/>
                  <a:pt x="199" y="332"/>
                  <a:pt x="202" y="337"/>
                </a:cubicBezTo>
                <a:cubicBezTo>
                  <a:pt x="210" y="348"/>
                  <a:pt x="210" y="348"/>
                  <a:pt x="210" y="348"/>
                </a:cubicBezTo>
                <a:cubicBezTo>
                  <a:pt x="211" y="350"/>
                  <a:pt x="214" y="358"/>
                  <a:pt x="207" y="363"/>
                </a:cubicBezTo>
                <a:cubicBezTo>
                  <a:pt x="201" y="366"/>
                  <a:pt x="193" y="362"/>
                  <a:pt x="190" y="357"/>
                </a:cubicBezTo>
                <a:cubicBezTo>
                  <a:pt x="158" y="304"/>
                  <a:pt x="158" y="304"/>
                  <a:pt x="158" y="304"/>
                </a:cubicBezTo>
                <a:cubicBezTo>
                  <a:pt x="156" y="300"/>
                  <a:pt x="153" y="298"/>
                  <a:pt x="149" y="298"/>
                </a:cubicBezTo>
                <a:cubicBezTo>
                  <a:pt x="128" y="298"/>
                  <a:pt x="128" y="298"/>
                  <a:pt x="128" y="298"/>
                </a:cubicBezTo>
                <a:cubicBezTo>
                  <a:pt x="128" y="202"/>
                  <a:pt x="128" y="202"/>
                  <a:pt x="128" y="202"/>
                </a:cubicBezTo>
                <a:cubicBezTo>
                  <a:pt x="184" y="202"/>
                  <a:pt x="184" y="202"/>
                  <a:pt x="184" y="202"/>
                </a:cubicBezTo>
                <a:cubicBezTo>
                  <a:pt x="176" y="207"/>
                  <a:pt x="176" y="207"/>
                  <a:pt x="176" y="207"/>
                </a:cubicBezTo>
                <a:cubicBezTo>
                  <a:pt x="166" y="213"/>
                  <a:pt x="160" y="223"/>
                  <a:pt x="160" y="234"/>
                </a:cubicBezTo>
                <a:cubicBezTo>
                  <a:pt x="160" y="244"/>
                  <a:pt x="164" y="254"/>
                  <a:pt x="170" y="260"/>
                </a:cubicBezTo>
                <a:cubicBezTo>
                  <a:pt x="177" y="265"/>
                  <a:pt x="185" y="267"/>
                  <a:pt x="193" y="266"/>
                </a:cubicBezTo>
                <a:cubicBezTo>
                  <a:pt x="307" y="247"/>
                  <a:pt x="307" y="247"/>
                  <a:pt x="307" y="247"/>
                </a:cubicBezTo>
                <a:lnTo>
                  <a:pt x="349" y="319"/>
                </a:lnTo>
                <a:close/>
                <a:moveTo>
                  <a:pt x="341" y="202"/>
                </a:moveTo>
                <a:cubicBezTo>
                  <a:pt x="384" y="202"/>
                  <a:pt x="384" y="202"/>
                  <a:pt x="384" y="202"/>
                </a:cubicBezTo>
                <a:cubicBezTo>
                  <a:pt x="384" y="298"/>
                  <a:pt x="384" y="298"/>
                  <a:pt x="384" y="298"/>
                </a:cubicBezTo>
                <a:cubicBezTo>
                  <a:pt x="362" y="298"/>
                  <a:pt x="362" y="298"/>
                  <a:pt x="362" y="298"/>
                </a:cubicBezTo>
                <a:cubicBezTo>
                  <a:pt x="362" y="298"/>
                  <a:pt x="362" y="299"/>
                  <a:pt x="361" y="299"/>
                </a:cubicBezTo>
                <a:cubicBezTo>
                  <a:pt x="322" y="230"/>
                  <a:pt x="322" y="230"/>
                  <a:pt x="322" y="230"/>
                </a:cubicBezTo>
                <a:cubicBezTo>
                  <a:pt x="320" y="226"/>
                  <a:pt x="316" y="224"/>
                  <a:pt x="311" y="225"/>
                </a:cubicBezTo>
                <a:cubicBezTo>
                  <a:pt x="190" y="245"/>
                  <a:pt x="190" y="245"/>
                  <a:pt x="190" y="245"/>
                </a:cubicBezTo>
                <a:cubicBezTo>
                  <a:pt x="187" y="246"/>
                  <a:pt x="185" y="245"/>
                  <a:pt x="184" y="244"/>
                </a:cubicBezTo>
                <a:cubicBezTo>
                  <a:pt x="182" y="242"/>
                  <a:pt x="181" y="238"/>
                  <a:pt x="181" y="234"/>
                </a:cubicBezTo>
                <a:cubicBezTo>
                  <a:pt x="181" y="229"/>
                  <a:pt x="184" y="227"/>
                  <a:pt x="186" y="226"/>
                </a:cubicBezTo>
                <a:cubicBezTo>
                  <a:pt x="268" y="182"/>
                  <a:pt x="268" y="182"/>
                  <a:pt x="268" y="182"/>
                </a:cubicBezTo>
                <a:cubicBezTo>
                  <a:pt x="338" y="202"/>
                  <a:pt x="338" y="202"/>
                  <a:pt x="338" y="202"/>
                </a:cubicBezTo>
                <a:cubicBezTo>
                  <a:pt x="339" y="202"/>
                  <a:pt x="340" y="202"/>
                  <a:pt x="341" y="20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1"/>
          <p:cNvSpPr/>
          <p:nvPr/>
        </p:nvSpPr>
        <p:spPr>
          <a:xfrm>
            <a:off x="2192692" y="973762"/>
            <a:ext cx="162940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Calibri"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Mise en relation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1"/>
          <p:cNvSpPr/>
          <p:nvPr/>
        </p:nvSpPr>
        <p:spPr>
          <a:xfrm>
            <a:off x="5463829" y="1221902"/>
            <a:ext cx="1133722" cy="97734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"/>
              <a:buFont typeface="Calibri"/>
              <a:buNone/>
              <a:tabLst/>
              <a:defRPr/>
            </a:pPr>
            <a:endParaRPr kumimoji="0" sz="75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1"/>
          <p:cNvSpPr/>
          <p:nvPr/>
        </p:nvSpPr>
        <p:spPr>
          <a:xfrm>
            <a:off x="4752352" y="932705"/>
            <a:ext cx="268730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Calibri"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Espace communautaire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11"/>
          <p:cNvPicPr preferRelativeResize="0"/>
          <p:nvPr/>
        </p:nvPicPr>
        <p:blipFill rotWithShape="1">
          <a:blip r:embed="rId3">
            <a:alphaModFix/>
          </a:blip>
          <a:srcRect r="-16442" b="-6412"/>
          <a:stretch/>
        </p:blipFill>
        <p:spPr>
          <a:xfrm>
            <a:off x="5810864" y="1458003"/>
            <a:ext cx="483791" cy="454715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381000" dist="292100" dir="5400000" sx="-80000" sy="-18000" rotWithShape="0">
              <a:schemeClr val="lt1">
                <a:alpha val="21960"/>
              </a:schemeClr>
            </a:outerShdw>
          </a:effectLst>
        </p:spPr>
      </p:pic>
      <p:sp>
        <p:nvSpPr>
          <p:cNvPr id="265" name="Google Shape;265;p11"/>
          <p:cNvSpPr/>
          <p:nvPr/>
        </p:nvSpPr>
        <p:spPr>
          <a:xfrm>
            <a:off x="9080269" y="1246939"/>
            <a:ext cx="1133722" cy="97734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"/>
              <a:buFont typeface="Calibri"/>
              <a:buNone/>
              <a:tabLst/>
              <a:defRPr/>
            </a:pPr>
            <a:endParaRPr kumimoji="0" sz="75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1"/>
          <p:cNvSpPr/>
          <p:nvPr/>
        </p:nvSpPr>
        <p:spPr>
          <a:xfrm>
            <a:off x="8176875" y="942254"/>
            <a:ext cx="297032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Calibri"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Accompagnement des entreprises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7" name="Google Shape;267;p11"/>
          <p:cNvSpPr txBox="1"/>
          <p:nvPr/>
        </p:nvSpPr>
        <p:spPr>
          <a:xfrm>
            <a:off x="1659637" y="2526606"/>
            <a:ext cx="2583111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Calibri"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Connecteur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kumimoji="0" lang="fr-FR" sz="2000" b="1" i="0" u="none" strike="noStrike" kern="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Mise en contact </a:t>
            </a:r>
            <a:r>
              <a:rPr kumimoji="0" lang="fr-F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entre des</a:t>
            </a:r>
            <a:r>
              <a:rPr kumimoji="0" lang="fr-FR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partenaires </a:t>
            </a:r>
            <a:r>
              <a:rPr kumimoji="0" lang="fr-F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et les entreprises selon les besoins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kumimoji="0" lang="fr-FR" sz="2000" b="1" i="0" u="none" strike="noStrike" kern="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Mise en relation </a:t>
            </a:r>
            <a:r>
              <a:rPr kumimoji="0" lang="fr-F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entre l’entreprise et un cfa et/ou un </a:t>
            </a:r>
            <a:r>
              <a:rPr kumimoji="0" lang="fr-FR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jeune</a:t>
            </a:r>
            <a:r>
              <a:rPr kumimoji="0" lang="fr-F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en alternance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1"/>
          <p:cNvSpPr txBox="1"/>
          <p:nvPr/>
        </p:nvSpPr>
        <p:spPr>
          <a:xfrm>
            <a:off x="4497548" y="2340627"/>
            <a:ext cx="3166597" cy="446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Calibri"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Animateur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Les matinales de l’inclusion :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EA/ESAT,  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les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SIAE, Emploi franc, CIE …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Webinaires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coanimés avec nos partenaires CCI, Pôle Emploi, Communautés d’agglo…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Afterwork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avec la </a:t>
            </a: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cpme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1"/>
          <p:cNvSpPr txBox="1"/>
          <p:nvPr/>
        </p:nvSpPr>
        <p:spPr>
          <a:xfrm>
            <a:off x="7987661" y="2428649"/>
            <a:ext cx="3548959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Calibri"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Facilitateur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* Accompagnement sur la mise en place de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parrainage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215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Métiers en tension : 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opération de recrutement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Job Tour, 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organisation de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parcours de préqualification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0" name="Google Shape;270;p11"/>
          <p:cNvSpPr/>
          <p:nvPr/>
        </p:nvSpPr>
        <p:spPr>
          <a:xfrm>
            <a:off x="9313986" y="1454149"/>
            <a:ext cx="592642" cy="59251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52525" y="1571076"/>
            <a:ext cx="315565" cy="333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46525" y="2686026"/>
            <a:ext cx="1964852" cy="1474186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1"/>
          <p:cNvSpPr/>
          <p:nvPr/>
        </p:nvSpPr>
        <p:spPr>
          <a:xfrm>
            <a:off x="8409332" y="3753219"/>
            <a:ext cx="2803772" cy="1198065"/>
          </a:xfrm>
          <a:prstGeom prst="rect">
            <a:avLst/>
          </a:prstGeom>
          <a:noFill/>
          <a:ln>
            <a:noFill/>
          </a:ln>
        </p:spPr>
      </p:sp>
      <p:pic>
        <p:nvPicPr>
          <p:cNvPr id="274" name="Google Shape;274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6730" y="5682792"/>
            <a:ext cx="2048924" cy="1063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10D6E08-2F59-45A4-B37A-C9486BAF94D8}"/>
              </a:ext>
            </a:extLst>
          </p:cNvPr>
          <p:cNvPicPr>
            <a:picLocks noChangeAspect="1" noChangeArrowheads="1"/>
          </p:cNvPicPr>
          <p:nvPr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473" y="3435001"/>
            <a:ext cx="2820390" cy="120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1251</Words>
  <Application>Microsoft Office PowerPoint</Application>
  <PresentationFormat>Grand écran</PresentationFormat>
  <Paragraphs>212</Paragraphs>
  <Slides>24</Slides>
  <Notes>24</Notes>
  <HiddenSlides>3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Arial</vt:lpstr>
      <vt:lpstr>Calibri</vt:lpstr>
      <vt:lpstr>Gill Sans</vt:lpstr>
      <vt:lpstr>Gill Sans MT</vt:lpstr>
      <vt:lpstr>Oswald</vt:lpstr>
      <vt:lpstr>1_Thème Office</vt:lpstr>
      <vt:lpstr>Présentation PowerPoint</vt:lpstr>
      <vt:lpstr>Présentation PowerPoint</vt:lpstr>
      <vt:lpstr>Présentation PowerPoint</vt:lpstr>
      <vt:lpstr>La France, une chance</vt:lpstr>
      <vt:lpstr>14 thématiques proposées</vt:lpstr>
      <vt:lpstr>Le plan de relance</vt:lpstr>
      <vt:lpstr>Un réseau d’acteurs engagés</vt:lpstr>
      <vt:lpstr>Présentation PowerPoint</vt:lpstr>
      <vt:lpstr>Le Club Animateur des Yvelines</vt:lpstr>
      <vt:lpstr>FACE  Yvelines en quelques chiffres</vt:lpstr>
      <vt:lpstr>Présentation PowerPoint</vt:lpstr>
      <vt:lpstr>Présentation PowerPoint</vt:lpstr>
      <vt:lpstr>Une initiative au service de l’emploi des jeunes… reconnue d’Intérêt Général</vt:lpstr>
      <vt:lpstr>Un programme à l’efficacité démontrée</vt:lpstr>
      <vt:lpstr>Un écosystème durable </vt:lpstr>
      <vt:lpstr>Fédérer les acteurs dans un même engagement au côté des jeunes</vt:lpstr>
      <vt:lpstr>Présentation PowerPoint</vt:lpstr>
      <vt:lpstr>Présentation PowerPoint</vt:lpstr>
      <vt:lpstr>Notre priorité : « booster » le réseau et le savoir-être des jeunes des territoires pour lever leurs craintes face à la difficulté d’accéder à l'emploi</vt:lpstr>
      <vt:lpstr>3 étapes vers l’emploi durable</vt:lpstr>
      <vt:lpstr>Quel intérêt pour vous entreprise ? </vt:lpstr>
      <vt:lpstr>Présentation PowerPoint</vt:lpstr>
      <vt:lpstr>Edgard GNANOU Chambre de Commerce et d’Industrie Paris Île-de-France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Laurence Hemedinger</dc:creator>
  <cp:lastModifiedBy>Laurence Hemedinger</cp:lastModifiedBy>
  <cp:revision>28</cp:revision>
  <dcterms:created xsi:type="dcterms:W3CDTF">2021-01-25T10:34:10Z</dcterms:created>
  <dcterms:modified xsi:type="dcterms:W3CDTF">2021-03-15T16:00:59Z</dcterms:modified>
</cp:coreProperties>
</file>