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1" r:id="rId2"/>
  </p:sldMasterIdLst>
  <p:notesMasterIdLst>
    <p:notesMasterId r:id="rId31"/>
  </p:notesMasterIdLst>
  <p:sldIdLst>
    <p:sldId id="256" r:id="rId3"/>
    <p:sldId id="257" r:id="rId4"/>
    <p:sldId id="260" r:id="rId5"/>
    <p:sldId id="261" r:id="rId6"/>
    <p:sldId id="262" r:id="rId7"/>
    <p:sldId id="263" r:id="rId8"/>
    <p:sldId id="259" r:id="rId9"/>
    <p:sldId id="264" r:id="rId10"/>
    <p:sldId id="265" r:id="rId11"/>
    <p:sldId id="280" r:id="rId12"/>
    <p:sldId id="267" r:id="rId13"/>
    <p:sldId id="288" r:id="rId14"/>
    <p:sldId id="269" r:id="rId15"/>
    <p:sldId id="300" r:id="rId16"/>
    <p:sldId id="270" r:id="rId17"/>
    <p:sldId id="289" r:id="rId18"/>
    <p:sldId id="291" r:id="rId19"/>
    <p:sldId id="290" r:id="rId20"/>
    <p:sldId id="292" r:id="rId21"/>
    <p:sldId id="293" r:id="rId22"/>
    <p:sldId id="294" r:id="rId23"/>
    <p:sldId id="295" r:id="rId24"/>
    <p:sldId id="296" r:id="rId25"/>
    <p:sldId id="297" r:id="rId26"/>
    <p:sldId id="298" r:id="rId27"/>
    <p:sldId id="299" r:id="rId28"/>
    <p:sldId id="301" r:id="rId29"/>
    <p:sldId id="287"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Gill Sans" panose="020B0604020202020204" charset="0"/>
      <p:regular r:id="rId38"/>
      <p:bold r:id="rId39"/>
    </p:embeddedFont>
    <p:embeddedFont>
      <p:font typeface="Gill Sans MT" panose="020B0502020104020203"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jz99ddEzXne3EczzDYc3oHH8R5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96" y="498"/>
      </p:cViewPr>
      <p:guideLst>
        <p:guide orient="horz" pos="2160"/>
        <p:guide pos="3840"/>
      </p:guideLst>
    </p:cSldViewPr>
  </p:slideViewPr>
  <p:notesTextViewPr>
    <p:cViewPr>
      <p:scale>
        <a:sx n="1" d="1"/>
        <a:sy n="1" d="1"/>
      </p:scale>
      <p:origin x="0" y="0"/>
    </p:cViewPr>
  </p:notesTextViewPr>
  <p:sorterViewPr>
    <p:cViewPr>
      <p:scale>
        <a:sx n="120" d="100"/>
        <a:sy n="120" d="100"/>
      </p:scale>
      <p:origin x="0" y="-796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51"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50"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fr-FR"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08" name="Google Shape;3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08" name="Google Shape;3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6604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2" name="Google Shape;1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8" name="Google Shape;23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02C6B"/>
              </a:buClr>
              <a:buSzPts val="6000"/>
              <a:buFont typeface="Gill Sans"/>
              <a:buNone/>
              <a:defRPr sz="6000">
                <a:solidFill>
                  <a:srgbClr val="302C6B"/>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Gill Sans"/>
                <a:ea typeface="Gill Sans"/>
                <a:cs typeface="Gill Sans"/>
                <a:sym typeface="Gill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pic>
        <p:nvPicPr>
          <p:cNvPr id="21" name="Google Shape;21;p17"/>
          <p:cNvPicPr preferRelativeResize="0"/>
          <p:nvPr/>
        </p:nvPicPr>
        <p:blipFill rotWithShape="1">
          <a:blip r:embed="rId2">
            <a:alphaModFix/>
          </a:blip>
          <a:srcRect/>
          <a:stretch/>
        </p:blipFill>
        <p:spPr>
          <a:xfrm>
            <a:off x="0" y="-47"/>
            <a:ext cx="1467293" cy="6857953"/>
          </a:xfrm>
          <a:prstGeom prst="rect">
            <a:avLst/>
          </a:prstGeom>
          <a:noFill/>
          <a:ln>
            <a:noFill/>
          </a:ln>
        </p:spPr>
      </p:pic>
      <p:pic>
        <p:nvPicPr>
          <p:cNvPr id="22" name="Google Shape;22;p17"/>
          <p:cNvPicPr preferRelativeResize="0"/>
          <p:nvPr/>
        </p:nvPicPr>
        <p:blipFill rotWithShape="1">
          <a:blip r:embed="rId3">
            <a:alphaModFix/>
          </a:blip>
          <a:srcRect/>
          <a:stretch/>
        </p:blipFill>
        <p:spPr>
          <a:xfrm>
            <a:off x="10724707" y="0"/>
            <a:ext cx="1467293"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5"/>
        <p:cNvGrpSpPr/>
        <p:nvPr/>
      </p:nvGrpSpPr>
      <p:grpSpPr>
        <a:xfrm>
          <a:off x="0" y="0"/>
          <a:ext cx="0" cy="0"/>
          <a:chOff x="0" y="0"/>
          <a:chExt cx="0" cy="0"/>
        </a:xfrm>
      </p:grpSpPr>
      <p:sp>
        <p:nvSpPr>
          <p:cNvPr id="76" name="Google Shape;7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81"/>
        <p:cNvGrpSpPr/>
        <p:nvPr/>
      </p:nvGrpSpPr>
      <p:grpSpPr>
        <a:xfrm>
          <a:off x="0" y="0"/>
          <a:ext cx="0" cy="0"/>
          <a:chOff x="0" y="0"/>
          <a:chExt cx="0" cy="0"/>
        </a:xfrm>
      </p:grpSpPr>
      <p:sp>
        <p:nvSpPr>
          <p:cNvPr id="82" name="Google Shape;82;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solidFill>
                  <a:srgbClr val="302C6B"/>
                </a:solidFill>
                <a:latin typeface="Gill Sans MT" panose="020B0502020104020203" pitchFamily="34" charset="0"/>
              </a:defRPr>
            </a:lvl1pPr>
          </a:lstStyle>
          <a:p>
            <a:r>
              <a:rPr lang="fr-FR" dirty="0"/>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Visioconférence du mardi 24 novembre 2020 </a:t>
            </a:r>
          </a:p>
        </p:txBody>
      </p:sp>
      <p:sp>
        <p:nvSpPr>
          <p:cNvPr id="6" name="Espace réservé du numéro de diapositive 5"/>
          <p:cNvSpPr>
            <a:spLocks noGrp="1"/>
          </p:cNvSpPr>
          <p:nvPr>
            <p:ph type="sldNum" sz="quarter" idx="12"/>
          </p:nvPr>
        </p:nvSpPr>
        <p:spPr/>
        <p:txBody>
          <a:bodyPr/>
          <a:lstStyle/>
          <a:p>
            <a:fld id="{57F3EED4-4F84-4C0B-A401-ACC129DED871}" type="slidenum">
              <a:rPr lang="fr-FR" smtClean="0"/>
              <a:t>‹N°›</a:t>
            </a:fld>
            <a:endParaRPr lang="fr-FR"/>
          </a:p>
        </p:txBody>
      </p:sp>
      <p:pic>
        <p:nvPicPr>
          <p:cNvPr id="7" name="Image 6"/>
          <p:cNvPicPr>
            <a:picLocks noChangeAspect="1"/>
          </p:cNvPicPr>
          <p:nvPr userDrawn="1"/>
        </p:nvPicPr>
        <p:blipFill>
          <a:blip r:embed="rId2"/>
          <a:stretch>
            <a:fillRect/>
          </a:stretch>
        </p:blipFill>
        <p:spPr>
          <a:xfrm>
            <a:off x="0" y="-47"/>
            <a:ext cx="1467293" cy="6857953"/>
          </a:xfrm>
          <a:prstGeom prst="rect">
            <a:avLst/>
          </a:prstGeom>
        </p:spPr>
      </p:pic>
      <p:pic>
        <p:nvPicPr>
          <p:cNvPr id="8" name="Image 7"/>
          <p:cNvPicPr>
            <a:picLocks noChangeAspect="1"/>
          </p:cNvPicPr>
          <p:nvPr userDrawn="1"/>
        </p:nvPicPr>
        <p:blipFill>
          <a:blip r:embed="rId3"/>
          <a:stretch>
            <a:fillRect/>
          </a:stretch>
        </p:blipFill>
        <p:spPr>
          <a:xfrm>
            <a:off x="10724707" y="0"/>
            <a:ext cx="1467293" cy="6858000"/>
          </a:xfrm>
          <a:prstGeom prst="rect">
            <a:avLst/>
          </a:prstGeom>
        </p:spPr>
      </p:pic>
    </p:spTree>
    <p:extLst>
      <p:ext uri="{BB962C8B-B14F-4D97-AF65-F5344CB8AC3E}">
        <p14:creationId xmlns:p14="http://schemas.microsoft.com/office/powerpoint/2010/main" val="2913894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154869" y="365125"/>
            <a:ext cx="9147540" cy="1325563"/>
          </a:xfrm>
        </p:spPr>
        <p:txBody>
          <a:bodyPr/>
          <a:lstStyle>
            <a:lvl1pPr>
              <a:defRPr>
                <a:solidFill>
                  <a:srgbClr val="302C6B"/>
                </a:solidFill>
                <a:latin typeface="Gill Sans MT" panose="020B0502020104020203" pitchFamily="34" charset="0"/>
              </a:defRPr>
            </a:lvl1pPr>
          </a:lstStyle>
          <a:p>
            <a:r>
              <a:rPr lang="fr-FR" dirty="0"/>
              <a:t>Modifiez le style du titre</a:t>
            </a:r>
          </a:p>
        </p:txBody>
      </p:sp>
      <p:sp>
        <p:nvSpPr>
          <p:cNvPr id="3" name="Espace réservé du contenu 2"/>
          <p:cNvSpPr>
            <a:spLocks noGrp="1"/>
          </p:cNvSpPr>
          <p:nvPr>
            <p:ph idx="1"/>
          </p:nvPr>
        </p:nvSpPr>
        <p:spPr>
          <a:xfrm>
            <a:off x="2154869" y="1825625"/>
            <a:ext cx="914754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p:cNvPicPr>
            <a:picLocks noChangeAspect="1"/>
          </p:cNvPicPr>
          <p:nvPr userDrawn="1"/>
        </p:nvPicPr>
        <p:blipFill>
          <a:blip r:embed="rId2"/>
          <a:stretch>
            <a:fillRect/>
          </a:stretch>
        </p:blipFill>
        <p:spPr>
          <a:xfrm>
            <a:off x="0" y="-47"/>
            <a:ext cx="1467293" cy="6857953"/>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0653" y="5603358"/>
            <a:ext cx="1259719" cy="1031358"/>
          </a:xfrm>
          <a:prstGeom prst="rect">
            <a:avLst/>
          </a:prstGeom>
        </p:spPr>
      </p:pic>
    </p:spTree>
    <p:extLst>
      <p:ext uri="{BB962C8B-B14F-4D97-AF65-F5344CB8AC3E}">
        <p14:creationId xmlns:p14="http://schemas.microsoft.com/office/powerpoint/2010/main" val="2077517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stretch>
            <a:fillRect/>
          </a:stretch>
        </p:blipFill>
        <p:spPr>
          <a:xfrm>
            <a:off x="10724707" y="0"/>
            <a:ext cx="1467293" cy="6858000"/>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173" y="5603358"/>
            <a:ext cx="1259719" cy="1031358"/>
          </a:xfrm>
          <a:prstGeom prst="rect">
            <a:avLst/>
          </a:prstGeom>
        </p:spPr>
      </p:pic>
    </p:spTree>
    <p:extLst>
      <p:ext uri="{BB962C8B-B14F-4D97-AF65-F5344CB8AC3E}">
        <p14:creationId xmlns:p14="http://schemas.microsoft.com/office/powerpoint/2010/main" val="3824874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Visioconférence du mardi 24 novembre 2020 </a:t>
            </a:r>
          </a:p>
        </p:txBody>
      </p:sp>
      <p:sp>
        <p:nvSpPr>
          <p:cNvPr id="5" name="Espace réservé du numéro de diapositive 4"/>
          <p:cNvSpPr>
            <a:spLocks noGrp="1"/>
          </p:cNvSpPr>
          <p:nvPr>
            <p:ph type="sldNum" sz="quarter" idx="12"/>
          </p:nvPr>
        </p:nvSpPr>
        <p:spPr/>
        <p:txBody>
          <a:bodyPr/>
          <a:lstStyle/>
          <a:p>
            <a:fld id="{57F3EED4-4F84-4C0B-A401-ACC129DED871}" type="slidenum">
              <a:rPr lang="fr-FR" smtClean="0"/>
              <a:t>‹N°›</a:t>
            </a:fld>
            <a:endParaRPr lang="fr-FR"/>
          </a:p>
        </p:txBody>
      </p:sp>
    </p:spTree>
    <p:extLst>
      <p:ext uri="{BB962C8B-B14F-4D97-AF65-F5344CB8AC3E}">
        <p14:creationId xmlns:p14="http://schemas.microsoft.com/office/powerpoint/2010/main" val="3638406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Visioconférence du mardi 24 novembre 2020 </a:t>
            </a:r>
          </a:p>
        </p:txBody>
      </p:sp>
      <p:sp>
        <p:nvSpPr>
          <p:cNvPr id="7" name="Espace réservé du numéro de diapositive 6"/>
          <p:cNvSpPr>
            <a:spLocks noGrp="1"/>
          </p:cNvSpPr>
          <p:nvPr>
            <p:ph type="sldNum" sz="quarter" idx="12"/>
          </p:nvPr>
        </p:nvSpPr>
        <p:spPr/>
        <p:txBody>
          <a:bodyPr/>
          <a:lstStyle/>
          <a:p>
            <a:fld id="{57F3EED4-4F84-4C0B-A401-ACC129DED871}" type="slidenum">
              <a:rPr lang="fr-FR" smtClean="0"/>
              <a:t>‹N°›</a:t>
            </a:fld>
            <a:endParaRPr lang="fr-FR"/>
          </a:p>
        </p:txBody>
      </p:sp>
    </p:spTree>
    <p:extLst>
      <p:ext uri="{BB962C8B-B14F-4D97-AF65-F5344CB8AC3E}">
        <p14:creationId xmlns:p14="http://schemas.microsoft.com/office/powerpoint/2010/main" val="4194012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r>
              <a:rPr lang="fr-FR"/>
              <a:t>Visioconférence du mardi 24 novembre 2020 </a:t>
            </a:r>
          </a:p>
        </p:txBody>
      </p:sp>
      <p:sp>
        <p:nvSpPr>
          <p:cNvPr id="9" name="Espace réservé du numéro de diapositive 8"/>
          <p:cNvSpPr>
            <a:spLocks noGrp="1"/>
          </p:cNvSpPr>
          <p:nvPr>
            <p:ph type="sldNum" sz="quarter" idx="12"/>
          </p:nvPr>
        </p:nvSpPr>
        <p:spPr/>
        <p:txBody>
          <a:bodyPr/>
          <a:lstStyle/>
          <a:p>
            <a:fld id="{57F3EED4-4F84-4C0B-A401-ACC129DED871}" type="slidenum">
              <a:rPr lang="fr-FR" smtClean="0"/>
              <a:t>‹N°›</a:t>
            </a:fld>
            <a:endParaRPr lang="fr-FR"/>
          </a:p>
        </p:txBody>
      </p:sp>
    </p:spTree>
    <p:extLst>
      <p:ext uri="{BB962C8B-B14F-4D97-AF65-F5344CB8AC3E}">
        <p14:creationId xmlns:p14="http://schemas.microsoft.com/office/powerpoint/2010/main" val="3259762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Visioconférence du mardi 24 novembre 2020 </a:t>
            </a:r>
          </a:p>
        </p:txBody>
      </p:sp>
      <p:sp>
        <p:nvSpPr>
          <p:cNvPr id="5" name="Espace réservé du numéro de diapositive 4"/>
          <p:cNvSpPr>
            <a:spLocks noGrp="1"/>
          </p:cNvSpPr>
          <p:nvPr>
            <p:ph type="sldNum" sz="quarter" idx="12"/>
          </p:nvPr>
        </p:nvSpPr>
        <p:spPr/>
        <p:txBody>
          <a:bodyPr/>
          <a:lstStyle/>
          <a:p>
            <a:fld id="{57F3EED4-4F84-4C0B-A401-ACC129DED871}" type="slidenum">
              <a:rPr lang="fr-FR" smtClean="0"/>
              <a:t>‹N°›</a:t>
            </a:fld>
            <a:endParaRPr lang="fr-FR"/>
          </a:p>
        </p:txBody>
      </p:sp>
    </p:spTree>
    <p:extLst>
      <p:ext uri="{BB962C8B-B14F-4D97-AF65-F5344CB8AC3E}">
        <p14:creationId xmlns:p14="http://schemas.microsoft.com/office/powerpoint/2010/main" val="344354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de section">
  <p:cSld name="Titre de section">
    <p:spTree>
      <p:nvGrpSpPr>
        <p:cNvPr id="1" name="Shape 23"/>
        <p:cNvGrpSpPr/>
        <p:nvPr/>
      </p:nvGrpSpPr>
      <p:grpSpPr>
        <a:xfrm>
          <a:off x="0" y="0"/>
          <a:ext cx="0" cy="0"/>
          <a:chOff x="0" y="0"/>
          <a:chExt cx="0" cy="0"/>
        </a:xfrm>
      </p:grpSpPr>
      <p:pic>
        <p:nvPicPr>
          <p:cNvPr id="24" name="Google Shape;24;p18"/>
          <p:cNvPicPr preferRelativeResize="0"/>
          <p:nvPr/>
        </p:nvPicPr>
        <p:blipFill rotWithShape="1">
          <a:blip r:embed="rId2">
            <a:alphaModFix/>
          </a:blip>
          <a:srcRect/>
          <a:stretch/>
        </p:blipFill>
        <p:spPr>
          <a:xfrm>
            <a:off x="10724707" y="0"/>
            <a:ext cx="1467293" cy="6858000"/>
          </a:xfrm>
          <a:prstGeom prst="rect">
            <a:avLst/>
          </a:prstGeom>
          <a:noFill/>
          <a:ln>
            <a:noFill/>
          </a:ln>
        </p:spPr>
      </p:pic>
      <p:pic>
        <p:nvPicPr>
          <p:cNvPr id="25" name="Google Shape;25;p18"/>
          <p:cNvPicPr preferRelativeResize="0"/>
          <p:nvPr/>
        </p:nvPicPr>
        <p:blipFill rotWithShape="1">
          <a:blip r:embed="rId3">
            <a:alphaModFix/>
          </a:blip>
          <a:srcRect/>
          <a:stretch/>
        </p:blipFill>
        <p:spPr>
          <a:xfrm>
            <a:off x="315173" y="5603358"/>
            <a:ext cx="1259719" cy="103135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Visioconférence du mardi 24 novembre 2020 </a:t>
            </a:r>
          </a:p>
        </p:txBody>
      </p:sp>
      <p:sp>
        <p:nvSpPr>
          <p:cNvPr id="4" name="Espace réservé du numéro de diapositive 3"/>
          <p:cNvSpPr>
            <a:spLocks noGrp="1"/>
          </p:cNvSpPr>
          <p:nvPr>
            <p:ph type="sldNum" sz="quarter" idx="12"/>
          </p:nvPr>
        </p:nvSpPr>
        <p:spPr/>
        <p:txBody>
          <a:bodyPr/>
          <a:lstStyle/>
          <a:p>
            <a:fld id="{57F3EED4-4F84-4C0B-A401-ACC129DED871}" type="slidenum">
              <a:rPr lang="fr-FR" smtClean="0"/>
              <a:t>‹N°›</a:t>
            </a:fld>
            <a:endParaRPr lang="fr-FR"/>
          </a:p>
        </p:txBody>
      </p:sp>
    </p:spTree>
    <p:extLst>
      <p:ext uri="{BB962C8B-B14F-4D97-AF65-F5344CB8AC3E}">
        <p14:creationId xmlns:p14="http://schemas.microsoft.com/office/powerpoint/2010/main" val="1313840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Visioconférence du mardi 24 novembre 2020 </a:t>
            </a:r>
          </a:p>
        </p:txBody>
      </p:sp>
      <p:sp>
        <p:nvSpPr>
          <p:cNvPr id="7" name="Espace réservé du numéro de diapositive 6"/>
          <p:cNvSpPr>
            <a:spLocks noGrp="1"/>
          </p:cNvSpPr>
          <p:nvPr>
            <p:ph type="sldNum" sz="quarter" idx="12"/>
          </p:nvPr>
        </p:nvSpPr>
        <p:spPr/>
        <p:txBody>
          <a:bodyPr/>
          <a:lstStyle/>
          <a:p>
            <a:fld id="{57F3EED4-4F84-4C0B-A401-ACC129DED871}" type="slidenum">
              <a:rPr lang="fr-FR" smtClean="0"/>
              <a:t>‹N°›</a:t>
            </a:fld>
            <a:endParaRPr lang="fr-FR"/>
          </a:p>
        </p:txBody>
      </p:sp>
    </p:spTree>
    <p:extLst>
      <p:ext uri="{BB962C8B-B14F-4D97-AF65-F5344CB8AC3E}">
        <p14:creationId xmlns:p14="http://schemas.microsoft.com/office/powerpoint/2010/main" val="2582106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Visioconférence du mardi 24 novembre 2020 </a:t>
            </a:r>
          </a:p>
        </p:txBody>
      </p:sp>
      <p:sp>
        <p:nvSpPr>
          <p:cNvPr id="7" name="Espace réservé du numéro de diapositive 6"/>
          <p:cNvSpPr>
            <a:spLocks noGrp="1"/>
          </p:cNvSpPr>
          <p:nvPr>
            <p:ph type="sldNum" sz="quarter" idx="12"/>
          </p:nvPr>
        </p:nvSpPr>
        <p:spPr/>
        <p:txBody>
          <a:bodyPr/>
          <a:lstStyle/>
          <a:p>
            <a:fld id="{57F3EED4-4F84-4C0B-A401-ACC129DED871}" type="slidenum">
              <a:rPr lang="fr-FR" smtClean="0"/>
              <a:t>‹N°›</a:t>
            </a:fld>
            <a:endParaRPr lang="fr-FR"/>
          </a:p>
        </p:txBody>
      </p:sp>
    </p:spTree>
    <p:extLst>
      <p:ext uri="{BB962C8B-B14F-4D97-AF65-F5344CB8AC3E}">
        <p14:creationId xmlns:p14="http://schemas.microsoft.com/office/powerpoint/2010/main" val="1391842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Visioconférence du mardi 24 novembre 2020 </a:t>
            </a:r>
          </a:p>
        </p:txBody>
      </p:sp>
      <p:sp>
        <p:nvSpPr>
          <p:cNvPr id="6" name="Espace réservé du numéro de diapositive 5"/>
          <p:cNvSpPr>
            <a:spLocks noGrp="1"/>
          </p:cNvSpPr>
          <p:nvPr>
            <p:ph type="sldNum" sz="quarter" idx="12"/>
          </p:nvPr>
        </p:nvSpPr>
        <p:spPr/>
        <p:txBody>
          <a:bodyPr/>
          <a:lstStyle/>
          <a:p>
            <a:fld id="{57F3EED4-4F84-4C0B-A401-ACC129DED871}" type="slidenum">
              <a:rPr lang="fr-FR" smtClean="0"/>
              <a:t>‹N°›</a:t>
            </a:fld>
            <a:endParaRPr lang="fr-FR"/>
          </a:p>
        </p:txBody>
      </p:sp>
    </p:spTree>
    <p:extLst>
      <p:ext uri="{BB962C8B-B14F-4D97-AF65-F5344CB8AC3E}">
        <p14:creationId xmlns:p14="http://schemas.microsoft.com/office/powerpoint/2010/main" val="3043825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Visioconférence du mardi 24 novembre 2020 </a:t>
            </a:r>
          </a:p>
        </p:txBody>
      </p:sp>
      <p:sp>
        <p:nvSpPr>
          <p:cNvPr id="6" name="Espace réservé du numéro de diapositive 5"/>
          <p:cNvSpPr>
            <a:spLocks noGrp="1"/>
          </p:cNvSpPr>
          <p:nvPr>
            <p:ph type="sldNum" sz="quarter" idx="12"/>
          </p:nvPr>
        </p:nvSpPr>
        <p:spPr/>
        <p:txBody>
          <a:bodyPr/>
          <a:lstStyle/>
          <a:p>
            <a:fld id="{57F3EED4-4F84-4C0B-A401-ACC129DED871}" type="slidenum">
              <a:rPr lang="fr-FR" smtClean="0"/>
              <a:t>‹N°›</a:t>
            </a:fld>
            <a:endParaRPr lang="fr-FR"/>
          </a:p>
        </p:txBody>
      </p:sp>
    </p:spTree>
    <p:extLst>
      <p:ext uri="{BB962C8B-B14F-4D97-AF65-F5344CB8AC3E}">
        <p14:creationId xmlns:p14="http://schemas.microsoft.com/office/powerpoint/2010/main" val="128654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6"/>
        <p:cNvGrpSpPr/>
        <p:nvPr/>
      </p:nvGrpSpPr>
      <p:grpSpPr>
        <a:xfrm>
          <a:off x="0" y="0"/>
          <a:ext cx="0" cy="0"/>
          <a:chOff x="0" y="0"/>
          <a:chExt cx="0" cy="0"/>
        </a:xfrm>
      </p:grpSpPr>
      <p:sp>
        <p:nvSpPr>
          <p:cNvPr id="27" name="Google Shape;27;p19"/>
          <p:cNvSpPr txBox="1">
            <a:spLocks noGrp="1"/>
          </p:cNvSpPr>
          <p:nvPr>
            <p:ph type="title"/>
          </p:nvPr>
        </p:nvSpPr>
        <p:spPr>
          <a:xfrm>
            <a:off x="2154869" y="365125"/>
            <a:ext cx="914754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02C6B"/>
              </a:buClr>
              <a:buSzPts val="4400"/>
              <a:buFont typeface="Gill Sans"/>
              <a:buNone/>
              <a:defRPr>
                <a:solidFill>
                  <a:srgbClr val="302C6B"/>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9"/>
          <p:cNvSpPr txBox="1">
            <a:spLocks noGrp="1"/>
          </p:cNvSpPr>
          <p:nvPr>
            <p:ph type="body" idx="1"/>
          </p:nvPr>
        </p:nvSpPr>
        <p:spPr>
          <a:xfrm>
            <a:off x="2154869" y="1825625"/>
            <a:ext cx="914754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19"/>
          <p:cNvPicPr preferRelativeResize="0"/>
          <p:nvPr/>
        </p:nvPicPr>
        <p:blipFill rotWithShape="1">
          <a:blip r:embed="rId2">
            <a:alphaModFix/>
          </a:blip>
          <a:srcRect/>
          <a:stretch/>
        </p:blipFill>
        <p:spPr>
          <a:xfrm>
            <a:off x="0" y="-47"/>
            <a:ext cx="1467293" cy="6857953"/>
          </a:xfrm>
          <a:prstGeom prst="rect">
            <a:avLst/>
          </a:prstGeom>
          <a:noFill/>
          <a:ln>
            <a:noFill/>
          </a:ln>
        </p:spPr>
      </p:pic>
      <p:pic>
        <p:nvPicPr>
          <p:cNvPr id="30" name="Google Shape;30;p19"/>
          <p:cNvPicPr preferRelativeResize="0"/>
          <p:nvPr/>
        </p:nvPicPr>
        <p:blipFill rotWithShape="1">
          <a:blip r:embed="rId3">
            <a:alphaModFix/>
          </a:blip>
          <a:srcRect/>
          <a:stretch/>
        </p:blipFill>
        <p:spPr>
          <a:xfrm>
            <a:off x="10660653" y="5603358"/>
            <a:ext cx="1259719" cy="103135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6"/>
        <p:cNvGrpSpPr/>
        <p:nvPr/>
      </p:nvGrpSpPr>
      <p:grpSpPr>
        <a:xfrm>
          <a:off x="0" y="0"/>
          <a:ext cx="0" cy="0"/>
          <a:chOff x="0" y="0"/>
          <a:chExt cx="0" cy="0"/>
        </a:xfrm>
      </p:grpSpPr>
      <p:sp>
        <p:nvSpPr>
          <p:cNvPr id="37" name="Google Shape;37;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3"/>
        <p:cNvGrpSpPr/>
        <p:nvPr/>
      </p:nvGrpSpPr>
      <p:grpSpPr>
        <a:xfrm>
          <a:off x="0" y="0"/>
          <a:ext cx="0" cy="0"/>
          <a:chOff x="0" y="0"/>
          <a:chExt cx="0" cy="0"/>
        </a:xfrm>
      </p:grpSpPr>
      <p:sp>
        <p:nvSpPr>
          <p:cNvPr id="44" name="Google Shape;44;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2"/>
        <p:cNvGrpSpPr/>
        <p:nvPr/>
      </p:nvGrpSpPr>
      <p:grpSpPr>
        <a:xfrm>
          <a:off x="0" y="0"/>
          <a:ext cx="0" cy="0"/>
          <a:chOff x="0" y="0"/>
          <a:chExt cx="0" cy="0"/>
        </a:xfrm>
      </p:grpSpPr>
      <p:sp>
        <p:nvSpPr>
          <p:cNvPr id="53" name="Google Shape;5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7"/>
        <p:cNvGrpSpPr/>
        <p:nvPr/>
      </p:nvGrpSpPr>
      <p:grpSpPr>
        <a:xfrm>
          <a:off x="0" y="0"/>
          <a:ext cx="0" cy="0"/>
          <a:chOff x="0" y="0"/>
          <a:chExt cx="0" cy="0"/>
        </a:xfrm>
      </p:grpSpPr>
      <p:sp>
        <p:nvSpPr>
          <p:cNvPr id="58" name="Google Shape;5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Visioconférence du mardi 24 novembre 2020 </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3EED4-4F84-4C0B-A401-ACC129DED871}" type="slidenum">
              <a:rPr lang="fr-FR" smtClean="0"/>
              <a:t>‹N°›</a:t>
            </a:fld>
            <a:endParaRPr lang="fr-FR"/>
          </a:p>
        </p:txBody>
      </p:sp>
    </p:spTree>
    <p:extLst>
      <p:ext uri="{BB962C8B-B14F-4D97-AF65-F5344CB8AC3E}">
        <p14:creationId xmlns:p14="http://schemas.microsoft.com/office/powerpoint/2010/main" val="12965083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8" Type="http://schemas.openxmlformats.org/officeDocument/2006/relationships/image" Target="../media/image31.jp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6.jp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notesSlide" Target="../notesSlides/notesSlide11.xml"/><Relationship Id="rId16" Type="http://schemas.openxmlformats.org/officeDocument/2006/relationships/image" Target="../media/image39.png"/><Relationship Id="rId20" Type="http://schemas.openxmlformats.org/officeDocument/2006/relationships/image" Target="../media/image43.jpg"/><Relationship Id="rId1" Type="http://schemas.openxmlformats.org/officeDocument/2006/relationships/slideLayout" Target="../slideLayouts/slideLayout14.xml"/><Relationship Id="rId6" Type="http://schemas.openxmlformats.org/officeDocument/2006/relationships/image" Target="../media/image29.png"/><Relationship Id="rId11" Type="http://schemas.openxmlformats.org/officeDocument/2006/relationships/image" Target="../media/image34.jpg"/><Relationship Id="rId24" Type="http://schemas.openxmlformats.org/officeDocument/2006/relationships/image" Target="../media/image47.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jpg"/><Relationship Id="rId10" Type="http://schemas.openxmlformats.org/officeDocument/2006/relationships/image" Target="../media/image33.png"/><Relationship Id="rId19" Type="http://schemas.openxmlformats.org/officeDocument/2006/relationships/image" Target="../media/image42.jp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hyperlink" Target="http://www.lesyvelines-unechance.fr/" TargetMode="External"/><Relationship Id="rId5" Type="http://schemas.openxmlformats.org/officeDocument/2006/relationships/image" Target="../media/image54.jp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service-public.fr/professionnels-entreprises/vosdroits/services-en-ligne-et-formulaires/simulateur-cout-embauche"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pSp>
        <p:nvGrpSpPr>
          <p:cNvPr id="142" name="Google Shape;142;p1"/>
          <p:cNvGrpSpPr/>
          <p:nvPr/>
        </p:nvGrpSpPr>
        <p:grpSpPr>
          <a:xfrm>
            <a:off x="1549615" y="244770"/>
            <a:ext cx="8529757" cy="1565268"/>
            <a:chOff x="0" y="0"/>
            <a:chExt cx="5267325" cy="857250"/>
          </a:xfrm>
        </p:grpSpPr>
        <p:pic>
          <p:nvPicPr>
            <p:cNvPr id="143" name="Google Shape;143;p1"/>
            <p:cNvPicPr preferRelativeResize="0"/>
            <p:nvPr/>
          </p:nvPicPr>
          <p:blipFill rotWithShape="1">
            <a:blip r:embed="rId3">
              <a:alphaModFix/>
            </a:blip>
            <a:srcRect/>
            <a:stretch/>
          </p:blipFill>
          <p:spPr>
            <a:xfrm>
              <a:off x="1952625" y="238125"/>
              <a:ext cx="1598295" cy="266700"/>
            </a:xfrm>
            <a:prstGeom prst="rect">
              <a:avLst/>
            </a:prstGeom>
            <a:noFill/>
            <a:ln>
              <a:noFill/>
            </a:ln>
          </p:spPr>
        </p:pic>
        <p:pic>
          <p:nvPicPr>
            <p:cNvPr id="144" name="Google Shape;144;p1"/>
            <p:cNvPicPr preferRelativeResize="0"/>
            <p:nvPr/>
          </p:nvPicPr>
          <p:blipFill rotWithShape="1">
            <a:blip r:embed="rId4">
              <a:alphaModFix/>
            </a:blip>
            <a:srcRect/>
            <a:stretch/>
          </p:blipFill>
          <p:spPr>
            <a:xfrm>
              <a:off x="0" y="0"/>
              <a:ext cx="1858010" cy="857250"/>
            </a:xfrm>
            <a:prstGeom prst="rect">
              <a:avLst/>
            </a:prstGeom>
            <a:noFill/>
            <a:ln>
              <a:noFill/>
            </a:ln>
          </p:spPr>
        </p:pic>
        <p:pic>
          <p:nvPicPr>
            <p:cNvPr id="145" name="Google Shape;145;p1"/>
            <p:cNvPicPr preferRelativeResize="0"/>
            <p:nvPr/>
          </p:nvPicPr>
          <p:blipFill rotWithShape="1">
            <a:blip r:embed="rId5">
              <a:alphaModFix/>
            </a:blip>
            <a:srcRect/>
            <a:stretch/>
          </p:blipFill>
          <p:spPr>
            <a:xfrm>
              <a:off x="3667125" y="276225"/>
              <a:ext cx="1600200" cy="229235"/>
            </a:xfrm>
            <a:prstGeom prst="rect">
              <a:avLst/>
            </a:prstGeom>
            <a:noFill/>
            <a:ln>
              <a:noFill/>
            </a:ln>
          </p:spPr>
        </p:pic>
      </p:grpSp>
      <p:sp>
        <p:nvSpPr>
          <p:cNvPr id="146" name="Google Shape;146;p1"/>
          <p:cNvSpPr txBox="1"/>
          <p:nvPr/>
        </p:nvSpPr>
        <p:spPr>
          <a:xfrm>
            <a:off x="1549615" y="1954578"/>
            <a:ext cx="9448799" cy="33547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302C6B"/>
              </a:buClr>
              <a:buSzPts val="4000"/>
              <a:buFont typeface="Gill Sans"/>
              <a:buNone/>
            </a:pPr>
            <a:r>
              <a:rPr lang="fr-FR" sz="4000" b="0" i="1" u="none" strike="noStrike" cap="none" dirty="0">
                <a:solidFill>
                  <a:srgbClr val="302C6B"/>
                </a:solidFill>
                <a:latin typeface="Gill Sans"/>
                <a:ea typeface="Gill Sans"/>
                <a:cs typeface="Gill Sans"/>
                <a:sym typeface="Gill Sans"/>
              </a:rPr>
              <a:t>Les Matinales de l’inclusion </a:t>
            </a:r>
            <a:endParaRPr sz="32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4000"/>
              <a:buFont typeface="Calibri"/>
              <a:buNone/>
            </a:pPr>
            <a:endParaRPr sz="4000" b="0" i="1" u="none" strike="noStrike" cap="none" dirty="0">
              <a:solidFill>
                <a:srgbClr val="302C6B"/>
              </a:solidFill>
              <a:latin typeface="Gill Sans"/>
              <a:ea typeface="Gill Sans"/>
              <a:cs typeface="Gill Sans"/>
              <a:sym typeface="Gill Sans"/>
            </a:endParaRPr>
          </a:p>
          <a:p>
            <a:pPr marL="0" marR="0" lvl="0" indent="0" algn="ctr" rtl="0">
              <a:spcBef>
                <a:spcPts val="0"/>
              </a:spcBef>
              <a:spcAft>
                <a:spcPts val="0"/>
              </a:spcAft>
              <a:buClr>
                <a:srgbClr val="302C6B"/>
              </a:buClr>
              <a:buSzPts val="4000"/>
              <a:buFont typeface="Gill Sans"/>
              <a:buNone/>
            </a:pPr>
            <a:r>
              <a:rPr lang="fr-FR" sz="4000" b="1" i="1" u="none" strike="noStrike" cap="none" dirty="0">
                <a:solidFill>
                  <a:srgbClr val="302C6B"/>
                </a:solidFill>
                <a:latin typeface="Gill Sans"/>
                <a:ea typeface="Gill Sans"/>
                <a:cs typeface="Gill Sans"/>
                <a:sym typeface="Gill Sans"/>
              </a:rPr>
              <a:t>Le Contrat Initiative Emploi </a:t>
            </a:r>
          </a:p>
          <a:p>
            <a:pPr marL="0" marR="0" lvl="0" indent="0" algn="ctr" rtl="0">
              <a:spcBef>
                <a:spcPts val="0"/>
              </a:spcBef>
              <a:spcAft>
                <a:spcPts val="0"/>
              </a:spcAft>
              <a:buClr>
                <a:srgbClr val="302C6B"/>
              </a:buClr>
              <a:buSzPts val="4000"/>
              <a:buFont typeface="Gill Sans"/>
              <a:buNone/>
            </a:pPr>
            <a:r>
              <a:rPr lang="fr-FR" sz="4000" b="1" i="1" u="none" strike="noStrike" cap="none" dirty="0">
                <a:solidFill>
                  <a:srgbClr val="302C6B"/>
                </a:solidFill>
                <a:latin typeface="Gill Sans"/>
                <a:ea typeface="Gill Sans"/>
                <a:cs typeface="Gill Sans"/>
                <a:sym typeface="Gill Sans"/>
              </a:rPr>
              <a:t>(CIE Jeunes) </a:t>
            </a:r>
            <a:endParaRPr dirty="0"/>
          </a:p>
          <a:p>
            <a:pPr marL="0" marR="0" lvl="0" indent="0" algn="ctr" rtl="0">
              <a:spcBef>
                <a:spcPts val="0"/>
              </a:spcBef>
              <a:spcAft>
                <a:spcPts val="0"/>
              </a:spcAft>
              <a:buNone/>
            </a:pPr>
            <a:endParaRPr sz="2400" b="1" i="1" u="none" strike="noStrike" cap="none" dirty="0">
              <a:solidFill>
                <a:srgbClr val="302C6B"/>
              </a:solidFill>
              <a:latin typeface="Gill Sans"/>
              <a:ea typeface="Gill Sans"/>
              <a:cs typeface="Gill Sans"/>
              <a:sym typeface="Gill Sans"/>
            </a:endParaRPr>
          </a:p>
          <a:p>
            <a:pPr marL="0" marR="0" lvl="0" indent="0" algn="ctr" rtl="0">
              <a:spcBef>
                <a:spcPts val="0"/>
              </a:spcBef>
              <a:spcAft>
                <a:spcPts val="0"/>
              </a:spcAft>
              <a:buNone/>
            </a:pPr>
            <a:r>
              <a:rPr lang="fr-FR" sz="2800" b="0" i="0" u="none" strike="noStrike" cap="none" dirty="0">
                <a:solidFill>
                  <a:srgbClr val="302C6B"/>
                </a:solidFill>
                <a:latin typeface="Gill Sans"/>
                <a:ea typeface="Gill Sans"/>
                <a:cs typeface="Gill Sans"/>
                <a:sym typeface="Gill Sans"/>
              </a:rPr>
              <a:t>24 Mars 2021</a:t>
            </a:r>
            <a:endParaRPr sz="2800" b="1" i="1" u="none" strike="noStrike" cap="none" dirty="0">
              <a:solidFill>
                <a:srgbClr val="302C6B"/>
              </a:solidFill>
              <a:latin typeface="Gill Sans"/>
              <a:ea typeface="Gill Sans"/>
              <a:cs typeface="Gill Sans"/>
              <a:sym typeface="Gill Sans"/>
            </a:endParaRPr>
          </a:p>
        </p:txBody>
      </p:sp>
      <p:pic>
        <p:nvPicPr>
          <p:cNvPr id="147" name="Google Shape;147;p1"/>
          <p:cNvPicPr preferRelativeResize="0"/>
          <p:nvPr/>
        </p:nvPicPr>
        <p:blipFill rotWithShape="1">
          <a:blip r:embed="rId6">
            <a:alphaModFix/>
          </a:blip>
          <a:srcRect/>
          <a:stretch/>
        </p:blipFill>
        <p:spPr>
          <a:xfrm>
            <a:off x="1623125" y="5213055"/>
            <a:ext cx="3088516" cy="1400175"/>
          </a:xfrm>
          <a:prstGeom prst="rect">
            <a:avLst/>
          </a:prstGeom>
          <a:noFill/>
          <a:ln>
            <a:noFill/>
          </a:ln>
        </p:spPr>
      </p:pic>
      <p:pic>
        <p:nvPicPr>
          <p:cNvPr id="4" name="Image 3">
            <a:extLst>
              <a:ext uri="{FF2B5EF4-FFF2-40B4-BE49-F238E27FC236}">
                <a16:creationId xmlns:a16="http://schemas.microsoft.com/office/drawing/2014/main" id="{EC607F93-F1DE-4877-9843-7188DA13555B}"/>
              </a:ext>
            </a:extLst>
          </p:cNvPr>
          <p:cNvPicPr>
            <a:picLocks noChangeAspect="1"/>
          </p:cNvPicPr>
          <p:nvPr/>
        </p:nvPicPr>
        <p:blipFill>
          <a:blip r:embed="rId7"/>
          <a:stretch>
            <a:fillRect/>
          </a:stretch>
        </p:blipFill>
        <p:spPr>
          <a:xfrm>
            <a:off x="8783712" y="5335401"/>
            <a:ext cx="1443594" cy="11554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1"/>
          <p:cNvSpPr txBox="1">
            <a:spLocks noGrp="1"/>
          </p:cNvSpPr>
          <p:nvPr>
            <p:ph type="title"/>
          </p:nvPr>
        </p:nvSpPr>
        <p:spPr>
          <a:xfrm>
            <a:off x="1637058" y="88090"/>
            <a:ext cx="10290927" cy="78615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02C6B"/>
              </a:buClr>
              <a:buSzPts val="4400"/>
              <a:buFont typeface="Gill Sans"/>
              <a:buNone/>
            </a:pPr>
            <a:r>
              <a:rPr lang="fr-FR" sz="4000" dirty="0"/>
              <a:t>Le Club Animateur des Yvelines</a:t>
            </a:r>
            <a:endParaRPr sz="4000" dirty="0"/>
          </a:p>
        </p:txBody>
      </p:sp>
      <p:sp>
        <p:nvSpPr>
          <p:cNvPr id="252" name="Google Shape;252;p11"/>
          <p:cNvSpPr txBox="1">
            <a:spLocks noGrp="1"/>
          </p:cNvSpPr>
          <p:nvPr>
            <p:ph type="body" idx="1"/>
          </p:nvPr>
        </p:nvSpPr>
        <p:spPr>
          <a:xfrm>
            <a:off x="1407401" y="853314"/>
            <a:ext cx="10520585" cy="5928733"/>
          </a:xfrm>
          <a:prstGeom prst="rect">
            <a:avLst/>
          </a:prstGeom>
          <a:noFill/>
          <a:ln>
            <a:noFill/>
          </a:ln>
        </p:spPr>
        <p:txBody>
          <a:bodyPr spcFirstLastPara="1" wrap="square" lIns="91425" tIns="45700" rIns="91425" bIns="45700" anchor="t" anchorCtr="0">
            <a:normAutofit/>
          </a:bodyPr>
          <a:lstStyle/>
          <a:p>
            <a:pPr marL="1828800" lvl="4" indent="0" algn="l" rtl="0">
              <a:lnSpc>
                <a:spcPct val="90000"/>
              </a:lnSpc>
              <a:spcBef>
                <a:spcPts val="0"/>
              </a:spcBef>
              <a:spcAft>
                <a:spcPts val="0"/>
              </a:spcAft>
              <a:buClr>
                <a:schemeClr val="dk1"/>
              </a:buClr>
              <a:buSzPts val="1800"/>
              <a:buNone/>
            </a:pPr>
            <a:endParaRPr dirty="0"/>
          </a:p>
          <a:p>
            <a:pPr marL="0" lvl="0" indent="0" algn="l" rtl="0">
              <a:lnSpc>
                <a:spcPct val="90000"/>
              </a:lnSpc>
              <a:spcBef>
                <a:spcPts val="1000"/>
              </a:spcBef>
              <a:spcAft>
                <a:spcPts val="0"/>
              </a:spcAft>
              <a:buClr>
                <a:schemeClr val="dk1"/>
              </a:buClr>
              <a:buSzPts val="2800"/>
              <a:buNone/>
            </a:pPr>
            <a:endParaRPr dirty="0"/>
          </a:p>
        </p:txBody>
      </p:sp>
      <p:sp>
        <p:nvSpPr>
          <p:cNvPr id="253" name="Google Shape;253;p11"/>
          <p:cNvSpPr/>
          <p:nvPr/>
        </p:nvSpPr>
        <p:spPr>
          <a:xfrm>
            <a:off x="8751885" y="1647950"/>
            <a:ext cx="442184" cy="442184"/>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266"/>
                </a:moveTo>
                <a:cubicBezTo>
                  <a:pt x="416" y="272"/>
                  <a:pt x="411" y="277"/>
                  <a:pt x="405" y="277"/>
                </a:cubicBezTo>
                <a:cubicBezTo>
                  <a:pt x="394" y="277"/>
                  <a:pt x="394" y="277"/>
                  <a:pt x="394" y="277"/>
                </a:cubicBezTo>
                <a:cubicBezTo>
                  <a:pt x="394" y="373"/>
                  <a:pt x="394" y="373"/>
                  <a:pt x="394" y="373"/>
                </a:cubicBezTo>
                <a:cubicBezTo>
                  <a:pt x="394" y="379"/>
                  <a:pt x="390" y="384"/>
                  <a:pt x="384" y="384"/>
                </a:cubicBezTo>
                <a:cubicBezTo>
                  <a:pt x="128" y="384"/>
                  <a:pt x="128" y="384"/>
                  <a:pt x="128" y="384"/>
                </a:cubicBezTo>
                <a:cubicBezTo>
                  <a:pt x="122" y="384"/>
                  <a:pt x="117" y="379"/>
                  <a:pt x="117" y="373"/>
                </a:cubicBezTo>
                <a:cubicBezTo>
                  <a:pt x="117" y="277"/>
                  <a:pt x="117" y="277"/>
                  <a:pt x="117" y="277"/>
                </a:cubicBezTo>
                <a:cubicBezTo>
                  <a:pt x="106" y="277"/>
                  <a:pt x="106" y="277"/>
                  <a:pt x="106" y="277"/>
                </a:cubicBezTo>
                <a:cubicBezTo>
                  <a:pt x="100" y="277"/>
                  <a:pt x="96" y="272"/>
                  <a:pt x="96" y="266"/>
                </a:cubicBezTo>
                <a:cubicBezTo>
                  <a:pt x="96" y="160"/>
                  <a:pt x="96" y="160"/>
                  <a:pt x="96" y="160"/>
                </a:cubicBezTo>
                <a:cubicBezTo>
                  <a:pt x="96" y="154"/>
                  <a:pt x="100" y="149"/>
                  <a:pt x="106" y="149"/>
                </a:cubicBezTo>
                <a:cubicBezTo>
                  <a:pt x="202" y="149"/>
                  <a:pt x="202" y="149"/>
                  <a:pt x="202" y="149"/>
                </a:cubicBezTo>
                <a:cubicBezTo>
                  <a:pt x="202" y="117"/>
                  <a:pt x="202" y="117"/>
                  <a:pt x="202" y="117"/>
                </a:cubicBezTo>
                <a:cubicBezTo>
                  <a:pt x="202" y="111"/>
                  <a:pt x="207" y="106"/>
                  <a:pt x="213" y="106"/>
                </a:cubicBezTo>
                <a:cubicBezTo>
                  <a:pt x="298" y="106"/>
                  <a:pt x="298" y="106"/>
                  <a:pt x="298" y="106"/>
                </a:cubicBezTo>
                <a:cubicBezTo>
                  <a:pt x="304" y="106"/>
                  <a:pt x="309" y="111"/>
                  <a:pt x="309" y="117"/>
                </a:cubicBezTo>
                <a:cubicBezTo>
                  <a:pt x="309" y="149"/>
                  <a:pt x="309" y="149"/>
                  <a:pt x="309" y="149"/>
                </a:cubicBezTo>
                <a:cubicBezTo>
                  <a:pt x="405" y="149"/>
                  <a:pt x="405" y="149"/>
                  <a:pt x="405" y="149"/>
                </a:cubicBezTo>
                <a:cubicBezTo>
                  <a:pt x="411" y="149"/>
                  <a:pt x="416" y="154"/>
                  <a:pt x="416" y="160"/>
                </a:cubicBezTo>
                <a:lnTo>
                  <a:pt x="416" y="266"/>
                </a:lnTo>
                <a:close/>
                <a:moveTo>
                  <a:pt x="330" y="277"/>
                </a:moveTo>
                <a:cubicBezTo>
                  <a:pt x="373" y="277"/>
                  <a:pt x="373" y="277"/>
                  <a:pt x="373" y="277"/>
                </a:cubicBezTo>
                <a:cubicBezTo>
                  <a:pt x="373" y="362"/>
                  <a:pt x="373" y="362"/>
                  <a:pt x="373" y="362"/>
                </a:cubicBezTo>
                <a:cubicBezTo>
                  <a:pt x="138" y="362"/>
                  <a:pt x="138" y="362"/>
                  <a:pt x="138" y="362"/>
                </a:cubicBezTo>
                <a:cubicBezTo>
                  <a:pt x="138" y="277"/>
                  <a:pt x="138" y="277"/>
                  <a:pt x="138" y="277"/>
                </a:cubicBezTo>
                <a:cubicBezTo>
                  <a:pt x="181" y="277"/>
                  <a:pt x="181" y="277"/>
                  <a:pt x="181" y="277"/>
                </a:cubicBezTo>
                <a:cubicBezTo>
                  <a:pt x="181" y="288"/>
                  <a:pt x="181" y="288"/>
                  <a:pt x="181" y="288"/>
                </a:cubicBezTo>
                <a:cubicBezTo>
                  <a:pt x="181" y="294"/>
                  <a:pt x="186" y="298"/>
                  <a:pt x="192" y="298"/>
                </a:cubicBezTo>
                <a:cubicBezTo>
                  <a:pt x="198" y="298"/>
                  <a:pt x="202" y="294"/>
                  <a:pt x="202" y="288"/>
                </a:cubicBezTo>
                <a:cubicBezTo>
                  <a:pt x="202" y="277"/>
                  <a:pt x="202" y="277"/>
                  <a:pt x="202" y="277"/>
                </a:cubicBezTo>
                <a:cubicBezTo>
                  <a:pt x="309" y="277"/>
                  <a:pt x="309" y="277"/>
                  <a:pt x="309" y="277"/>
                </a:cubicBezTo>
                <a:cubicBezTo>
                  <a:pt x="309" y="288"/>
                  <a:pt x="309" y="288"/>
                  <a:pt x="309" y="288"/>
                </a:cubicBezTo>
                <a:cubicBezTo>
                  <a:pt x="309" y="294"/>
                  <a:pt x="314" y="298"/>
                  <a:pt x="320" y="298"/>
                </a:cubicBezTo>
                <a:cubicBezTo>
                  <a:pt x="326" y="298"/>
                  <a:pt x="330" y="294"/>
                  <a:pt x="330" y="288"/>
                </a:cubicBezTo>
                <a:lnTo>
                  <a:pt x="330" y="277"/>
                </a:lnTo>
                <a:close/>
                <a:moveTo>
                  <a:pt x="288" y="149"/>
                </a:moveTo>
                <a:cubicBezTo>
                  <a:pt x="224" y="149"/>
                  <a:pt x="224" y="149"/>
                  <a:pt x="224" y="149"/>
                </a:cubicBezTo>
                <a:cubicBezTo>
                  <a:pt x="224" y="128"/>
                  <a:pt x="224" y="128"/>
                  <a:pt x="224" y="128"/>
                </a:cubicBezTo>
                <a:cubicBezTo>
                  <a:pt x="288" y="128"/>
                  <a:pt x="288" y="128"/>
                  <a:pt x="288" y="128"/>
                </a:cubicBezTo>
                <a:lnTo>
                  <a:pt x="288" y="149"/>
                </a:lnTo>
                <a:close/>
                <a:moveTo>
                  <a:pt x="117" y="170"/>
                </a:moveTo>
                <a:cubicBezTo>
                  <a:pt x="394" y="170"/>
                  <a:pt x="394" y="170"/>
                  <a:pt x="394" y="170"/>
                </a:cubicBezTo>
                <a:cubicBezTo>
                  <a:pt x="394" y="256"/>
                  <a:pt x="394" y="256"/>
                  <a:pt x="394" y="256"/>
                </a:cubicBezTo>
                <a:cubicBezTo>
                  <a:pt x="330" y="256"/>
                  <a:pt x="330" y="256"/>
                  <a:pt x="330" y="256"/>
                </a:cubicBezTo>
                <a:cubicBezTo>
                  <a:pt x="330" y="245"/>
                  <a:pt x="330" y="245"/>
                  <a:pt x="330" y="245"/>
                </a:cubicBezTo>
                <a:cubicBezTo>
                  <a:pt x="330" y="239"/>
                  <a:pt x="326" y="234"/>
                  <a:pt x="320" y="234"/>
                </a:cubicBezTo>
                <a:cubicBezTo>
                  <a:pt x="314" y="234"/>
                  <a:pt x="309" y="239"/>
                  <a:pt x="309" y="245"/>
                </a:cubicBezTo>
                <a:cubicBezTo>
                  <a:pt x="309" y="256"/>
                  <a:pt x="309" y="256"/>
                  <a:pt x="309" y="256"/>
                </a:cubicBezTo>
                <a:cubicBezTo>
                  <a:pt x="202" y="256"/>
                  <a:pt x="202" y="256"/>
                  <a:pt x="202" y="256"/>
                </a:cubicBezTo>
                <a:cubicBezTo>
                  <a:pt x="202" y="245"/>
                  <a:pt x="202" y="245"/>
                  <a:pt x="202" y="245"/>
                </a:cubicBezTo>
                <a:cubicBezTo>
                  <a:pt x="202" y="239"/>
                  <a:pt x="198" y="234"/>
                  <a:pt x="192" y="234"/>
                </a:cubicBezTo>
                <a:cubicBezTo>
                  <a:pt x="186" y="234"/>
                  <a:pt x="181" y="239"/>
                  <a:pt x="181" y="245"/>
                </a:cubicBezTo>
                <a:cubicBezTo>
                  <a:pt x="181" y="256"/>
                  <a:pt x="181" y="256"/>
                  <a:pt x="181" y="256"/>
                </a:cubicBezTo>
                <a:cubicBezTo>
                  <a:pt x="117" y="256"/>
                  <a:pt x="117" y="256"/>
                  <a:pt x="117" y="256"/>
                </a:cubicBezTo>
                <a:lnTo>
                  <a:pt x="117" y="170"/>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4" name="Google Shape;254;p11"/>
          <p:cNvSpPr/>
          <p:nvPr/>
        </p:nvSpPr>
        <p:spPr>
          <a:xfrm>
            <a:off x="4456575" y="5197120"/>
            <a:ext cx="440938" cy="440938"/>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17" y="277"/>
                </a:moveTo>
                <a:cubicBezTo>
                  <a:pt x="117" y="283"/>
                  <a:pt x="112" y="288"/>
                  <a:pt x="106" y="288"/>
                </a:cubicBezTo>
                <a:cubicBezTo>
                  <a:pt x="100" y="288"/>
                  <a:pt x="96" y="283"/>
                  <a:pt x="96" y="277"/>
                </a:cubicBezTo>
                <a:cubicBezTo>
                  <a:pt x="96" y="234"/>
                  <a:pt x="96" y="234"/>
                  <a:pt x="96" y="234"/>
                </a:cubicBezTo>
                <a:cubicBezTo>
                  <a:pt x="96" y="228"/>
                  <a:pt x="100" y="224"/>
                  <a:pt x="106" y="224"/>
                </a:cubicBezTo>
                <a:cubicBezTo>
                  <a:pt x="112" y="224"/>
                  <a:pt x="117" y="228"/>
                  <a:pt x="117" y="234"/>
                </a:cubicBezTo>
                <a:lnTo>
                  <a:pt x="117" y="277"/>
                </a:lnTo>
                <a:close/>
                <a:moveTo>
                  <a:pt x="160" y="320"/>
                </a:moveTo>
                <a:cubicBezTo>
                  <a:pt x="160" y="326"/>
                  <a:pt x="155" y="330"/>
                  <a:pt x="149" y="330"/>
                </a:cubicBezTo>
                <a:cubicBezTo>
                  <a:pt x="143" y="330"/>
                  <a:pt x="138" y="326"/>
                  <a:pt x="138" y="320"/>
                </a:cubicBezTo>
                <a:cubicBezTo>
                  <a:pt x="138" y="192"/>
                  <a:pt x="138" y="192"/>
                  <a:pt x="138" y="192"/>
                </a:cubicBezTo>
                <a:cubicBezTo>
                  <a:pt x="138" y="186"/>
                  <a:pt x="143" y="181"/>
                  <a:pt x="149" y="181"/>
                </a:cubicBezTo>
                <a:cubicBezTo>
                  <a:pt x="155" y="181"/>
                  <a:pt x="160" y="186"/>
                  <a:pt x="160" y="192"/>
                </a:cubicBezTo>
                <a:lnTo>
                  <a:pt x="160" y="320"/>
                </a:lnTo>
                <a:close/>
                <a:moveTo>
                  <a:pt x="202" y="352"/>
                </a:moveTo>
                <a:cubicBezTo>
                  <a:pt x="202" y="358"/>
                  <a:pt x="198" y="362"/>
                  <a:pt x="192" y="362"/>
                </a:cubicBezTo>
                <a:cubicBezTo>
                  <a:pt x="186" y="362"/>
                  <a:pt x="181" y="358"/>
                  <a:pt x="181" y="352"/>
                </a:cubicBezTo>
                <a:cubicBezTo>
                  <a:pt x="181" y="160"/>
                  <a:pt x="181" y="160"/>
                  <a:pt x="181" y="160"/>
                </a:cubicBezTo>
                <a:cubicBezTo>
                  <a:pt x="181" y="154"/>
                  <a:pt x="186" y="149"/>
                  <a:pt x="192" y="149"/>
                </a:cubicBezTo>
                <a:cubicBezTo>
                  <a:pt x="198" y="149"/>
                  <a:pt x="202" y="154"/>
                  <a:pt x="202" y="160"/>
                </a:cubicBezTo>
                <a:lnTo>
                  <a:pt x="202" y="352"/>
                </a:lnTo>
                <a:close/>
                <a:moveTo>
                  <a:pt x="245" y="309"/>
                </a:moveTo>
                <a:cubicBezTo>
                  <a:pt x="245" y="315"/>
                  <a:pt x="240" y="320"/>
                  <a:pt x="234" y="320"/>
                </a:cubicBezTo>
                <a:cubicBezTo>
                  <a:pt x="228" y="320"/>
                  <a:pt x="224" y="315"/>
                  <a:pt x="224" y="309"/>
                </a:cubicBezTo>
                <a:cubicBezTo>
                  <a:pt x="224" y="202"/>
                  <a:pt x="224" y="202"/>
                  <a:pt x="224" y="202"/>
                </a:cubicBezTo>
                <a:cubicBezTo>
                  <a:pt x="224" y="196"/>
                  <a:pt x="228" y="192"/>
                  <a:pt x="234" y="192"/>
                </a:cubicBezTo>
                <a:cubicBezTo>
                  <a:pt x="240" y="192"/>
                  <a:pt x="245" y="196"/>
                  <a:pt x="245" y="202"/>
                </a:cubicBezTo>
                <a:lnTo>
                  <a:pt x="245" y="309"/>
                </a:lnTo>
                <a:close/>
                <a:moveTo>
                  <a:pt x="288" y="362"/>
                </a:moveTo>
                <a:cubicBezTo>
                  <a:pt x="288" y="368"/>
                  <a:pt x="283" y="373"/>
                  <a:pt x="277" y="373"/>
                </a:cubicBezTo>
                <a:cubicBezTo>
                  <a:pt x="271" y="373"/>
                  <a:pt x="266" y="368"/>
                  <a:pt x="266" y="362"/>
                </a:cubicBezTo>
                <a:cubicBezTo>
                  <a:pt x="266" y="149"/>
                  <a:pt x="266" y="149"/>
                  <a:pt x="266" y="149"/>
                </a:cubicBezTo>
                <a:cubicBezTo>
                  <a:pt x="266" y="143"/>
                  <a:pt x="271" y="138"/>
                  <a:pt x="277" y="138"/>
                </a:cubicBezTo>
                <a:cubicBezTo>
                  <a:pt x="283" y="138"/>
                  <a:pt x="288" y="143"/>
                  <a:pt x="288" y="149"/>
                </a:cubicBezTo>
                <a:lnTo>
                  <a:pt x="288" y="362"/>
                </a:lnTo>
                <a:close/>
                <a:moveTo>
                  <a:pt x="330" y="320"/>
                </a:moveTo>
                <a:cubicBezTo>
                  <a:pt x="330" y="326"/>
                  <a:pt x="326" y="330"/>
                  <a:pt x="320" y="330"/>
                </a:cubicBezTo>
                <a:cubicBezTo>
                  <a:pt x="314" y="330"/>
                  <a:pt x="309" y="326"/>
                  <a:pt x="309" y="320"/>
                </a:cubicBezTo>
                <a:cubicBezTo>
                  <a:pt x="309" y="192"/>
                  <a:pt x="309" y="192"/>
                  <a:pt x="309" y="192"/>
                </a:cubicBezTo>
                <a:cubicBezTo>
                  <a:pt x="309" y="186"/>
                  <a:pt x="314" y="181"/>
                  <a:pt x="320" y="181"/>
                </a:cubicBezTo>
                <a:cubicBezTo>
                  <a:pt x="326" y="181"/>
                  <a:pt x="330" y="186"/>
                  <a:pt x="330" y="192"/>
                </a:cubicBezTo>
                <a:lnTo>
                  <a:pt x="330" y="320"/>
                </a:lnTo>
                <a:close/>
                <a:moveTo>
                  <a:pt x="373" y="298"/>
                </a:moveTo>
                <a:cubicBezTo>
                  <a:pt x="373" y="304"/>
                  <a:pt x="368" y="309"/>
                  <a:pt x="362" y="309"/>
                </a:cubicBezTo>
                <a:cubicBezTo>
                  <a:pt x="356" y="309"/>
                  <a:pt x="352" y="304"/>
                  <a:pt x="352" y="298"/>
                </a:cubicBezTo>
                <a:cubicBezTo>
                  <a:pt x="352" y="213"/>
                  <a:pt x="352" y="213"/>
                  <a:pt x="352" y="213"/>
                </a:cubicBezTo>
                <a:cubicBezTo>
                  <a:pt x="352" y="207"/>
                  <a:pt x="356" y="202"/>
                  <a:pt x="362" y="202"/>
                </a:cubicBezTo>
                <a:cubicBezTo>
                  <a:pt x="368" y="202"/>
                  <a:pt x="373" y="207"/>
                  <a:pt x="373" y="213"/>
                </a:cubicBezTo>
                <a:lnTo>
                  <a:pt x="373" y="298"/>
                </a:lnTo>
                <a:close/>
                <a:moveTo>
                  <a:pt x="416" y="266"/>
                </a:moveTo>
                <a:cubicBezTo>
                  <a:pt x="416" y="272"/>
                  <a:pt x="411" y="277"/>
                  <a:pt x="405" y="277"/>
                </a:cubicBezTo>
                <a:cubicBezTo>
                  <a:pt x="399" y="277"/>
                  <a:pt x="394" y="272"/>
                  <a:pt x="394" y="266"/>
                </a:cubicBezTo>
                <a:cubicBezTo>
                  <a:pt x="394" y="245"/>
                  <a:pt x="394" y="245"/>
                  <a:pt x="394" y="245"/>
                </a:cubicBezTo>
                <a:cubicBezTo>
                  <a:pt x="394" y="239"/>
                  <a:pt x="399" y="234"/>
                  <a:pt x="405" y="234"/>
                </a:cubicBezTo>
                <a:cubicBezTo>
                  <a:pt x="411" y="234"/>
                  <a:pt x="416" y="239"/>
                  <a:pt x="416" y="245"/>
                </a:cubicBezTo>
                <a:lnTo>
                  <a:pt x="416" y="266"/>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5" name="Google Shape;255;p11"/>
          <p:cNvSpPr/>
          <p:nvPr/>
        </p:nvSpPr>
        <p:spPr>
          <a:xfrm>
            <a:off x="8948730" y="2875784"/>
            <a:ext cx="439814" cy="439813"/>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30"/>
                </a:moveTo>
                <a:cubicBezTo>
                  <a:pt x="416" y="336"/>
                  <a:pt x="411" y="341"/>
                  <a:pt x="405" y="341"/>
                </a:cubicBezTo>
                <a:cubicBezTo>
                  <a:pt x="394" y="341"/>
                  <a:pt x="394" y="341"/>
                  <a:pt x="394" y="341"/>
                </a:cubicBezTo>
                <a:cubicBezTo>
                  <a:pt x="388" y="341"/>
                  <a:pt x="384" y="336"/>
                  <a:pt x="384" y="330"/>
                </a:cubicBezTo>
                <a:cubicBezTo>
                  <a:pt x="384" y="320"/>
                  <a:pt x="384" y="320"/>
                  <a:pt x="384" y="320"/>
                </a:cubicBezTo>
                <a:cubicBezTo>
                  <a:pt x="371" y="320"/>
                  <a:pt x="371" y="320"/>
                  <a:pt x="371" y="320"/>
                </a:cubicBezTo>
                <a:cubicBezTo>
                  <a:pt x="372" y="324"/>
                  <a:pt x="372" y="329"/>
                  <a:pt x="371" y="334"/>
                </a:cubicBezTo>
                <a:cubicBezTo>
                  <a:pt x="368" y="342"/>
                  <a:pt x="363" y="350"/>
                  <a:pt x="355" y="354"/>
                </a:cubicBezTo>
                <a:cubicBezTo>
                  <a:pt x="350" y="357"/>
                  <a:pt x="344" y="359"/>
                  <a:pt x="338" y="359"/>
                </a:cubicBezTo>
                <a:cubicBezTo>
                  <a:pt x="336" y="359"/>
                  <a:pt x="334" y="358"/>
                  <a:pt x="332" y="358"/>
                </a:cubicBezTo>
                <a:cubicBezTo>
                  <a:pt x="330" y="365"/>
                  <a:pt x="325" y="372"/>
                  <a:pt x="318" y="376"/>
                </a:cubicBezTo>
                <a:cubicBezTo>
                  <a:pt x="313" y="380"/>
                  <a:pt x="307" y="381"/>
                  <a:pt x="301" y="381"/>
                </a:cubicBezTo>
                <a:cubicBezTo>
                  <a:pt x="292" y="381"/>
                  <a:pt x="283" y="377"/>
                  <a:pt x="277" y="370"/>
                </a:cubicBezTo>
                <a:cubicBezTo>
                  <a:pt x="274" y="374"/>
                  <a:pt x="271" y="377"/>
                  <a:pt x="267" y="379"/>
                </a:cubicBezTo>
                <a:cubicBezTo>
                  <a:pt x="261" y="382"/>
                  <a:pt x="256" y="384"/>
                  <a:pt x="250" y="384"/>
                </a:cubicBezTo>
                <a:cubicBezTo>
                  <a:pt x="241" y="384"/>
                  <a:pt x="232" y="380"/>
                  <a:pt x="226" y="374"/>
                </a:cubicBezTo>
                <a:cubicBezTo>
                  <a:pt x="224" y="376"/>
                  <a:pt x="221" y="379"/>
                  <a:pt x="217" y="381"/>
                </a:cubicBezTo>
                <a:cubicBezTo>
                  <a:pt x="212" y="384"/>
                  <a:pt x="207" y="385"/>
                  <a:pt x="202" y="385"/>
                </a:cubicBezTo>
                <a:cubicBezTo>
                  <a:pt x="190" y="385"/>
                  <a:pt x="178" y="379"/>
                  <a:pt x="172" y="368"/>
                </a:cubicBezTo>
                <a:cubicBezTo>
                  <a:pt x="143" y="320"/>
                  <a:pt x="143" y="320"/>
                  <a:pt x="143" y="320"/>
                </a:cubicBezTo>
                <a:cubicBezTo>
                  <a:pt x="128" y="320"/>
                  <a:pt x="128" y="320"/>
                  <a:pt x="128" y="320"/>
                </a:cubicBezTo>
                <a:cubicBezTo>
                  <a:pt x="128" y="330"/>
                  <a:pt x="128" y="330"/>
                  <a:pt x="128" y="330"/>
                </a:cubicBezTo>
                <a:cubicBezTo>
                  <a:pt x="128" y="336"/>
                  <a:pt x="123" y="341"/>
                  <a:pt x="117" y="341"/>
                </a:cubicBezTo>
                <a:cubicBezTo>
                  <a:pt x="106" y="341"/>
                  <a:pt x="106" y="341"/>
                  <a:pt x="106" y="341"/>
                </a:cubicBezTo>
                <a:cubicBezTo>
                  <a:pt x="100" y="341"/>
                  <a:pt x="96" y="336"/>
                  <a:pt x="96" y="330"/>
                </a:cubicBezTo>
                <a:cubicBezTo>
                  <a:pt x="96" y="324"/>
                  <a:pt x="100" y="320"/>
                  <a:pt x="106" y="320"/>
                </a:cubicBezTo>
                <a:cubicBezTo>
                  <a:pt x="106" y="170"/>
                  <a:pt x="106" y="170"/>
                  <a:pt x="106" y="170"/>
                </a:cubicBezTo>
                <a:cubicBezTo>
                  <a:pt x="100" y="170"/>
                  <a:pt x="96" y="166"/>
                  <a:pt x="96" y="160"/>
                </a:cubicBezTo>
                <a:cubicBezTo>
                  <a:pt x="96" y="154"/>
                  <a:pt x="100" y="149"/>
                  <a:pt x="106" y="149"/>
                </a:cubicBezTo>
                <a:cubicBezTo>
                  <a:pt x="117" y="149"/>
                  <a:pt x="117" y="149"/>
                  <a:pt x="117" y="149"/>
                </a:cubicBezTo>
                <a:cubicBezTo>
                  <a:pt x="123" y="149"/>
                  <a:pt x="128" y="154"/>
                  <a:pt x="128" y="160"/>
                </a:cubicBezTo>
                <a:cubicBezTo>
                  <a:pt x="128" y="181"/>
                  <a:pt x="128" y="181"/>
                  <a:pt x="128" y="181"/>
                </a:cubicBezTo>
                <a:cubicBezTo>
                  <a:pt x="224" y="181"/>
                  <a:pt x="224" y="181"/>
                  <a:pt x="224" y="181"/>
                </a:cubicBezTo>
                <a:cubicBezTo>
                  <a:pt x="224" y="181"/>
                  <a:pt x="224" y="181"/>
                  <a:pt x="224" y="181"/>
                </a:cubicBezTo>
                <a:cubicBezTo>
                  <a:pt x="261" y="161"/>
                  <a:pt x="261" y="161"/>
                  <a:pt x="261" y="161"/>
                </a:cubicBezTo>
                <a:cubicBezTo>
                  <a:pt x="264" y="160"/>
                  <a:pt x="267" y="159"/>
                  <a:pt x="269" y="160"/>
                </a:cubicBezTo>
                <a:cubicBezTo>
                  <a:pt x="343" y="181"/>
                  <a:pt x="343" y="181"/>
                  <a:pt x="343" y="181"/>
                </a:cubicBezTo>
                <a:cubicBezTo>
                  <a:pt x="384" y="181"/>
                  <a:pt x="384" y="181"/>
                  <a:pt x="384" y="181"/>
                </a:cubicBezTo>
                <a:cubicBezTo>
                  <a:pt x="384" y="160"/>
                  <a:pt x="384" y="160"/>
                  <a:pt x="384" y="160"/>
                </a:cubicBezTo>
                <a:cubicBezTo>
                  <a:pt x="384" y="154"/>
                  <a:pt x="388" y="149"/>
                  <a:pt x="394" y="149"/>
                </a:cubicBezTo>
                <a:cubicBezTo>
                  <a:pt x="405" y="149"/>
                  <a:pt x="405" y="149"/>
                  <a:pt x="405" y="149"/>
                </a:cubicBezTo>
                <a:cubicBezTo>
                  <a:pt x="411" y="149"/>
                  <a:pt x="416" y="154"/>
                  <a:pt x="416" y="160"/>
                </a:cubicBezTo>
                <a:cubicBezTo>
                  <a:pt x="416" y="166"/>
                  <a:pt x="411" y="170"/>
                  <a:pt x="405" y="170"/>
                </a:cubicBezTo>
                <a:cubicBezTo>
                  <a:pt x="405" y="320"/>
                  <a:pt x="405" y="320"/>
                  <a:pt x="405" y="320"/>
                </a:cubicBezTo>
                <a:cubicBezTo>
                  <a:pt x="411" y="320"/>
                  <a:pt x="416" y="324"/>
                  <a:pt x="416" y="330"/>
                </a:cubicBezTo>
                <a:close/>
                <a:moveTo>
                  <a:pt x="349" y="319"/>
                </a:moveTo>
                <a:cubicBezTo>
                  <a:pt x="350" y="322"/>
                  <a:pt x="351" y="325"/>
                  <a:pt x="350" y="328"/>
                </a:cubicBezTo>
                <a:cubicBezTo>
                  <a:pt x="349" y="332"/>
                  <a:pt x="347" y="334"/>
                  <a:pt x="344" y="336"/>
                </a:cubicBezTo>
                <a:cubicBezTo>
                  <a:pt x="342" y="337"/>
                  <a:pt x="338" y="338"/>
                  <a:pt x="335" y="337"/>
                </a:cubicBezTo>
                <a:cubicBezTo>
                  <a:pt x="332" y="336"/>
                  <a:pt x="330" y="334"/>
                  <a:pt x="328" y="332"/>
                </a:cubicBezTo>
                <a:cubicBezTo>
                  <a:pt x="328" y="332"/>
                  <a:pt x="328" y="332"/>
                  <a:pt x="328" y="332"/>
                </a:cubicBezTo>
                <a:cubicBezTo>
                  <a:pt x="328" y="332"/>
                  <a:pt x="328" y="332"/>
                  <a:pt x="328" y="331"/>
                </a:cubicBezTo>
                <a:cubicBezTo>
                  <a:pt x="294" y="274"/>
                  <a:pt x="294" y="274"/>
                  <a:pt x="294" y="274"/>
                </a:cubicBezTo>
                <a:cubicBezTo>
                  <a:pt x="291" y="268"/>
                  <a:pt x="284" y="267"/>
                  <a:pt x="279" y="270"/>
                </a:cubicBezTo>
                <a:cubicBezTo>
                  <a:pt x="274" y="273"/>
                  <a:pt x="272" y="279"/>
                  <a:pt x="275" y="284"/>
                </a:cubicBezTo>
                <a:cubicBezTo>
                  <a:pt x="310" y="343"/>
                  <a:pt x="310" y="343"/>
                  <a:pt x="310" y="343"/>
                </a:cubicBezTo>
                <a:cubicBezTo>
                  <a:pt x="310" y="343"/>
                  <a:pt x="310" y="343"/>
                  <a:pt x="310" y="343"/>
                </a:cubicBezTo>
                <a:cubicBezTo>
                  <a:pt x="313" y="348"/>
                  <a:pt x="313" y="355"/>
                  <a:pt x="307" y="358"/>
                </a:cubicBezTo>
                <a:cubicBezTo>
                  <a:pt x="301" y="361"/>
                  <a:pt x="294" y="359"/>
                  <a:pt x="290" y="353"/>
                </a:cubicBezTo>
                <a:cubicBezTo>
                  <a:pt x="258" y="300"/>
                  <a:pt x="258" y="300"/>
                  <a:pt x="258" y="300"/>
                </a:cubicBezTo>
                <a:cubicBezTo>
                  <a:pt x="255" y="295"/>
                  <a:pt x="249" y="293"/>
                  <a:pt x="243" y="296"/>
                </a:cubicBezTo>
                <a:cubicBezTo>
                  <a:pt x="238" y="299"/>
                  <a:pt x="237" y="306"/>
                  <a:pt x="240" y="311"/>
                </a:cubicBezTo>
                <a:cubicBezTo>
                  <a:pt x="260" y="345"/>
                  <a:pt x="260" y="345"/>
                  <a:pt x="260" y="345"/>
                </a:cubicBezTo>
                <a:cubicBezTo>
                  <a:pt x="262" y="347"/>
                  <a:pt x="262" y="350"/>
                  <a:pt x="261" y="353"/>
                </a:cubicBezTo>
                <a:cubicBezTo>
                  <a:pt x="261" y="356"/>
                  <a:pt x="259" y="359"/>
                  <a:pt x="256" y="361"/>
                </a:cubicBezTo>
                <a:cubicBezTo>
                  <a:pt x="250" y="364"/>
                  <a:pt x="243" y="362"/>
                  <a:pt x="239" y="357"/>
                </a:cubicBezTo>
                <a:cubicBezTo>
                  <a:pt x="239" y="357"/>
                  <a:pt x="239" y="357"/>
                  <a:pt x="239" y="357"/>
                </a:cubicBezTo>
                <a:cubicBezTo>
                  <a:pt x="228" y="337"/>
                  <a:pt x="228" y="337"/>
                  <a:pt x="228" y="337"/>
                </a:cubicBezTo>
                <a:cubicBezTo>
                  <a:pt x="228" y="337"/>
                  <a:pt x="228" y="337"/>
                  <a:pt x="228" y="337"/>
                </a:cubicBezTo>
                <a:cubicBezTo>
                  <a:pt x="228" y="337"/>
                  <a:pt x="228" y="337"/>
                  <a:pt x="228" y="337"/>
                </a:cubicBezTo>
                <a:cubicBezTo>
                  <a:pt x="220" y="325"/>
                  <a:pt x="220" y="325"/>
                  <a:pt x="220" y="325"/>
                </a:cubicBezTo>
                <a:cubicBezTo>
                  <a:pt x="217" y="320"/>
                  <a:pt x="210" y="319"/>
                  <a:pt x="206" y="322"/>
                </a:cubicBezTo>
                <a:cubicBezTo>
                  <a:pt x="201" y="325"/>
                  <a:pt x="199" y="332"/>
                  <a:pt x="202" y="337"/>
                </a:cubicBezTo>
                <a:cubicBezTo>
                  <a:pt x="210" y="348"/>
                  <a:pt x="210" y="348"/>
                  <a:pt x="210" y="348"/>
                </a:cubicBezTo>
                <a:cubicBezTo>
                  <a:pt x="211" y="350"/>
                  <a:pt x="214" y="358"/>
                  <a:pt x="207" y="363"/>
                </a:cubicBezTo>
                <a:cubicBezTo>
                  <a:pt x="201" y="366"/>
                  <a:pt x="193" y="362"/>
                  <a:pt x="190" y="357"/>
                </a:cubicBezTo>
                <a:cubicBezTo>
                  <a:pt x="158" y="304"/>
                  <a:pt x="158" y="304"/>
                  <a:pt x="158" y="304"/>
                </a:cubicBezTo>
                <a:cubicBezTo>
                  <a:pt x="156" y="300"/>
                  <a:pt x="153" y="298"/>
                  <a:pt x="149" y="298"/>
                </a:cubicBezTo>
                <a:cubicBezTo>
                  <a:pt x="128" y="298"/>
                  <a:pt x="128" y="298"/>
                  <a:pt x="128" y="298"/>
                </a:cubicBezTo>
                <a:cubicBezTo>
                  <a:pt x="128" y="202"/>
                  <a:pt x="128" y="202"/>
                  <a:pt x="128" y="202"/>
                </a:cubicBezTo>
                <a:cubicBezTo>
                  <a:pt x="184" y="202"/>
                  <a:pt x="184" y="202"/>
                  <a:pt x="184" y="202"/>
                </a:cubicBezTo>
                <a:cubicBezTo>
                  <a:pt x="176" y="207"/>
                  <a:pt x="176" y="207"/>
                  <a:pt x="176" y="207"/>
                </a:cubicBezTo>
                <a:cubicBezTo>
                  <a:pt x="166" y="213"/>
                  <a:pt x="160" y="223"/>
                  <a:pt x="160" y="234"/>
                </a:cubicBezTo>
                <a:cubicBezTo>
                  <a:pt x="160" y="244"/>
                  <a:pt x="164" y="254"/>
                  <a:pt x="170" y="260"/>
                </a:cubicBezTo>
                <a:cubicBezTo>
                  <a:pt x="177" y="265"/>
                  <a:pt x="185" y="267"/>
                  <a:pt x="193" y="266"/>
                </a:cubicBezTo>
                <a:cubicBezTo>
                  <a:pt x="307" y="247"/>
                  <a:pt x="307" y="247"/>
                  <a:pt x="307" y="247"/>
                </a:cubicBezTo>
                <a:lnTo>
                  <a:pt x="349" y="319"/>
                </a:lnTo>
                <a:close/>
                <a:moveTo>
                  <a:pt x="341" y="202"/>
                </a:moveTo>
                <a:cubicBezTo>
                  <a:pt x="384" y="202"/>
                  <a:pt x="384" y="202"/>
                  <a:pt x="384" y="202"/>
                </a:cubicBezTo>
                <a:cubicBezTo>
                  <a:pt x="384" y="298"/>
                  <a:pt x="384" y="298"/>
                  <a:pt x="384" y="298"/>
                </a:cubicBezTo>
                <a:cubicBezTo>
                  <a:pt x="362" y="298"/>
                  <a:pt x="362" y="298"/>
                  <a:pt x="362" y="298"/>
                </a:cubicBezTo>
                <a:cubicBezTo>
                  <a:pt x="362" y="298"/>
                  <a:pt x="362" y="299"/>
                  <a:pt x="361" y="299"/>
                </a:cubicBezTo>
                <a:cubicBezTo>
                  <a:pt x="322" y="230"/>
                  <a:pt x="322" y="230"/>
                  <a:pt x="322" y="230"/>
                </a:cubicBezTo>
                <a:cubicBezTo>
                  <a:pt x="320" y="226"/>
                  <a:pt x="316" y="224"/>
                  <a:pt x="311" y="225"/>
                </a:cubicBezTo>
                <a:cubicBezTo>
                  <a:pt x="190" y="245"/>
                  <a:pt x="190" y="245"/>
                  <a:pt x="190" y="245"/>
                </a:cubicBezTo>
                <a:cubicBezTo>
                  <a:pt x="187" y="246"/>
                  <a:pt x="185" y="245"/>
                  <a:pt x="184" y="244"/>
                </a:cubicBezTo>
                <a:cubicBezTo>
                  <a:pt x="182" y="242"/>
                  <a:pt x="181" y="238"/>
                  <a:pt x="181" y="234"/>
                </a:cubicBezTo>
                <a:cubicBezTo>
                  <a:pt x="181" y="229"/>
                  <a:pt x="184" y="227"/>
                  <a:pt x="186" y="226"/>
                </a:cubicBezTo>
                <a:cubicBezTo>
                  <a:pt x="268" y="182"/>
                  <a:pt x="268" y="182"/>
                  <a:pt x="268" y="182"/>
                </a:cubicBezTo>
                <a:cubicBezTo>
                  <a:pt x="338" y="202"/>
                  <a:pt x="338" y="202"/>
                  <a:pt x="338" y="202"/>
                </a:cubicBezTo>
                <a:cubicBezTo>
                  <a:pt x="339" y="202"/>
                  <a:pt x="340" y="202"/>
                  <a:pt x="341" y="20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6" name="Google Shape;256;p11"/>
          <p:cNvSpPr/>
          <p:nvPr/>
        </p:nvSpPr>
        <p:spPr>
          <a:xfrm>
            <a:off x="7065374" y="2875784"/>
            <a:ext cx="439814" cy="439813"/>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30"/>
                </a:moveTo>
                <a:cubicBezTo>
                  <a:pt x="416" y="336"/>
                  <a:pt x="411" y="341"/>
                  <a:pt x="405" y="341"/>
                </a:cubicBezTo>
                <a:cubicBezTo>
                  <a:pt x="394" y="341"/>
                  <a:pt x="394" y="341"/>
                  <a:pt x="394" y="341"/>
                </a:cubicBezTo>
                <a:cubicBezTo>
                  <a:pt x="388" y="341"/>
                  <a:pt x="384" y="336"/>
                  <a:pt x="384" y="330"/>
                </a:cubicBezTo>
                <a:cubicBezTo>
                  <a:pt x="384" y="320"/>
                  <a:pt x="384" y="320"/>
                  <a:pt x="384" y="320"/>
                </a:cubicBezTo>
                <a:cubicBezTo>
                  <a:pt x="371" y="320"/>
                  <a:pt x="371" y="320"/>
                  <a:pt x="371" y="320"/>
                </a:cubicBezTo>
                <a:cubicBezTo>
                  <a:pt x="372" y="324"/>
                  <a:pt x="372" y="329"/>
                  <a:pt x="371" y="334"/>
                </a:cubicBezTo>
                <a:cubicBezTo>
                  <a:pt x="368" y="342"/>
                  <a:pt x="363" y="350"/>
                  <a:pt x="355" y="354"/>
                </a:cubicBezTo>
                <a:cubicBezTo>
                  <a:pt x="350" y="357"/>
                  <a:pt x="344" y="359"/>
                  <a:pt x="338" y="359"/>
                </a:cubicBezTo>
                <a:cubicBezTo>
                  <a:pt x="336" y="359"/>
                  <a:pt x="334" y="358"/>
                  <a:pt x="332" y="358"/>
                </a:cubicBezTo>
                <a:cubicBezTo>
                  <a:pt x="330" y="365"/>
                  <a:pt x="325" y="372"/>
                  <a:pt x="318" y="376"/>
                </a:cubicBezTo>
                <a:cubicBezTo>
                  <a:pt x="313" y="380"/>
                  <a:pt x="307" y="381"/>
                  <a:pt x="301" y="381"/>
                </a:cubicBezTo>
                <a:cubicBezTo>
                  <a:pt x="292" y="381"/>
                  <a:pt x="283" y="377"/>
                  <a:pt x="277" y="370"/>
                </a:cubicBezTo>
                <a:cubicBezTo>
                  <a:pt x="274" y="374"/>
                  <a:pt x="271" y="377"/>
                  <a:pt x="267" y="379"/>
                </a:cubicBezTo>
                <a:cubicBezTo>
                  <a:pt x="261" y="382"/>
                  <a:pt x="256" y="384"/>
                  <a:pt x="250" y="384"/>
                </a:cubicBezTo>
                <a:cubicBezTo>
                  <a:pt x="241" y="384"/>
                  <a:pt x="232" y="380"/>
                  <a:pt x="226" y="374"/>
                </a:cubicBezTo>
                <a:cubicBezTo>
                  <a:pt x="224" y="376"/>
                  <a:pt x="221" y="379"/>
                  <a:pt x="217" y="381"/>
                </a:cubicBezTo>
                <a:cubicBezTo>
                  <a:pt x="212" y="384"/>
                  <a:pt x="207" y="385"/>
                  <a:pt x="202" y="385"/>
                </a:cubicBezTo>
                <a:cubicBezTo>
                  <a:pt x="190" y="385"/>
                  <a:pt x="178" y="379"/>
                  <a:pt x="172" y="368"/>
                </a:cubicBezTo>
                <a:cubicBezTo>
                  <a:pt x="143" y="320"/>
                  <a:pt x="143" y="320"/>
                  <a:pt x="143" y="320"/>
                </a:cubicBezTo>
                <a:cubicBezTo>
                  <a:pt x="128" y="320"/>
                  <a:pt x="128" y="320"/>
                  <a:pt x="128" y="320"/>
                </a:cubicBezTo>
                <a:cubicBezTo>
                  <a:pt x="128" y="330"/>
                  <a:pt x="128" y="330"/>
                  <a:pt x="128" y="330"/>
                </a:cubicBezTo>
                <a:cubicBezTo>
                  <a:pt x="128" y="336"/>
                  <a:pt x="123" y="341"/>
                  <a:pt x="117" y="341"/>
                </a:cubicBezTo>
                <a:cubicBezTo>
                  <a:pt x="106" y="341"/>
                  <a:pt x="106" y="341"/>
                  <a:pt x="106" y="341"/>
                </a:cubicBezTo>
                <a:cubicBezTo>
                  <a:pt x="100" y="341"/>
                  <a:pt x="96" y="336"/>
                  <a:pt x="96" y="330"/>
                </a:cubicBezTo>
                <a:cubicBezTo>
                  <a:pt x="96" y="324"/>
                  <a:pt x="100" y="320"/>
                  <a:pt x="106" y="320"/>
                </a:cubicBezTo>
                <a:cubicBezTo>
                  <a:pt x="106" y="170"/>
                  <a:pt x="106" y="170"/>
                  <a:pt x="106" y="170"/>
                </a:cubicBezTo>
                <a:cubicBezTo>
                  <a:pt x="100" y="170"/>
                  <a:pt x="96" y="166"/>
                  <a:pt x="96" y="160"/>
                </a:cubicBezTo>
                <a:cubicBezTo>
                  <a:pt x="96" y="154"/>
                  <a:pt x="100" y="149"/>
                  <a:pt x="106" y="149"/>
                </a:cubicBezTo>
                <a:cubicBezTo>
                  <a:pt x="117" y="149"/>
                  <a:pt x="117" y="149"/>
                  <a:pt x="117" y="149"/>
                </a:cubicBezTo>
                <a:cubicBezTo>
                  <a:pt x="123" y="149"/>
                  <a:pt x="128" y="154"/>
                  <a:pt x="128" y="160"/>
                </a:cubicBezTo>
                <a:cubicBezTo>
                  <a:pt x="128" y="181"/>
                  <a:pt x="128" y="181"/>
                  <a:pt x="128" y="181"/>
                </a:cubicBezTo>
                <a:cubicBezTo>
                  <a:pt x="224" y="181"/>
                  <a:pt x="224" y="181"/>
                  <a:pt x="224" y="181"/>
                </a:cubicBezTo>
                <a:cubicBezTo>
                  <a:pt x="224" y="181"/>
                  <a:pt x="224" y="181"/>
                  <a:pt x="224" y="181"/>
                </a:cubicBezTo>
                <a:cubicBezTo>
                  <a:pt x="261" y="161"/>
                  <a:pt x="261" y="161"/>
                  <a:pt x="261" y="161"/>
                </a:cubicBezTo>
                <a:cubicBezTo>
                  <a:pt x="264" y="160"/>
                  <a:pt x="267" y="159"/>
                  <a:pt x="269" y="160"/>
                </a:cubicBezTo>
                <a:cubicBezTo>
                  <a:pt x="343" y="181"/>
                  <a:pt x="343" y="181"/>
                  <a:pt x="343" y="181"/>
                </a:cubicBezTo>
                <a:cubicBezTo>
                  <a:pt x="384" y="181"/>
                  <a:pt x="384" y="181"/>
                  <a:pt x="384" y="181"/>
                </a:cubicBezTo>
                <a:cubicBezTo>
                  <a:pt x="384" y="160"/>
                  <a:pt x="384" y="160"/>
                  <a:pt x="384" y="160"/>
                </a:cubicBezTo>
                <a:cubicBezTo>
                  <a:pt x="384" y="154"/>
                  <a:pt x="388" y="149"/>
                  <a:pt x="394" y="149"/>
                </a:cubicBezTo>
                <a:cubicBezTo>
                  <a:pt x="405" y="149"/>
                  <a:pt x="405" y="149"/>
                  <a:pt x="405" y="149"/>
                </a:cubicBezTo>
                <a:cubicBezTo>
                  <a:pt x="411" y="149"/>
                  <a:pt x="416" y="154"/>
                  <a:pt x="416" y="160"/>
                </a:cubicBezTo>
                <a:cubicBezTo>
                  <a:pt x="416" y="166"/>
                  <a:pt x="411" y="170"/>
                  <a:pt x="405" y="170"/>
                </a:cubicBezTo>
                <a:cubicBezTo>
                  <a:pt x="405" y="320"/>
                  <a:pt x="405" y="320"/>
                  <a:pt x="405" y="320"/>
                </a:cubicBezTo>
                <a:cubicBezTo>
                  <a:pt x="411" y="320"/>
                  <a:pt x="416" y="324"/>
                  <a:pt x="416" y="330"/>
                </a:cubicBezTo>
                <a:close/>
                <a:moveTo>
                  <a:pt x="349" y="319"/>
                </a:moveTo>
                <a:cubicBezTo>
                  <a:pt x="350" y="322"/>
                  <a:pt x="351" y="325"/>
                  <a:pt x="350" y="328"/>
                </a:cubicBezTo>
                <a:cubicBezTo>
                  <a:pt x="349" y="332"/>
                  <a:pt x="347" y="334"/>
                  <a:pt x="344" y="336"/>
                </a:cubicBezTo>
                <a:cubicBezTo>
                  <a:pt x="342" y="337"/>
                  <a:pt x="338" y="338"/>
                  <a:pt x="335" y="337"/>
                </a:cubicBezTo>
                <a:cubicBezTo>
                  <a:pt x="332" y="336"/>
                  <a:pt x="330" y="334"/>
                  <a:pt x="328" y="332"/>
                </a:cubicBezTo>
                <a:cubicBezTo>
                  <a:pt x="328" y="332"/>
                  <a:pt x="328" y="332"/>
                  <a:pt x="328" y="332"/>
                </a:cubicBezTo>
                <a:cubicBezTo>
                  <a:pt x="328" y="332"/>
                  <a:pt x="328" y="332"/>
                  <a:pt x="328" y="331"/>
                </a:cubicBezTo>
                <a:cubicBezTo>
                  <a:pt x="294" y="274"/>
                  <a:pt x="294" y="274"/>
                  <a:pt x="294" y="274"/>
                </a:cubicBezTo>
                <a:cubicBezTo>
                  <a:pt x="291" y="268"/>
                  <a:pt x="284" y="267"/>
                  <a:pt x="279" y="270"/>
                </a:cubicBezTo>
                <a:cubicBezTo>
                  <a:pt x="274" y="273"/>
                  <a:pt x="272" y="279"/>
                  <a:pt x="275" y="284"/>
                </a:cubicBezTo>
                <a:cubicBezTo>
                  <a:pt x="310" y="343"/>
                  <a:pt x="310" y="343"/>
                  <a:pt x="310" y="343"/>
                </a:cubicBezTo>
                <a:cubicBezTo>
                  <a:pt x="310" y="343"/>
                  <a:pt x="310" y="343"/>
                  <a:pt x="310" y="343"/>
                </a:cubicBezTo>
                <a:cubicBezTo>
                  <a:pt x="313" y="348"/>
                  <a:pt x="313" y="355"/>
                  <a:pt x="307" y="358"/>
                </a:cubicBezTo>
                <a:cubicBezTo>
                  <a:pt x="301" y="361"/>
                  <a:pt x="294" y="359"/>
                  <a:pt x="290" y="353"/>
                </a:cubicBezTo>
                <a:cubicBezTo>
                  <a:pt x="258" y="300"/>
                  <a:pt x="258" y="300"/>
                  <a:pt x="258" y="300"/>
                </a:cubicBezTo>
                <a:cubicBezTo>
                  <a:pt x="255" y="295"/>
                  <a:pt x="249" y="293"/>
                  <a:pt x="243" y="296"/>
                </a:cubicBezTo>
                <a:cubicBezTo>
                  <a:pt x="238" y="299"/>
                  <a:pt x="237" y="306"/>
                  <a:pt x="240" y="311"/>
                </a:cubicBezTo>
                <a:cubicBezTo>
                  <a:pt x="260" y="345"/>
                  <a:pt x="260" y="345"/>
                  <a:pt x="260" y="345"/>
                </a:cubicBezTo>
                <a:cubicBezTo>
                  <a:pt x="262" y="347"/>
                  <a:pt x="262" y="350"/>
                  <a:pt x="261" y="353"/>
                </a:cubicBezTo>
                <a:cubicBezTo>
                  <a:pt x="261" y="356"/>
                  <a:pt x="259" y="359"/>
                  <a:pt x="256" y="361"/>
                </a:cubicBezTo>
                <a:cubicBezTo>
                  <a:pt x="250" y="364"/>
                  <a:pt x="243" y="362"/>
                  <a:pt x="239" y="357"/>
                </a:cubicBezTo>
                <a:cubicBezTo>
                  <a:pt x="239" y="357"/>
                  <a:pt x="239" y="357"/>
                  <a:pt x="239" y="357"/>
                </a:cubicBezTo>
                <a:cubicBezTo>
                  <a:pt x="228" y="337"/>
                  <a:pt x="228" y="337"/>
                  <a:pt x="228" y="337"/>
                </a:cubicBezTo>
                <a:cubicBezTo>
                  <a:pt x="228" y="337"/>
                  <a:pt x="228" y="337"/>
                  <a:pt x="228" y="337"/>
                </a:cubicBezTo>
                <a:cubicBezTo>
                  <a:pt x="228" y="337"/>
                  <a:pt x="228" y="337"/>
                  <a:pt x="228" y="337"/>
                </a:cubicBezTo>
                <a:cubicBezTo>
                  <a:pt x="220" y="325"/>
                  <a:pt x="220" y="325"/>
                  <a:pt x="220" y="325"/>
                </a:cubicBezTo>
                <a:cubicBezTo>
                  <a:pt x="217" y="320"/>
                  <a:pt x="210" y="319"/>
                  <a:pt x="206" y="322"/>
                </a:cubicBezTo>
                <a:cubicBezTo>
                  <a:pt x="201" y="325"/>
                  <a:pt x="199" y="332"/>
                  <a:pt x="202" y="337"/>
                </a:cubicBezTo>
                <a:cubicBezTo>
                  <a:pt x="210" y="348"/>
                  <a:pt x="210" y="348"/>
                  <a:pt x="210" y="348"/>
                </a:cubicBezTo>
                <a:cubicBezTo>
                  <a:pt x="211" y="350"/>
                  <a:pt x="214" y="358"/>
                  <a:pt x="207" y="363"/>
                </a:cubicBezTo>
                <a:cubicBezTo>
                  <a:pt x="201" y="366"/>
                  <a:pt x="193" y="362"/>
                  <a:pt x="190" y="357"/>
                </a:cubicBezTo>
                <a:cubicBezTo>
                  <a:pt x="158" y="304"/>
                  <a:pt x="158" y="304"/>
                  <a:pt x="158" y="304"/>
                </a:cubicBezTo>
                <a:cubicBezTo>
                  <a:pt x="156" y="300"/>
                  <a:pt x="153" y="298"/>
                  <a:pt x="149" y="298"/>
                </a:cubicBezTo>
                <a:cubicBezTo>
                  <a:pt x="128" y="298"/>
                  <a:pt x="128" y="298"/>
                  <a:pt x="128" y="298"/>
                </a:cubicBezTo>
                <a:cubicBezTo>
                  <a:pt x="128" y="202"/>
                  <a:pt x="128" y="202"/>
                  <a:pt x="128" y="202"/>
                </a:cubicBezTo>
                <a:cubicBezTo>
                  <a:pt x="184" y="202"/>
                  <a:pt x="184" y="202"/>
                  <a:pt x="184" y="202"/>
                </a:cubicBezTo>
                <a:cubicBezTo>
                  <a:pt x="176" y="207"/>
                  <a:pt x="176" y="207"/>
                  <a:pt x="176" y="207"/>
                </a:cubicBezTo>
                <a:cubicBezTo>
                  <a:pt x="166" y="213"/>
                  <a:pt x="160" y="223"/>
                  <a:pt x="160" y="234"/>
                </a:cubicBezTo>
                <a:cubicBezTo>
                  <a:pt x="160" y="244"/>
                  <a:pt x="164" y="254"/>
                  <a:pt x="170" y="260"/>
                </a:cubicBezTo>
                <a:cubicBezTo>
                  <a:pt x="177" y="265"/>
                  <a:pt x="185" y="267"/>
                  <a:pt x="193" y="266"/>
                </a:cubicBezTo>
                <a:cubicBezTo>
                  <a:pt x="307" y="247"/>
                  <a:pt x="307" y="247"/>
                  <a:pt x="307" y="247"/>
                </a:cubicBezTo>
                <a:lnTo>
                  <a:pt x="349" y="319"/>
                </a:lnTo>
                <a:close/>
                <a:moveTo>
                  <a:pt x="341" y="202"/>
                </a:moveTo>
                <a:cubicBezTo>
                  <a:pt x="384" y="202"/>
                  <a:pt x="384" y="202"/>
                  <a:pt x="384" y="202"/>
                </a:cubicBezTo>
                <a:cubicBezTo>
                  <a:pt x="384" y="298"/>
                  <a:pt x="384" y="298"/>
                  <a:pt x="384" y="298"/>
                </a:cubicBezTo>
                <a:cubicBezTo>
                  <a:pt x="362" y="298"/>
                  <a:pt x="362" y="298"/>
                  <a:pt x="362" y="298"/>
                </a:cubicBezTo>
                <a:cubicBezTo>
                  <a:pt x="362" y="298"/>
                  <a:pt x="362" y="299"/>
                  <a:pt x="361" y="299"/>
                </a:cubicBezTo>
                <a:cubicBezTo>
                  <a:pt x="322" y="230"/>
                  <a:pt x="322" y="230"/>
                  <a:pt x="322" y="230"/>
                </a:cubicBezTo>
                <a:cubicBezTo>
                  <a:pt x="320" y="226"/>
                  <a:pt x="316" y="224"/>
                  <a:pt x="311" y="225"/>
                </a:cubicBezTo>
                <a:cubicBezTo>
                  <a:pt x="190" y="245"/>
                  <a:pt x="190" y="245"/>
                  <a:pt x="190" y="245"/>
                </a:cubicBezTo>
                <a:cubicBezTo>
                  <a:pt x="187" y="246"/>
                  <a:pt x="185" y="245"/>
                  <a:pt x="184" y="244"/>
                </a:cubicBezTo>
                <a:cubicBezTo>
                  <a:pt x="182" y="242"/>
                  <a:pt x="181" y="238"/>
                  <a:pt x="181" y="234"/>
                </a:cubicBezTo>
                <a:cubicBezTo>
                  <a:pt x="181" y="229"/>
                  <a:pt x="184" y="227"/>
                  <a:pt x="186" y="226"/>
                </a:cubicBezTo>
                <a:cubicBezTo>
                  <a:pt x="268" y="182"/>
                  <a:pt x="268" y="182"/>
                  <a:pt x="268" y="182"/>
                </a:cubicBezTo>
                <a:cubicBezTo>
                  <a:pt x="338" y="202"/>
                  <a:pt x="338" y="202"/>
                  <a:pt x="338" y="202"/>
                </a:cubicBezTo>
                <a:cubicBezTo>
                  <a:pt x="339" y="202"/>
                  <a:pt x="340" y="202"/>
                  <a:pt x="341" y="20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7" name="Google Shape;257;p11"/>
          <p:cNvSpPr/>
          <p:nvPr/>
        </p:nvSpPr>
        <p:spPr>
          <a:xfrm>
            <a:off x="6767281" y="2875784"/>
            <a:ext cx="439814" cy="439813"/>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30"/>
                </a:moveTo>
                <a:cubicBezTo>
                  <a:pt x="416" y="336"/>
                  <a:pt x="411" y="341"/>
                  <a:pt x="405" y="341"/>
                </a:cubicBezTo>
                <a:cubicBezTo>
                  <a:pt x="394" y="341"/>
                  <a:pt x="394" y="341"/>
                  <a:pt x="394" y="341"/>
                </a:cubicBezTo>
                <a:cubicBezTo>
                  <a:pt x="388" y="341"/>
                  <a:pt x="384" y="336"/>
                  <a:pt x="384" y="330"/>
                </a:cubicBezTo>
                <a:cubicBezTo>
                  <a:pt x="384" y="320"/>
                  <a:pt x="384" y="320"/>
                  <a:pt x="384" y="320"/>
                </a:cubicBezTo>
                <a:cubicBezTo>
                  <a:pt x="371" y="320"/>
                  <a:pt x="371" y="320"/>
                  <a:pt x="371" y="320"/>
                </a:cubicBezTo>
                <a:cubicBezTo>
                  <a:pt x="372" y="324"/>
                  <a:pt x="372" y="329"/>
                  <a:pt x="371" y="334"/>
                </a:cubicBezTo>
                <a:cubicBezTo>
                  <a:pt x="368" y="342"/>
                  <a:pt x="363" y="350"/>
                  <a:pt x="355" y="354"/>
                </a:cubicBezTo>
                <a:cubicBezTo>
                  <a:pt x="350" y="357"/>
                  <a:pt x="344" y="359"/>
                  <a:pt x="338" y="359"/>
                </a:cubicBezTo>
                <a:cubicBezTo>
                  <a:pt x="336" y="359"/>
                  <a:pt x="334" y="358"/>
                  <a:pt x="332" y="358"/>
                </a:cubicBezTo>
                <a:cubicBezTo>
                  <a:pt x="330" y="365"/>
                  <a:pt x="325" y="372"/>
                  <a:pt x="318" y="376"/>
                </a:cubicBezTo>
                <a:cubicBezTo>
                  <a:pt x="313" y="380"/>
                  <a:pt x="307" y="381"/>
                  <a:pt x="301" y="381"/>
                </a:cubicBezTo>
                <a:cubicBezTo>
                  <a:pt x="292" y="381"/>
                  <a:pt x="283" y="377"/>
                  <a:pt x="277" y="370"/>
                </a:cubicBezTo>
                <a:cubicBezTo>
                  <a:pt x="274" y="374"/>
                  <a:pt x="271" y="377"/>
                  <a:pt x="267" y="379"/>
                </a:cubicBezTo>
                <a:cubicBezTo>
                  <a:pt x="261" y="382"/>
                  <a:pt x="256" y="384"/>
                  <a:pt x="250" y="384"/>
                </a:cubicBezTo>
                <a:cubicBezTo>
                  <a:pt x="241" y="384"/>
                  <a:pt x="232" y="380"/>
                  <a:pt x="226" y="374"/>
                </a:cubicBezTo>
                <a:cubicBezTo>
                  <a:pt x="224" y="376"/>
                  <a:pt x="221" y="379"/>
                  <a:pt x="217" y="381"/>
                </a:cubicBezTo>
                <a:cubicBezTo>
                  <a:pt x="212" y="384"/>
                  <a:pt x="207" y="385"/>
                  <a:pt x="202" y="385"/>
                </a:cubicBezTo>
                <a:cubicBezTo>
                  <a:pt x="190" y="385"/>
                  <a:pt x="178" y="379"/>
                  <a:pt x="172" y="368"/>
                </a:cubicBezTo>
                <a:cubicBezTo>
                  <a:pt x="143" y="320"/>
                  <a:pt x="143" y="320"/>
                  <a:pt x="143" y="320"/>
                </a:cubicBezTo>
                <a:cubicBezTo>
                  <a:pt x="128" y="320"/>
                  <a:pt x="128" y="320"/>
                  <a:pt x="128" y="320"/>
                </a:cubicBezTo>
                <a:cubicBezTo>
                  <a:pt x="128" y="330"/>
                  <a:pt x="128" y="330"/>
                  <a:pt x="128" y="330"/>
                </a:cubicBezTo>
                <a:cubicBezTo>
                  <a:pt x="128" y="336"/>
                  <a:pt x="123" y="341"/>
                  <a:pt x="117" y="341"/>
                </a:cubicBezTo>
                <a:cubicBezTo>
                  <a:pt x="106" y="341"/>
                  <a:pt x="106" y="341"/>
                  <a:pt x="106" y="341"/>
                </a:cubicBezTo>
                <a:cubicBezTo>
                  <a:pt x="100" y="341"/>
                  <a:pt x="96" y="336"/>
                  <a:pt x="96" y="330"/>
                </a:cubicBezTo>
                <a:cubicBezTo>
                  <a:pt x="96" y="324"/>
                  <a:pt x="100" y="320"/>
                  <a:pt x="106" y="320"/>
                </a:cubicBezTo>
                <a:cubicBezTo>
                  <a:pt x="106" y="170"/>
                  <a:pt x="106" y="170"/>
                  <a:pt x="106" y="170"/>
                </a:cubicBezTo>
                <a:cubicBezTo>
                  <a:pt x="100" y="170"/>
                  <a:pt x="96" y="166"/>
                  <a:pt x="96" y="160"/>
                </a:cubicBezTo>
                <a:cubicBezTo>
                  <a:pt x="96" y="154"/>
                  <a:pt x="100" y="149"/>
                  <a:pt x="106" y="149"/>
                </a:cubicBezTo>
                <a:cubicBezTo>
                  <a:pt x="117" y="149"/>
                  <a:pt x="117" y="149"/>
                  <a:pt x="117" y="149"/>
                </a:cubicBezTo>
                <a:cubicBezTo>
                  <a:pt x="123" y="149"/>
                  <a:pt x="128" y="154"/>
                  <a:pt x="128" y="160"/>
                </a:cubicBezTo>
                <a:cubicBezTo>
                  <a:pt x="128" y="181"/>
                  <a:pt x="128" y="181"/>
                  <a:pt x="128" y="181"/>
                </a:cubicBezTo>
                <a:cubicBezTo>
                  <a:pt x="224" y="181"/>
                  <a:pt x="224" y="181"/>
                  <a:pt x="224" y="181"/>
                </a:cubicBezTo>
                <a:cubicBezTo>
                  <a:pt x="224" y="181"/>
                  <a:pt x="224" y="181"/>
                  <a:pt x="224" y="181"/>
                </a:cubicBezTo>
                <a:cubicBezTo>
                  <a:pt x="261" y="161"/>
                  <a:pt x="261" y="161"/>
                  <a:pt x="261" y="161"/>
                </a:cubicBezTo>
                <a:cubicBezTo>
                  <a:pt x="264" y="160"/>
                  <a:pt x="267" y="159"/>
                  <a:pt x="269" y="160"/>
                </a:cubicBezTo>
                <a:cubicBezTo>
                  <a:pt x="343" y="181"/>
                  <a:pt x="343" y="181"/>
                  <a:pt x="343" y="181"/>
                </a:cubicBezTo>
                <a:cubicBezTo>
                  <a:pt x="384" y="181"/>
                  <a:pt x="384" y="181"/>
                  <a:pt x="384" y="181"/>
                </a:cubicBezTo>
                <a:cubicBezTo>
                  <a:pt x="384" y="160"/>
                  <a:pt x="384" y="160"/>
                  <a:pt x="384" y="160"/>
                </a:cubicBezTo>
                <a:cubicBezTo>
                  <a:pt x="384" y="154"/>
                  <a:pt x="388" y="149"/>
                  <a:pt x="394" y="149"/>
                </a:cubicBezTo>
                <a:cubicBezTo>
                  <a:pt x="405" y="149"/>
                  <a:pt x="405" y="149"/>
                  <a:pt x="405" y="149"/>
                </a:cubicBezTo>
                <a:cubicBezTo>
                  <a:pt x="411" y="149"/>
                  <a:pt x="416" y="154"/>
                  <a:pt x="416" y="160"/>
                </a:cubicBezTo>
                <a:cubicBezTo>
                  <a:pt x="416" y="166"/>
                  <a:pt x="411" y="170"/>
                  <a:pt x="405" y="170"/>
                </a:cubicBezTo>
                <a:cubicBezTo>
                  <a:pt x="405" y="320"/>
                  <a:pt x="405" y="320"/>
                  <a:pt x="405" y="320"/>
                </a:cubicBezTo>
                <a:cubicBezTo>
                  <a:pt x="411" y="320"/>
                  <a:pt x="416" y="324"/>
                  <a:pt x="416" y="330"/>
                </a:cubicBezTo>
                <a:close/>
                <a:moveTo>
                  <a:pt x="349" y="319"/>
                </a:moveTo>
                <a:cubicBezTo>
                  <a:pt x="350" y="322"/>
                  <a:pt x="351" y="325"/>
                  <a:pt x="350" y="328"/>
                </a:cubicBezTo>
                <a:cubicBezTo>
                  <a:pt x="349" y="332"/>
                  <a:pt x="347" y="334"/>
                  <a:pt x="344" y="336"/>
                </a:cubicBezTo>
                <a:cubicBezTo>
                  <a:pt x="342" y="337"/>
                  <a:pt x="338" y="338"/>
                  <a:pt x="335" y="337"/>
                </a:cubicBezTo>
                <a:cubicBezTo>
                  <a:pt x="332" y="336"/>
                  <a:pt x="330" y="334"/>
                  <a:pt x="328" y="332"/>
                </a:cubicBezTo>
                <a:cubicBezTo>
                  <a:pt x="328" y="332"/>
                  <a:pt x="328" y="332"/>
                  <a:pt x="328" y="332"/>
                </a:cubicBezTo>
                <a:cubicBezTo>
                  <a:pt x="328" y="332"/>
                  <a:pt x="328" y="332"/>
                  <a:pt x="328" y="331"/>
                </a:cubicBezTo>
                <a:cubicBezTo>
                  <a:pt x="294" y="274"/>
                  <a:pt x="294" y="274"/>
                  <a:pt x="294" y="274"/>
                </a:cubicBezTo>
                <a:cubicBezTo>
                  <a:pt x="291" y="268"/>
                  <a:pt x="284" y="267"/>
                  <a:pt x="279" y="270"/>
                </a:cubicBezTo>
                <a:cubicBezTo>
                  <a:pt x="274" y="273"/>
                  <a:pt x="272" y="279"/>
                  <a:pt x="275" y="284"/>
                </a:cubicBezTo>
                <a:cubicBezTo>
                  <a:pt x="310" y="343"/>
                  <a:pt x="310" y="343"/>
                  <a:pt x="310" y="343"/>
                </a:cubicBezTo>
                <a:cubicBezTo>
                  <a:pt x="310" y="343"/>
                  <a:pt x="310" y="343"/>
                  <a:pt x="310" y="343"/>
                </a:cubicBezTo>
                <a:cubicBezTo>
                  <a:pt x="313" y="348"/>
                  <a:pt x="313" y="355"/>
                  <a:pt x="307" y="358"/>
                </a:cubicBezTo>
                <a:cubicBezTo>
                  <a:pt x="301" y="361"/>
                  <a:pt x="294" y="359"/>
                  <a:pt x="290" y="353"/>
                </a:cubicBezTo>
                <a:cubicBezTo>
                  <a:pt x="258" y="300"/>
                  <a:pt x="258" y="300"/>
                  <a:pt x="258" y="300"/>
                </a:cubicBezTo>
                <a:cubicBezTo>
                  <a:pt x="255" y="295"/>
                  <a:pt x="249" y="293"/>
                  <a:pt x="243" y="296"/>
                </a:cubicBezTo>
                <a:cubicBezTo>
                  <a:pt x="238" y="299"/>
                  <a:pt x="237" y="306"/>
                  <a:pt x="240" y="311"/>
                </a:cubicBezTo>
                <a:cubicBezTo>
                  <a:pt x="260" y="345"/>
                  <a:pt x="260" y="345"/>
                  <a:pt x="260" y="345"/>
                </a:cubicBezTo>
                <a:cubicBezTo>
                  <a:pt x="262" y="347"/>
                  <a:pt x="262" y="350"/>
                  <a:pt x="261" y="353"/>
                </a:cubicBezTo>
                <a:cubicBezTo>
                  <a:pt x="261" y="356"/>
                  <a:pt x="259" y="359"/>
                  <a:pt x="256" y="361"/>
                </a:cubicBezTo>
                <a:cubicBezTo>
                  <a:pt x="250" y="364"/>
                  <a:pt x="243" y="362"/>
                  <a:pt x="239" y="357"/>
                </a:cubicBezTo>
                <a:cubicBezTo>
                  <a:pt x="239" y="357"/>
                  <a:pt x="239" y="357"/>
                  <a:pt x="239" y="357"/>
                </a:cubicBezTo>
                <a:cubicBezTo>
                  <a:pt x="228" y="337"/>
                  <a:pt x="228" y="337"/>
                  <a:pt x="228" y="337"/>
                </a:cubicBezTo>
                <a:cubicBezTo>
                  <a:pt x="228" y="337"/>
                  <a:pt x="228" y="337"/>
                  <a:pt x="228" y="337"/>
                </a:cubicBezTo>
                <a:cubicBezTo>
                  <a:pt x="228" y="337"/>
                  <a:pt x="228" y="337"/>
                  <a:pt x="228" y="337"/>
                </a:cubicBezTo>
                <a:cubicBezTo>
                  <a:pt x="220" y="325"/>
                  <a:pt x="220" y="325"/>
                  <a:pt x="220" y="325"/>
                </a:cubicBezTo>
                <a:cubicBezTo>
                  <a:pt x="217" y="320"/>
                  <a:pt x="210" y="319"/>
                  <a:pt x="206" y="322"/>
                </a:cubicBezTo>
                <a:cubicBezTo>
                  <a:pt x="201" y="325"/>
                  <a:pt x="199" y="332"/>
                  <a:pt x="202" y="337"/>
                </a:cubicBezTo>
                <a:cubicBezTo>
                  <a:pt x="210" y="348"/>
                  <a:pt x="210" y="348"/>
                  <a:pt x="210" y="348"/>
                </a:cubicBezTo>
                <a:cubicBezTo>
                  <a:pt x="211" y="350"/>
                  <a:pt x="214" y="358"/>
                  <a:pt x="207" y="363"/>
                </a:cubicBezTo>
                <a:cubicBezTo>
                  <a:pt x="201" y="366"/>
                  <a:pt x="193" y="362"/>
                  <a:pt x="190" y="357"/>
                </a:cubicBezTo>
                <a:cubicBezTo>
                  <a:pt x="158" y="304"/>
                  <a:pt x="158" y="304"/>
                  <a:pt x="158" y="304"/>
                </a:cubicBezTo>
                <a:cubicBezTo>
                  <a:pt x="156" y="300"/>
                  <a:pt x="153" y="298"/>
                  <a:pt x="149" y="298"/>
                </a:cubicBezTo>
                <a:cubicBezTo>
                  <a:pt x="128" y="298"/>
                  <a:pt x="128" y="298"/>
                  <a:pt x="128" y="298"/>
                </a:cubicBezTo>
                <a:cubicBezTo>
                  <a:pt x="128" y="202"/>
                  <a:pt x="128" y="202"/>
                  <a:pt x="128" y="202"/>
                </a:cubicBezTo>
                <a:cubicBezTo>
                  <a:pt x="184" y="202"/>
                  <a:pt x="184" y="202"/>
                  <a:pt x="184" y="202"/>
                </a:cubicBezTo>
                <a:cubicBezTo>
                  <a:pt x="176" y="207"/>
                  <a:pt x="176" y="207"/>
                  <a:pt x="176" y="207"/>
                </a:cubicBezTo>
                <a:cubicBezTo>
                  <a:pt x="166" y="213"/>
                  <a:pt x="160" y="223"/>
                  <a:pt x="160" y="234"/>
                </a:cubicBezTo>
                <a:cubicBezTo>
                  <a:pt x="160" y="244"/>
                  <a:pt x="164" y="254"/>
                  <a:pt x="170" y="260"/>
                </a:cubicBezTo>
                <a:cubicBezTo>
                  <a:pt x="177" y="265"/>
                  <a:pt x="185" y="267"/>
                  <a:pt x="193" y="266"/>
                </a:cubicBezTo>
                <a:cubicBezTo>
                  <a:pt x="307" y="247"/>
                  <a:pt x="307" y="247"/>
                  <a:pt x="307" y="247"/>
                </a:cubicBezTo>
                <a:lnTo>
                  <a:pt x="349" y="319"/>
                </a:lnTo>
                <a:close/>
                <a:moveTo>
                  <a:pt x="341" y="202"/>
                </a:moveTo>
                <a:cubicBezTo>
                  <a:pt x="384" y="202"/>
                  <a:pt x="384" y="202"/>
                  <a:pt x="384" y="202"/>
                </a:cubicBezTo>
                <a:cubicBezTo>
                  <a:pt x="384" y="298"/>
                  <a:pt x="384" y="298"/>
                  <a:pt x="384" y="298"/>
                </a:cubicBezTo>
                <a:cubicBezTo>
                  <a:pt x="362" y="298"/>
                  <a:pt x="362" y="298"/>
                  <a:pt x="362" y="298"/>
                </a:cubicBezTo>
                <a:cubicBezTo>
                  <a:pt x="362" y="298"/>
                  <a:pt x="362" y="299"/>
                  <a:pt x="361" y="299"/>
                </a:cubicBezTo>
                <a:cubicBezTo>
                  <a:pt x="322" y="230"/>
                  <a:pt x="322" y="230"/>
                  <a:pt x="322" y="230"/>
                </a:cubicBezTo>
                <a:cubicBezTo>
                  <a:pt x="320" y="226"/>
                  <a:pt x="316" y="224"/>
                  <a:pt x="311" y="225"/>
                </a:cubicBezTo>
                <a:cubicBezTo>
                  <a:pt x="190" y="245"/>
                  <a:pt x="190" y="245"/>
                  <a:pt x="190" y="245"/>
                </a:cubicBezTo>
                <a:cubicBezTo>
                  <a:pt x="187" y="246"/>
                  <a:pt x="185" y="245"/>
                  <a:pt x="184" y="244"/>
                </a:cubicBezTo>
                <a:cubicBezTo>
                  <a:pt x="182" y="242"/>
                  <a:pt x="181" y="238"/>
                  <a:pt x="181" y="234"/>
                </a:cubicBezTo>
                <a:cubicBezTo>
                  <a:pt x="181" y="229"/>
                  <a:pt x="184" y="227"/>
                  <a:pt x="186" y="226"/>
                </a:cubicBezTo>
                <a:cubicBezTo>
                  <a:pt x="268" y="182"/>
                  <a:pt x="268" y="182"/>
                  <a:pt x="268" y="182"/>
                </a:cubicBezTo>
                <a:cubicBezTo>
                  <a:pt x="338" y="202"/>
                  <a:pt x="338" y="202"/>
                  <a:pt x="338" y="202"/>
                </a:cubicBezTo>
                <a:cubicBezTo>
                  <a:pt x="339" y="202"/>
                  <a:pt x="340" y="202"/>
                  <a:pt x="341" y="20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9" name="Google Shape;259;p11"/>
          <p:cNvSpPr/>
          <p:nvPr/>
        </p:nvSpPr>
        <p:spPr>
          <a:xfrm>
            <a:off x="2419024" y="1248137"/>
            <a:ext cx="1133722" cy="977345"/>
          </a:xfrm>
          <a:prstGeom prst="hexagon">
            <a:avLst>
              <a:gd name="adj" fmla="val 25000"/>
              <a:gd name="vf" fmla="val 115470"/>
            </a:avLst>
          </a:prstGeom>
          <a:solidFill>
            <a:srgbClr val="0070C0"/>
          </a:solidFill>
          <a:ln>
            <a:noFill/>
          </a:ln>
        </p:spPr>
        <p:txBody>
          <a:bodyPr spcFirstLastPara="1" wrap="square" lIns="68575" tIns="68575" rIns="68575" bIns="685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750"/>
              <a:buFont typeface="Calibri"/>
              <a:buNone/>
              <a:tabLst/>
              <a:defRPr/>
            </a:pPr>
            <a:endParaRPr kumimoji="0" sz="750"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0" name="Google Shape;260;p11"/>
          <p:cNvSpPr/>
          <p:nvPr/>
        </p:nvSpPr>
        <p:spPr>
          <a:xfrm>
            <a:off x="2765978" y="1515717"/>
            <a:ext cx="439814" cy="439813"/>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30"/>
                </a:moveTo>
                <a:cubicBezTo>
                  <a:pt x="416" y="336"/>
                  <a:pt x="411" y="341"/>
                  <a:pt x="405" y="341"/>
                </a:cubicBezTo>
                <a:cubicBezTo>
                  <a:pt x="394" y="341"/>
                  <a:pt x="394" y="341"/>
                  <a:pt x="394" y="341"/>
                </a:cubicBezTo>
                <a:cubicBezTo>
                  <a:pt x="388" y="341"/>
                  <a:pt x="384" y="336"/>
                  <a:pt x="384" y="330"/>
                </a:cubicBezTo>
                <a:cubicBezTo>
                  <a:pt x="384" y="320"/>
                  <a:pt x="384" y="320"/>
                  <a:pt x="384" y="320"/>
                </a:cubicBezTo>
                <a:cubicBezTo>
                  <a:pt x="371" y="320"/>
                  <a:pt x="371" y="320"/>
                  <a:pt x="371" y="320"/>
                </a:cubicBezTo>
                <a:cubicBezTo>
                  <a:pt x="372" y="324"/>
                  <a:pt x="372" y="329"/>
                  <a:pt x="371" y="334"/>
                </a:cubicBezTo>
                <a:cubicBezTo>
                  <a:pt x="368" y="342"/>
                  <a:pt x="363" y="350"/>
                  <a:pt x="355" y="354"/>
                </a:cubicBezTo>
                <a:cubicBezTo>
                  <a:pt x="350" y="357"/>
                  <a:pt x="344" y="359"/>
                  <a:pt x="338" y="359"/>
                </a:cubicBezTo>
                <a:cubicBezTo>
                  <a:pt x="336" y="359"/>
                  <a:pt x="334" y="358"/>
                  <a:pt x="332" y="358"/>
                </a:cubicBezTo>
                <a:cubicBezTo>
                  <a:pt x="330" y="365"/>
                  <a:pt x="325" y="372"/>
                  <a:pt x="318" y="376"/>
                </a:cubicBezTo>
                <a:cubicBezTo>
                  <a:pt x="313" y="380"/>
                  <a:pt x="307" y="381"/>
                  <a:pt x="301" y="381"/>
                </a:cubicBezTo>
                <a:cubicBezTo>
                  <a:pt x="292" y="381"/>
                  <a:pt x="283" y="377"/>
                  <a:pt x="277" y="370"/>
                </a:cubicBezTo>
                <a:cubicBezTo>
                  <a:pt x="274" y="374"/>
                  <a:pt x="271" y="377"/>
                  <a:pt x="267" y="379"/>
                </a:cubicBezTo>
                <a:cubicBezTo>
                  <a:pt x="261" y="382"/>
                  <a:pt x="256" y="384"/>
                  <a:pt x="250" y="384"/>
                </a:cubicBezTo>
                <a:cubicBezTo>
                  <a:pt x="241" y="384"/>
                  <a:pt x="232" y="380"/>
                  <a:pt x="226" y="374"/>
                </a:cubicBezTo>
                <a:cubicBezTo>
                  <a:pt x="224" y="376"/>
                  <a:pt x="221" y="379"/>
                  <a:pt x="217" y="381"/>
                </a:cubicBezTo>
                <a:cubicBezTo>
                  <a:pt x="212" y="384"/>
                  <a:pt x="207" y="385"/>
                  <a:pt x="202" y="385"/>
                </a:cubicBezTo>
                <a:cubicBezTo>
                  <a:pt x="190" y="385"/>
                  <a:pt x="178" y="379"/>
                  <a:pt x="172" y="368"/>
                </a:cubicBezTo>
                <a:cubicBezTo>
                  <a:pt x="143" y="320"/>
                  <a:pt x="143" y="320"/>
                  <a:pt x="143" y="320"/>
                </a:cubicBezTo>
                <a:cubicBezTo>
                  <a:pt x="128" y="320"/>
                  <a:pt x="128" y="320"/>
                  <a:pt x="128" y="320"/>
                </a:cubicBezTo>
                <a:cubicBezTo>
                  <a:pt x="128" y="330"/>
                  <a:pt x="128" y="330"/>
                  <a:pt x="128" y="330"/>
                </a:cubicBezTo>
                <a:cubicBezTo>
                  <a:pt x="128" y="336"/>
                  <a:pt x="123" y="341"/>
                  <a:pt x="117" y="341"/>
                </a:cubicBezTo>
                <a:cubicBezTo>
                  <a:pt x="106" y="341"/>
                  <a:pt x="106" y="341"/>
                  <a:pt x="106" y="341"/>
                </a:cubicBezTo>
                <a:cubicBezTo>
                  <a:pt x="100" y="341"/>
                  <a:pt x="96" y="336"/>
                  <a:pt x="96" y="330"/>
                </a:cubicBezTo>
                <a:cubicBezTo>
                  <a:pt x="96" y="324"/>
                  <a:pt x="100" y="320"/>
                  <a:pt x="106" y="320"/>
                </a:cubicBezTo>
                <a:cubicBezTo>
                  <a:pt x="106" y="170"/>
                  <a:pt x="106" y="170"/>
                  <a:pt x="106" y="170"/>
                </a:cubicBezTo>
                <a:cubicBezTo>
                  <a:pt x="100" y="170"/>
                  <a:pt x="96" y="166"/>
                  <a:pt x="96" y="160"/>
                </a:cubicBezTo>
                <a:cubicBezTo>
                  <a:pt x="96" y="154"/>
                  <a:pt x="100" y="149"/>
                  <a:pt x="106" y="149"/>
                </a:cubicBezTo>
                <a:cubicBezTo>
                  <a:pt x="117" y="149"/>
                  <a:pt x="117" y="149"/>
                  <a:pt x="117" y="149"/>
                </a:cubicBezTo>
                <a:cubicBezTo>
                  <a:pt x="123" y="149"/>
                  <a:pt x="128" y="154"/>
                  <a:pt x="128" y="160"/>
                </a:cubicBezTo>
                <a:cubicBezTo>
                  <a:pt x="128" y="181"/>
                  <a:pt x="128" y="181"/>
                  <a:pt x="128" y="181"/>
                </a:cubicBezTo>
                <a:cubicBezTo>
                  <a:pt x="224" y="181"/>
                  <a:pt x="224" y="181"/>
                  <a:pt x="224" y="181"/>
                </a:cubicBezTo>
                <a:cubicBezTo>
                  <a:pt x="224" y="181"/>
                  <a:pt x="224" y="181"/>
                  <a:pt x="224" y="181"/>
                </a:cubicBezTo>
                <a:cubicBezTo>
                  <a:pt x="261" y="161"/>
                  <a:pt x="261" y="161"/>
                  <a:pt x="261" y="161"/>
                </a:cubicBezTo>
                <a:cubicBezTo>
                  <a:pt x="264" y="160"/>
                  <a:pt x="267" y="159"/>
                  <a:pt x="269" y="160"/>
                </a:cubicBezTo>
                <a:cubicBezTo>
                  <a:pt x="343" y="181"/>
                  <a:pt x="343" y="181"/>
                  <a:pt x="343" y="181"/>
                </a:cubicBezTo>
                <a:cubicBezTo>
                  <a:pt x="384" y="181"/>
                  <a:pt x="384" y="181"/>
                  <a:pt x="384" y="181"/>
                </a:cubicBezTo>
                <a:cubicBezTo>
                  <a:pt x="384" y="160"/>
                  <a:pt x="384" y="160"/>
                  <a:pt x="384" y="160"/>
                </a:cubicBezTo>
                <a:cubicBezTo>
                  <a:pt x="384" y="154"/>
                  <a:pt x="388" y="149"/>
                  <a:pt x="394" y="149"/>
                </a:cubicBezTo>
                <a:cubicBezTo>
                  <a:pt x="405" y="149"/>
                  <a:pt x="405" y="149"/>
                  <a:pt x="405" y="149"/>
                </a:cubicBezTo>
                <a:cubicBezTo>
                  <a:pt x="411" y="149"/>
                  <a:pt x="416" y="154"/>
                  <a:pt x="416" y="160"/>
                </a:cubicBezTo>
                <a:cubicBezTo>
                  <a:pt x="416" y="166"/>
                  <a:pt x="411" y="170"/>
                  <a:pt x="405" y="170"/>
                </a:cubicBezTo>
                <a:cubicBezTo>
                  <a:pt x="405" y="320"/>
                  <a:pt x="405" y="320"/>
                  <a:pt x="405" y="320"/>
                </a:cubicBezTo>
                <a:cubicBezTo>
                  <a:pt x="411" y="320"/>
                  <a:pt x="416" y="324"/>
                  <a:pt x="416" y="330"/>
                </a:cubicBezTo>
                <a:close/>
                <a:moveTo>
                  <a:pt x="349" y="319"/>
                </a:moveTo>
                <a:cubicBezTo>
                  <a:pt x="350" y="322"/>
                  <a:pt x="351" y="325"/>
                  <a:pt x="350" y="328"/>
                </a:cubicBezTo>
                <a:cubicBezTo>
                  <a:pt x="349" y="332"/>
                  <a:pt x="347" y="334"/>
                  <a:pt x="344" y="336"/>
                </a:cubicBezTo>
                <a:cubicBezTo>
                  <a:pt x="342" y="337"/>
                  <a:pt x="338" y="338"/>
                  <a:pt x="335" y="337"/>
                </a:cubicBezTo>
                <a:cubicBezTo>
                  <a:pt x="332" y="336"/>
                  <a:pt x="330" y="334"/>
                  <a:pt x="328" y="332"/>
                </a:cubicBezTo>
                <a:cubicBezTo>
                  <a:pt x="328" y="332"/>
                  <a:pt x="328" y="332"/>
                  <a:pt x="328" y="332"/>
                </a:cubicBezTo>
                <a:cubicBezTo>
                  <a:pt x="328" y="332"/>
                  <a:pt x="328" y="332"/>
                  <a:pt x="328" y="331"/>
                </a:cubicBezTo>
                <a:cubicBezTo>
                  <a:pt x="294" y="274"/>
                  <a:pt x="294" y="274"/>
                  <a:pt x="294" y="274"/>
                </a:cubicBezTo>
                <a:cubicBezTo>
                  <a:pt x="291" y="268"/>
                  <a:pt x="284" y="267"/>
                  <a:pt x="279" y="270"/>
                </a:cubicBezTo>
                <a:cubicBezTo>
                  <a:pt x="274" y="273"/>
                  <a:pt x="272" y="279"/>
                  <a:pt x="275" y="284"/>
                </a:cubicBezTo>
                <a:cubicBezTo>
                  <a:pt x="310" y="343"/>
                  <a:pt x="310" y="343"/>
                  <a:pt x="310" y="343"/>
                </a:cubicBezTo>
                <a:cubicBezTo>
                  <a:pt x="310" y="343"/>
                  <a:pt x="310" y="343"/>
                  <a:pt x="310" y="343"/>
                </a:cubicBezTo>
                <a:cubicBezTo>
                  <a:pt x="313" y="348"/>
                  <a:pt x="313" y="355"/>
                  <a:pt x="307" y="358"/>
                </a:cubicBezTo>
                <a:cubicBezTo>
                  <a:pt x="301" y="361"/>
                  <a:pt x="294" y="359"/>
                  <a:pt x="290" y="353"/>
                </a:cubicBezTo>
                <a:cubicBezTo>
                  <a:pt x="258" y="300"/>
                  <a:pt x="258" y="300"/>
                  <a:pt x="258" y="300"/>
                </a:cubicBezTo>
                <a:cubicBezTo>
                  <a:pt x="255" y="295"/>
                  <a:pt x="249" y="293"/>
                  <a:pt x="243" y="296"/>
                </a:cubicBezTo>
                <a:cubicBezTo>
                  <a:pt x="238" y="299"/>
                  <a:pt x="237" y="306"/>
                  <a:pt x="240" y="311"/>
                </a:cubicBezTo>
                <a:cubicBezTo>
                  <a:pt x="260" y="345"/>
                  <a:pt x="260" y="345"/>
                  <a:pt x="260" y="345"/>
                </a:cubicBezTo>
                <a:cubicBezTo>
                  <a:pt x="262" y="347"/>
                  <a:pt x="262" y="350"/>
                  <a:pt x="261" y="353"/>
                </a:cubicBezTo>
                <a:cubicBezTo>
                  <a:pt x="261" y="356"/>
                  <a:pt x="259" y="359"/>
                  <a:pt x="256" y="361"/>
                </a:cubicBezTo>
                <a:cubicBezTo>
                  <a:pt x="250" y="364"/>
                  <a:pt x="243" y="362"/>
                  <a:pt x="239" y="357"/>
                </a:cubicBezTo>
                <a:cubicBezTo>
                  <a:pt x="239" y="357"/>
                  <a:pt x="239" y="357"/>
                  <a:pt x="239" y="357"/>
                </a:cubicBezTo>
                <a:cubicBezTo>
                  <a:pt x="228" y="337"/>
                  <a:pt x="228" y="337"/>
                  <a:pt x="228" y="337"/>
                </a:cubicBezTo>
                <a:cubicBezTo>
                  <a:pt x="228" y="337"/>
                  <a:pt x="228" y="337"/>
                  <a:pt x="228" y="337"/>
                </a:cubicBezTo>
                <a:cubicBezTo>
                  <a:pt x="228" y="337"/>
                  <a:pt x="228" y="337"/>
                  <a:pt x="228" y="337"/>
                </a:cubicBezTo>
                <a:cubicBezTo>
                  <a:pt x="220" y="325"/>
                  <a:pt x="220" y="325"/>
                  <a:pt x="220" y="325"/>
                </a:cubicBezTo>
                <a:cubicBezTo>
                  <a:pt x="217" y="320"/>
                  <a:pt x="210" y="319"/>
                  <a:pt x="206" y="322"/>
                </a:cubicBezTo>
                <a:cubicBezTo>
                  <a:pt x="201" y="325"/>
                  <a:pt x="199" y="332"/>
                  <a:pt x="202" y="337"/>
                </a:cubicBezTo>
                <a:cubicBezTo>
                  <a:pt x="210" y="348"/>
                  <a:pt x="210" y="348"/>
                  <a:pt x="210" y="348"/>
                </a:cubicBezTo>
                <a:cubicBezTo>
                  <a:pt x="211" y="350"/>
                  <a:pt x="214" y="358"/>
                  <a:pt x="207" y="363"/>
                </a:cubicBezTo>
                <a:cubicBezTo>
                  <a:pt x="201" y="366"/>
                  <a:pt x="193" y="362"/>
                  <a:pt x="190" y="357"/>
                </a:cubicBezTo>
                <a:cubicBezTo>
                  <a:pt x="158" y="304"/>
                  <a:pt x="158" y="304"/>
                  <a:pt x="158" y="304"/>
                </a:cubicBezTo>
                <a:cubicBezTo>
                  <a:pt x="156" y="300"/>
                  <a:pt x="153" y="298"/>
                  <a:pt x="149" y="298"/>
                </a:cubicBezTo>
                <a:cubicBezTo>
                  <a:pt x="128" y="298"/>
                  <a:pt x="128" y="298"/>
                  <a:pt x="128" y="298"/>
                </a:cubicBezTo>
                <a:cubicBezTo>
                  <a:pt x="128" y="202"/>
                  <a:pt x="128" y="202"/>
                  <a:pt x="128" y="202"/>
                </a:cubicBezTo>
                <a:cubicBezTo>
                  <a:pt x="184" y="202"/>
                  <a:pt x="184" y="202"/>
                  <a:pt x="184" y="202"/>
                </a:cubicBezTo>
                <a:cubicBezTo>
                  <a:pt x="176" y="207"/>
                  <a:pt x="176" y="207"/>
                  <a:pt x="176" y="207"/>
                </a:cubicBezTo>
                <a:cubicBezTo>
                  <a:pt x="166" y="213"/>
                  <a:pt x="160" y="223"/>
                  <a:pt x="160" y="234"/>
                </a:cubicBezTo>
                <a:cubicBezTo>
                  <a:pt x="160" y="244"/>
                  <a:pt x="164" y="254"/>
                  <a:pt x="170" y="260"/>
                </a:cubicBezTo>
                <a:cubicBezTo>
                  <a:pt x="177" y="265"/>
                  <a:pt x="185" y="267"/>
                  <a:pt x="193" y="266"/>
                </a:cubicBezTo>
                <a:cubicBezTo>
                  <a:pt x="307" y="247"/>
                  <a:pt x="307" y="247"/>
                  <a:pt x="307" y="247"/>
                </a:cubicBezTo>
                <a:lnTo>
                  <a:pt x="349" y="319"/>
                </a:lnTo>
                <a:close/>
                <a:moveTo>
                  <a:pt x="341" y="202"/>
                </a:moveTo>
                <a:cubicBezTo>
                  <a:pt x="384" y="202"/>
                  <a:pt x="384" y="202"/>
                  <a:pt x="384" y="202"/>
                </a:cubicBezTo>
                <a:cubicBezTo>
                  <a:pt x="384" y="298"/>
                  <a:pt x="384" y="298"/>
                  <a:pt x="384" y="298"/>
                </a:cubicBezTo>
                <a:cubicBezTo>
                  <a:pt x="362" y="298"/>
                  <a:pt x="362" y="298"/>
                  <a:pt x="362" y="298"/>
                </a:cubicBezTo>
                <a:cubicBezTo>
                  <a:pt x="362" y="298"/>
                  <a:pt x="362" y="299"/>
                  <a:pt x="361" y="299"/>
                </a:cubicBezTo>
                <a:cubicBezTo>
                  <a:pt x="322" y="230"/>
                  <a:pt x="322" y="230"/>
                  <a:pt x="322" y="230"/>
                </a:cubicBezTo>
                <a:cubicBezTo>
                  <a:pt x="320" y="226"/>
                  <a:pt x="316" y="224"/>
                  <a:pt x="311" y="225"/>
                </a:cubicBezTo>
                <a:cubicBezTo>
                  <a:pt x="190" y="245"/>
                  <a:pt x="190" y="245"/>
                  <a:pt x="190" y="245"/>
                </a:cubicBezTo>
                <a:cubicBezTo>
                  <a:pt x="187" y="246"/>
                  <a:pt x="185" y="245"/>
                  <a:pt x="184" y="244"/>
                </a:cubicBezTo>
                <a:cubicBezTo>
                  <a:pt x="182" y="242"/>
                  <a:pt x="181" y="238"/>
                  <a:pt x="181" y="234"/>
                </a:cubicBezTo>
                <a:cubicBezTo>
                  <a:pt x="181" y="229"/>
                  <a:pt x="184" y="227"/>
                  <a:pt x="186" y="226"/>
                </a:cubicBezTo>
                <a:cubicBezTo>
                  <a:pt x="268" y="182"/>
                  <a:pt x="268" y="182"/>
                  <a:pt x="268" y="182"/>
                </a:cubicBezTo>
                <a:cubicBezTo>
                  <a:pt x="338" y="202"/>
                  <a:pt x="338" y="202"/>
                  <a:pt x="338" y="202"/>
                </a:cubicBezTo>
                <a:cubicBezTo>
                  <a:pt x="339" y="202"/>
                  <a:pt x="340" y="202"/>
                  <a:pt x="341" y="20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1" name="Google Shape;261;p11"/>
          <p:cNvSpPr/>
          <p:nvPr/>
        </p:nvSpPr>
        <p:spPr>
          <a:xfrm>
            <a:off x="2192692" y="973762"/>
            <a:ext cx="1629403" cy="24622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C00000"/>
              </a:buClr>
              <a:buSzPts val="1600"/>
              <a:buFont typeface="Calibri"/>
              <a:buNone/>
              <a:tabLst/>
              <a:defRPr/>
            </a:pPr>
            <a:r>
              <a:rPr kumimoji="0" lang="fr-FR" sz="1600" b="1" i="0" u="none" strike="noStrike" kern="0" cap="none" spc="0" normalizeH="0" baseline="0" noProof="0" dirty="0">
                <a:ln>
                  <a:noFill/>
                </a:ln>
                <a:solidFill>
                  <a:srgbClr val="C00000"/>
                </a:solidFill>
                <a:effectLst/>
                <a:uLnTx/>
                <a:uFillTx/>
                <a:latin typeface="Calibri"/>
                <a:ea typeface="Calibri"/>
                <a:cs typeface="Calibri"/>
                <a:sym typeface="Calibri"/>
              </a:rPr>
              <a:t>Mise en relation</a:t>
            </a:r>
            <a:endParaRPr kumimoji="0" sz="1600" b="0" i="0" u="none" strike="noStrike" kern="0" cap="none" spc="0" normalizeH="0" baseline="0" noProof="0" dirty="0">
              <a:ln>
                <a:noFill/>
              </a:ln>
              <a:solidFill>
                <a:srgbClr val="C00000"/>
              </a:solidFill>
              <a:effectLst/>
              <a:uLnTx/>
              <a:uFillTx/>
              <a:latin typeface="Calibri"/>
              <a:ea typeface="Calibri"/>
              <a:cs typeface="Calibri"/>
              <a:sym typeface="Calibri"/>
            </a:endParaRPr>
          </a:p>
        </p:txBody>
      </p:sp>
      <p:sp>
        <p:nvSpPr>
          <p:cNvPr id="262" name="Google Shape;262;p11"/>
          <p:cNvSpPr/>
          <p:nvPr/>
        </p:nvSpPr>
        <p:spPr>
          <a:xfrm>
            <a:off x="5969172" y="1222727"/>
            <a:ext cx="1133722" cy="977345"/>
          </a:xfrm>
          <a:prstGeom prst="hexagon">
            <a:avLst>
              <a:gd name="adj" fmla="val 25000"/>
              <a:gd name="vf" fmla="val 115470"/>
            </a:avLst>
          </a:prstGeom>
          <a:solidFill>
            <a:srgbClr val="0070C0"/>
          </a:solidFill>
          <a:ln>
            <a:noFill/>
          </a:ln>
        </p:spPr>
        <p:txBody>
          <a:bodyPr spcFirstLastPara="1" wrap="square" lIns="68575" tIns="68575" rIns="68575" bIns="685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750"/>
              <a:buFont typeface="Calibri"/>
              <a:buNone/>
              <a:tabLst/>
              <a:defRPr/>
            </a:pPr>
            <a:endParaRPr kumimoji="0" sz="750"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3" name="Google Shape;263;p11"/>
          <p:cNvSpPr/>
          <p:nvPr/>
        </p:nvSpPr>
        <p:spPr>
          <a:xfrm>
            <a:off x="5324042" y="917758"/>
            <a:ext cx="2687301" cy="24622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C00000"/>
              </a:buClr>
              <a:buSzPts val="1600"/>
              <a:buFont typeface="Calibri"/>
              <a:buNone/>
              <a:tabLst/>
              <a:defRPr/>
            </a:pPr>
            <a:r>
              <a:rPr kumimoji="0" lang="fr-FR" sz="1600" b="1" i="0" u="none" strike="noStrike" kern="0" cap="none" spc="0" normalizeH="0" baseline="0" noProof="0" dirty="0">
                <a:ln>
                  <a:noFill/>
                </a:ln>
                <a:solidFill>
                  <a:srgbClr val="C00000"/>
                </a:solidFill>
                <a:effectLst/>
                <a:uLnTx/>
                <a:uFillTx/>
                <a:latin typeface="Calibri"/>
                <a:ea typeface="Calibri"/>
                <a:cs typeface="Calibri"/>
                <a:sym typeface="Calibri"/>
              </a:rPr>
              <a:t>Espace communautaire</a:t>
            </a:r>
            <a:endParaRPr kumimoji="0" sz="1400" b="0" i="0" u="none" strike="noStrike" kern="0" cap="none" spc="0" normalizeH="0" baseline="0" noProof="0" dirty="0">
              <a:ln>
                <a:noFill/>
              </a:ln>
              <a:solidFill>
                <a:srgbClr val="C00000"/>
              </a:solidFill>
              <a:effectLst/>
              <a:uLnTx/>
              <a:uFillTx/>
              <a:latin typeface="Calibri"/>
              <a:ea typeface="Calibri"/>
              <a:cs typeface="Calibri"/>
              <a:sym typeface="Calibri"/>
            </a:endParaRPr>
          </a:p>
        </p:txBody>
      </p:sp>
      <p:pic>
        <p:nvPicPr>
          <p:cNvPr id="264" name="Google Shape;264;p11"/>
          <p:cNvPicPr preferRelativeResize="0"/>
          <p:nvPr/>
        </p:nvPicPr>
        <p:blipFill rotWithShape="1">
          <a:blip r:embed="rId3">
            <a:alphaModFix/>
          </a:blip>
          <a:srcRect r="-16442" b="-6412"/>
          <a:stretch/>
        </p:blipFill>
        <p:spPr>
          <a:xfrm>
            <a:off x="6283490" y="1454668"/>
            <a:ext cx="483791" cy="454715"/>
          </a:xfrm>
          <a:prstGeom prst="ellipse">
            <a:avLst/>
          </a:prstGeom>
          <a:solidFill>
            <a:schemeClr val="lt1"/>
          </a:solidFill>
          <a:ln>
            <a:noFill/>
          </a:ln>
          <a:effectLst>
            <a:outerShdw blurRad="381000" dist="292100" dir="5400000" sx="-80000" sy="-18000" rotWithShape="0">
              <a:schemeClr val="lt1">
                <a:alpha val="21960"/>
              </a:schemeClr>
            </a:outerShdw>
          </a:effectLst>
        </p:spPr>
      </p:pic>
      <p:sp>
        <p:nvSpPr>
          <p:cNvPr id="265" name="Google Shape;265;p11"/>
          <p:cNvSpPr/>
          <p:nvPr/>
        </p:nvSpPr>
        <p:spPr>
          <a:xfrm>
            <a:off x="9454876" y="1246950"/>
            <a:ext cx="1133722" cy="977345"/>
          </a:xfrm>
          <a:prstGeom prst="hexagon">
            <a:avLst>
              <a:gd name="adj" fmla="val 25000"/>
              <a:gd name="vf" fmla="val 115470"/>
            </a:avLst>
          </a:prstGeom>
          <a:solidFill>
            <a:srgbClr val="0070C0"/>
          </a:solidFill>
          <a:ln>
            <a:noFill/>
          </a:ln>
        </p:spPr>
        <p:txBody>
          <a:bodyPr spcFirstLastPara="1" wrap="square" lIns="68575" tIns="68575" rIns="68575" bIns="685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750"/>
              <a:buFont typeface="Calibri"/>
              <a:buNone/>
              <a:tabLst/>
              <a:defRPr/>
            </a:pPr>
            <a:endParaRPr kumimoji="0" sz="750"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6" name="Google Shape;266;p11"/>
          <p:cNvSpPr/>
          <p:nvPr/>
        </p:nvSpPr>
        <p:spPr>
          <a:xfrm>
            <a:off x="8728829" y="874242"/>
            <a:ext cx="2970324" cy="24622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C00000"/>
              </a:buClr>
              <a:buSzPts val="1600"/>
              <a:buFont typeface="Calibri"/>
              <a:buNone/>
              <a:tabLst/>
              <a:defRPr/>
            </a:pPr>
            <a:r>
              <a:rPr kumimoji="0" lang="fr-FR" sz="1600" b="1" i="0" u="none" strike="noStrike" kern="0" cap="none" spc="0" normalizeH="0" baseline="0" noProof="0" dirty="0">
                <a:ln>
                  <a:noFill/>
                </a:ln>
                <a:solidFill>
                  <a:srgbClr val="C00000"/>
                </a:solidFill>
                <a:effectLst/>
                <a:uLnTx/>
                <a:uFillTx/>
                <a:latin typeface="Calibri"/>
                <a:ea typeface="Calibri"/>
                <a:cs typeface="Calibri"/>
                <a:sym typeface="Calibri"/>
              </a:rPr>
              <a:t>Accompagnement des entreprises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67" name="Google Shape;267;p11"/>
          <p:cNvSpPr txBox="1"/>
          <p:nvPr/>
        </p:nvSpPr>
        <p:spPr>
          <a:xfrm>
            <a:off x="1660919" y="2381399"/>
            <a:ext cx="2583111" cy="31393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4472C4"/>
              </a:buClr>
              <a:buSzPts val="2400"/>
              <a:buFont typeface="Calibri"/>
              <a:buNone/>
              <a:tabLst/>
              <a:defRPr/>
            </a:pPr>
            <a:r>
              <a:rPr kumimoji="0" lang="fr-FR" sz="2400" b="1" i="0" u="none" strike="noStrike" kern="0" cap="none" spc="0" normalizeH="0" baseline="0" noProof="0" dirty="0">
                <a:ln>
                  <a:noFill/>
                </a:ln>
                <a:solidFill>
                  <a:srgbClr val="4472C4"/>
                </a:solidFill>
                <a:effectLst/>
                <a:uLnTx/>
                <a:uFillTx/>
                <a:latin typeface="Calibri"/>
                <a:ea typeface="Calibri"/>
                <a:cs typeface="Calibri"/>
                <a:sym typeface="Calibri"/>
              </a:rPr>
              <a:t>Connecteur</a:t>
            </a:r>
            <a:endParaRPr kumimoji="0" sz="2000" b="1" i="0" u="none" strike="noStrike" kern="0" cap="none" spc="0" normalizeH="0" baseline="0" noProof="0" dirty="0">
              <a:ln>
                <a:noFill/>
              </a:ln>
              <a:solidFill>
                <a:srgbClr val="4472C4"/>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Calibri"/>
              <a:buNone/>
              <a:tabLst/>
              <a:defRPr/>
            </a:pPr>
            <a:endParaRPr kumimoji="0" sz="1400" b="1" i="0" u="none" strike="noStrike" kern="0" cap="none" spc="0" normalizeH="0" baseline="0" noProof="0" dirty="0">
              <a:ln>
                <a:noFill/>
              </a:ln>
              <a:solidFill>
                <a:srgbClr val="4472C4"/>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2000" b="1" i="0" u="none" strike="noStrike" kern="0" cap="none" spc="0" normalizeH="0" baseline="0" noProof="0" dirty="0">
                <a:ln>
                  <a:noFill/>
                </a:ln>
                <a:solidFill>
                  <a:srgbClr val="4472C4"/>
                </a:solidFill>
                <a:effectLst/>
                <a:uLnTx/>
                <a:uFillTx/>
                <a:latin typeface="Calibri"/>
                <a:ea typeface="Calibri"/>
                <a:cs typeface="Calibri"/>
                <a:sym typeface="Calibri"/>
              </a:rPr>
              <a:t>Mise en contact </a:t>
            </a: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entre des</a:t>
            </a:r>
            <a:r>
              <a:rPr kumimoji="0" lang="fr-FR" sz="20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partenaires et les entreprises selon les besoins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Calibri"/>
              <a:buNone/>
              <a:tabLst/>
              <a:defRPr/>
            </a:pP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2000" b="1" i="0" u="none" strike="noStrike" kern="0" cap="none" spc="0" normalizeH="0" baseline="0" noProof="0" dirty="0">
                <a:ln>
                  <a:noFill/>
                </a:ln>
                <a:solidFill>
                  <a:srgbClr val="4472C4"/>
                </a:solidFill>
                <a:effectLst/>
                <a:uLnTx/>
                <a:uFillTx/>
                <a:latin typeface="Calibri"/>
                <a:ea typeface="Calibri"/>
                <a:cs typeface="Calibri"/>
                <a:sym typeface="Calibri"/>
              </a:rPr>
              <a:t>Mise en relation </a:t>
            </a: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entre l’entreprise et un </a:t>
            </a:r>
            <a:r>
              <a:rPr kumimoji="0" lang="fr-FR" sz="2000" b="0" i="0" u="none" strike="noStrike" kern="0" cap="none" spc="0" normalizeH="0" baseline="0" noProof="0" dirty="0" err="1">
                <a:ln>
                  <a:noFill/>
                </a:ln>
                <a:solidFill>
                  <a:srgbClr val="000000"/>
                </a:solidFill>
                <a:effectLst/>
                <a:uLnTx/>
                <a:uFillTx/>
                <a:latin typeface="Calibri"/>
                <a:ea typeface="Calibri"/>
                <a:cs typeface="Calibri"/>
                <a:sym typeface="Calibri"/>
              </a:rPr>
              <a:t>cfa</a:t>
            </a: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 et/ou un jeune en alternance</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68" name="Google Shape;268;p11"/>
          <p:cNvSpPr txBox="1"/>
          <p:nvPr/>
        </p:nvSpPr>
        <p:spPr>
          <a:xfrm>
            <a:off x="4880712" y="2302947"/>
            <a:ext cx="3252525" cy="424727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4472C4"/>
              </a:buClr>
              <a:buSzPts val="2400"/>
              <a:buFont typeface="Calibri"/>
              <a:buNone/>
              <a:tabLst/>
              <a:defRPr/>
            </a:pPr>
            <a:r>
              <a:rPr kumimoji="0" lang="fr-FR" sz="2400" b="1" i="0" u="none" strike="noStrike" kern="0" cap="none" spc="0" normalizeH="0" baseline="0" noProof="0" dirty="0">
                <a:ln>
                  <a:noFill/>
                </a:ln>
                <a:solidFill>
                  <a:srgbClr val="4472C4"/>
                </a:solidFill>
                <a:effectLst/>
                <a:uLnTx/>
                <a:uFillTx/>
                <a:latin typeface="Calibri"/>
                <a:ea typeface="Calibri"/>
                <a:cs typeface="Calibri"/>
                <a:sym typeface="Calibri"/>
              </a:rPr>
              <a:t>Animateur</a:t>
            </a:r>
          </a:p>
          <a:p>
            <a:pPr marL="0" marR="0" lvl="0" indent="0" algn="ctr" defTabSz="914400" rtl="0" eaLnBrk="1" fontAlgn="auto" latinLnBrk="0" hangingPunct="1">
              <a:lnSpc>
                <a:spcPct val="100000"/>
              </a:lnSpc>
              <a:spcBef>
                <a:spcPts val="0"/>
              </a:spcBef>
              <a:spcAft>
                <a:spcPts val="0"/>
              </a:spcAft>
              <a:buClr>
                <a:srgbClr val="4472C4"/>
              </a:buClr>
              <a:buSzPts val="2400"/>
              <a:buFont typeface="Calibri"/>
              <a:buNone/>
              <a:tabLst/>
              <a:defRPr/>
            </a:pPr>
            <a:endParaRPr kumimoji="0" lang="fr-FR" sz="2400" b="1" i="0" u="none" strike="noStrike" kern="0" cap="none" spc="0" normalizeH="0" baseline="0" noProof="0" dirty="0">
              <a:ln>
                <a:noFill/>
              </a:ln>
              <a:solidFill>
                <a:srgbClr val="4472C4"/>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472C4"/>
              </a:buClr>
              <a:buSzPts val="2400"/>
              <a:buFont typeface="Calibri"/>
              <a:buNone/>
              <a:tabLst/>
              <a:defRPr/>
            </a:pPr>
            <a:endParaRPr kumimoji="0" lang="fr-FR" sz="2400" b="1" i="0" u="none" strike="noStrike" kern="0" cap="none" spc="0" normalizeH="0" baseline="0" noProof="0" dirty="0">
              <a:ln>
                <a:noFill/>
              </a:ln>
              <a:solidFill>
                <a:srgbClr val="4472C4"/>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472C4"/>
              </a:buClr>
              <a:buSzPts val="2400"/>
              <a:buFont typeface="Calibri"/>
              <a:buNone/>
              <a:tabLst/>
              <a:defRPr/>
            </a:pPr>
            <a:endParaRPr kumimoji="0" sz="2000" b="1" i="0" u="none" strike="noStrike" kern="0" cap="none" spc="0" normalizeH="0" baseline="0" noProof="0" dirty="0">
              <a:ln>
                <a:noFill/>
              </a:ln>
              <a:solidFill>
                <a:srgbClr val="4472C4"/>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2000" b="1" i="0" u="none" strike="noStrike" kern="0" cap="none" spc="0" normalizeH="0" baseline="0" noProof="0" dirty="0">
                <a:ln>
                  <a:noFill/>
                </a:ln>
                <a:solidFill>
                  <a:srgbClr val="4472C4"/>
                </a:solidFill>
                <a:effectLst/>
                <a:uLnTx/>
                <a:uFillTx/>
                <a:latin typeface="Calibri"/>
                <a:ea typeface="Calibri"/>
                <a:cs typeface="Calibri"/>
                <a:sym typeface="Calibri"/>
              </a:rPr>
              <a:t>Les matinales de l’inclusion : </a:t>
            </a: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EA/ESAT, SIAE, Emploi franc, CIE, troubles psychiques …</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2000" b="1" i="0" u="none" strike="noStrike" kern="0" cap="none" spc="0" normalizeH="0" baseline="0" noProof="0" dirty="0">
                <a:ln>
                  <a:noFill/>
                </a:ln>
                <a:solidFill>
                  <a:srgbClr val="4472C4"/>
                </a:solidFill>
                <a:effectLst/>
                <a:uLnTx/>
                <a:uFillTx/>
                <a:latin typeface="Calibri"/>
                <a:ea typeface="Calibri"/>
                <a:cs typeface="Calibri"/>
                <a:sym typeface="Calibri"/>
              </a:rPr>
              <a:t>Webinaires</a:t>
            </a:r>
            <a:r>
              <a:rPr kumimoji="0" lang="fr-FR" sz="1800" b="1" i="0" u="none" strike="noStrike" kern="0" cap="none" spc="0" normalizeH="0" baseline="0" noProof="0" dirty="0">
                <a:ln>
                  <a:noFill/>
                </a:ln>
                <a:solidFill>
                  <a:srgbClr val="0070C0"/>
                </a:solidFill>
                <a:effectLst/>
                <a:uLnTx/>
                <a:uFillTx/>
                <a:latin typeface="Calibri"/>
                <a:ea typeface="Calibri"/>
                <a:cs typeface="Calibri"/>
                <a:sym typeface="Calibri"/>
              </a:rPr>
              <a:t> </a:t>
            </a: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coanimés avec nos partenaires CCI, Pôle Emploi, les Communautés d’agglomérations…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2000" b="1" i="0" u="none" strike="noStrike" kern="0" cap="none" spc="0" normalizeH="0" baseline="0" noProof="0" dirty="0" err="1">
                <a:ln>
                  <a:noFill/>
                </a:ln>
                <a:solidFill>
                  <a:srgbClr val="4472C4"/>
                </a:solidFill>
                <a:effectLst/>
                <a:uLnTx/>
                <a:uFillTx/>
                <a:latin typeface="Calibri"/>
                <a:ea typeface="Calibri"/>
                <a:cs typeface="Calibri"/>
                <a:sym typeface="Calibri"/>
              </a:rPr>
              <a:t>Afterwork</a:t>
            </a:r>
            <a:r>
              <a:rPr kumimoji="0" lang="fr-FR" sz="1800" b="1" i="0" u="none" strike="noStrike" kern="0" cap="none" spc="0" normalizeH="0" baseline="0" noProof="0" dirty="0">
                <a:ln>
                  <a:noFill/>
                </a:ln>
                <a:solidFill>
                  <a:srgbClr val="0070C0"/>
                </a:solidFill>
                <a:effectLst/>
                <a:uLnTx/>
                <a:uFillTx/>
                <a:latin typeface="Calibri"/>
                <a:ea typeface="Calibri"/>
                <a:cs typeface="Calibri"/>
                <a:sym typeface="Calibri"/>
              </a:rPr>
              <a:t> </a:t>
            </a: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avec la </a:t>
            </a:r>
            <a:r>
              <a:rPr kumimoji="0" lang="fr-FR" sz="2000" b="0" i="0" u="none" strike="noStrike" kern="0" cap="none" spc="0" normalizeH="0" baseline="0" noProof="0" dirty="0" err="1">
                <a:ln>
                  <a:noFill/>
                </a:ln>
                <a:solidFill>
                  <a:srgbClr val="000000"/>
                </a:solidFill>
                <a:effectLst/>
                <a:uLnTx/>
                <a:uFillTx/>
                <a:latin typeface="Calibri"/>
                <a:ea typeface="Calibri"/>
                <a:cs typeface="Calibri"/>
                <a:sym typeface="Calibri"/>
              </a:rPr>
              <a:t>cpme</a:t>
            </a:r>
            <a:endPar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69" name="Google Shape;269;p11"/>
          <p:cNvSpPr txBox="1"/>
          <p:nvPr/>
        </p:nvSpPr>
        <p:spPr>
          <a:xfrm>
            <a:off x="8553398" y="2428649"/>
            <a:ext cx="2983222" cy="35393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4472C4"/>
              </a:buClr>
              <a:buSzPts val="2400"/>
              <a:buFont typeface="Calibri"/>
              <a:buNone/>
              <a:tabLst/>
              <a:defRPr/>
            </a:pPr>
            <a:r>
              <a:rPr kumimoji="0" lang="fr-FR" sz="2400" b="1" i="0" u="none" strike="noStrike" kern="0" cap="none" spc="0" normalizeH="0" baseline="0" noProof="0" dirty="0">
                <a:ln>
                  <a:noFill/>
                </a:ln>
                <a:solidFill>
                  <a:srgbClr val="4472C4"/>
                </a:solidFill>
                <a:effectLst/>
                <a:uLnTx/>
                <a:uFillTx/>
                <a:latin typeface="Calibri"/>
                <a:ea typeface="Calibri"/>
                <a:cs typeface="Calibri"/>
                <a:sym typeface="Calibri"/>
              </a:rPr>
              <a:t>Facilitateur</a:t>
            </a:r>
            <a:endParaRPr kumimoji="0" sz="2000" b="1" i="0" u="none" strike="noStrike" kern="0" cap="none" spc="0" normalizeH="0" baseline="0" noProof="0" dirty="0">
              <a:ln>
                <a:noFill/>
              </a:ln>
              <a:solidFill>
                <a:srgbClr val="4472C4"/>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 Accompagnement sur la mise en place de </a:t>
            </a:r>
            <a:r>
              <a:rPr kumimoji="0" lang="fr-FR" sz="2000" b="1" i="0" u="none" strike="noStrike" kern="0" cap="none" spc="0" normalizeH="0" baseline="0" noProof="0" dirty="0">
                <a:ln>
                  <a:noFill/>
                </a:ln>
                <a:solidFill>
                  <a:srgbClr val="4472C4"/>
                </a:solidFill>
                <a:effectLst/>
                <a:uLnTx/>
                <a:uFillTx/>
                <a:latin typeface="Calibri"/>
                <a:ea typeface="Calibri"/>
                <a:cs typeface="Calibri"/>
                <a:sym typeface="Calibri"/>
              </a:rPr>
              <a:t>parrainage</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2000" b="0" i="0" u="none" strike="noStrike" kern="0" cap="none" spc="0" normalizeH="0" baseline="0" noProof="0" dirty="0">
                <a:ln>
                  <a:noFill/>
                </a:ln>
                <a:solidFill>
                  <a:srgbClr val="000000"/>
                </a:solidFill>
                <a:effectLst/>
                <a:uLnTx/>
                <a:uFillTx/>
                <a:latin typeface="Calibri"/>
                <a:ea typeface="+mn-ea"/>
                <a:cs typeface="Calibri"/>
                <a:sym typeface="Calibri"/>
              </a:rPr>
              <a:t>Co-organisateur de programmes d’inclusion</a:t>
            </a:r>
          </a:p>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fr-FR" sz="2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fr-FR" sz="2000" b="1" i="0" u="none" strike="noStrike" kern="0" cap="none" spc="0" normalizeH="0" baseline="0" noProof="0" dirty="0">
                <a:ln>
                  <a:noFill/>
                </a:ln>
                <a:solidFill>
                  <a:srgbClr val="000000"/>
                </a:solidFill>
                <a:effectLst/>
                <a:uLnTx/>
                <a:uFillTx/>
                <a:latin typeface="Calibri"/>
                <a:ea typeface="Calibri"/>
                <a:cs typeface="Calibri"/>
                <a:sym typeface="Calibri"/>
              </a:rPr>
              <a:t>		</a:t>
            </a:r>
          </a:p>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fr-FR" sz="2000" b="1" i="0" u="none" strike="noStrike" kern="0" cap="none" spc="0" normalizeH="0" baseline="0" noProof="0" dirty="0">
              <a:ln>
                <a:noFill/>
              </a:ln>
              <a:solidFill>
                <a:srgbClr val="4472C4"/>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fr-FR" sz="20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2000" b="1" i="0" u="none" strike="noStrike" kern="0" cap="none" spc="0" normalizeH="0" baseline="0" noProof="0" dirty="0">
                <a:ln>
                  <a:noFill/>
                </a:ln>
                <a:solidFill>
                  <a:srgbClr val="4472C4"/>
                </a:solidFill>
                <a:effectLst/>
                <a:uLnTx/>
                <a:uFillTx/>
                <a:latin typeface="Calibri"/>
                <a:ea typeface="Calibri"/>
                <a:cs typeface="Calibri"/>
                <a:sym typeface="Calibri"/>
              </a:rPr>
              <a:t>Job Tour </a:t>
            </a:r>
            <a:r>
              <a:rPr kumimoji="0" lang="fr-FR" sz="2000" b="0" i="0" u="none" strike="noStrike" kern="0" cap="none" spc="0" normalizeH="0" baseline="0" noProof="0" dirty="0">
                <a:ln>
                  <a:noFill/>
                </a:ln>
                <a:solidFill>
                  <a:srgbClr val="000000"/>
                </a:solidFill>
                <a:effectLst/>
                <a:uLnTx/>
                <a:uFillTx/>
                <a:latin typeface="Calibri"/>
                <a:ea typeface="+mn-ea"/>
                <a:cs typeface="Calibri"/>
                <a:sym typeface="Calibri"/>
              </a:rPr>
              <a:t>recrutement de             métier en tension</a:t>
            </a:r>
            <a:endParaRPr kumimoji="0" lang="fr-FR"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70" name="Google Shape;270;p11"/>
          <p:cNvSpPr/>
          <p:nvPr/>
        </p:nvSpPr>
        <p:spPr>
          <a:xfrm>
            <a:off x="9668347" y="1437703"/>
            <a:ext cx="592642" cy="592513"/>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71" name="Google Shape;271;p11"/>
          <p:cNvPicPr preferRelativeResize="0"/>
          <p:nvPr/>
        </p:nvPicPr>
        <p:blipFill rotWithShape="1">
          <a:blip r:embed="rId4">
            <a:alphaModFix/>
          </a:blip>
          <a:srcRect/>
          <a:stretch/>
        </p:blipFill>
        <p:spPr>
          <a:xfrm>
            <a:off x="9822345" y="1567399"/>
            <a:ext cx="315565" cy="333119"/>
          </a:xfrm>
          <a:prstGeom prst="rect">
            <a:avLst/>
          </a:prstGeom>
          <a:noFill/>
          <a:ln>
            <a:noFill/>
          </a:ln>
        </p:spPr>
      </p:pic>
      <p:pic>
        <p:nvPicPr>
          <p:cNvPr id="272" name="Google Shape;272;p11"/>
          <p:cNvPicPr preferRelativeResize="0"/>
          <p:nvPr/>
        </p:nvPicPr>
        <p:blipFill rotWithShape="1">
          <a:blip r:embed="rId5">
            <a:alphaModFix/>
          </a:blip>
          <a:srcRect/>
          <a:stretch/>
        </p:blipFill>
        <p:spPr>
          <a:xfrm>
            <a:off x="5704492" y="2806047"/>
            <a:ext cx="1786117" cy="1115525"/>
          </a:xfrm>
          <a:prstGeom prst="rect">
            <a:avLst/>
          </a:prstGeom>
          <a:noFill/>
          <a:ln>
            <a:noFill/>
          </a:ln>
        </p:spPr>
      </p:pic>
      <p:pic>
        <p:nvPicPr>
          <p:cNvPr id="274" name="Google Shape;274;p11"/>
          <p:cNvPicPr preferRelativeResize="0"/>
          <p:nvPr/>
        </p:nvPicPr>
        <p:blipFill rotWithShape="1">
          <a:blip r:embed="rId6">
            <a:alphaModFix/>
          </a:blip>
          <a:srcRect/>
          <a:stretch/>
        </p:blipFill>
        <p:spPr>
          <a:xfrm>
            <a:off x="1848152" y="5528727"/>
            <a:ext cx="2318481" cy="1121756"/>
          </a:xfrm>
          <a:prstGeom prst="rect">
            <a:avLst/>
          </a:prstGeom>
          <a:noFill/>
          <a:ln>
            <a:noFill/>
          </a:ln>
        </p:spPr>
      </p:pic>
      <p:pic>
        <p:nvPicPr>
          <p:cNvPr id="26" name="Picture 2" descr="Résultat de recherche d'images pour &quot;logo 100chances 100 emplois&quot;">
            <a:extLst>
              <a:ext uri="{FF2B5EF4-FFF2-40B4-BE49-F238E27FC236}">
                <a16:creationId xmlns:a16="http://schemas.microsoft.com/office/drawing/2014/main" id="{076CDD70-E951-4EEB-8E59-D4413E2AAA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45658" y="4475520"/>
            <a:ext cx="792638" cy="78896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4B8E70AB-8CAD-4140-AF2E-CB3EF9ECB0FC}"/>
              </a:ext>
            </a:extLst>
          </p:cNvPr>
          <p:cNvPicPr>
            <a:picLocks noChangeAspect="1"/>
          </p:cNvPicPr>
          <p:nvPr/>
        </p:nvPicPr>
        <p:blipFill>
          <a:blip r:embed="rId8"/>
          <a:stretch>
            <a:fillRect/>
          </a:stretch>
        </p:blipFill>
        <p:spPr>
          <a:xfrm>
            <a:off x="10013645" y="4545654"/>
            <a:ext cx="1650817" cy="5033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12"/>
          <p:cNvPicPr preferRelativeResize="0"/>
          <p:nvPr/>
        </p:nvPicPr>
        <p:blipFill rotWithShape="1">
          <a:blip r:embed="rId3">
            <a:alphaModFix/>
          </a:blip>
          <a:srcRect/>
          <a:stretch/>
        </p:blipFill>
        <p:spPr>
          <a:xfrm>
            <a:off x="8635175" y="712693"/>
            <a:ext cx="2646360" cy="1915952"/>
          </a:xfrm>
          <a:prstGeom prst="rect">
            <a:avLst/>
          </a:prstGeom>
          <a:noFill/>
          <a:ln>
            <a:noFill/>
          </a:ln>
        </p:spPr>
      </p:pic>
      <p:pic>
        <p:nvPicPr>
          <p:cNvPr id="280" name="Google Shape;280;p12"/>
          <p:cNvPicPr preferRelativeResize="0"/>
          <p:nvPr/>
        </p:nvPicPr>
        <p:blipFill rotWithShape="1">
          <a:blip r:embed="rId4">
            <a:alphaModFix/>
          </a:blip>
          <a:srcRect/>
          <a:stretch/>
        </p:blipFill>
        <p:spPr>
          <a:xfrm>
            <a:off x="10084807" y="3019246"/>
            <a:ext cx="1196858" cy="1196858"/>
          </a:xfrm>
          <a:prstGeom prst="rect">
            <a:avLst/>
          </a:prstGeom>
          <a:noFill/>
          <a:ln>
            <a:noFill/>
          </a:ln>
        </p:spPr>
      </p:pic>
      <p:sp>
        <p:nvSpPr>
          <p:cNvPr id="281" name="Google Shape;281;p12"/>
          <p:cNvSpPr txBox="1">
            <a:spLocks noGrp="1"/>
          </p:cNvSpPr>
          <p:nvPr>
            <p:ph type="title"/>
          </p:nvPr>
        </p:nvSpPr>
        <p:spPr>
          <a:xfrm>
            <a:off x="1897491" y="46037"/>
            <a:ext cx="9147540" cy="104253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060"/>
              </a:buClr>
              <a:buSzPts val="4400"/>
              <a:buFont typeface="Gill Sans"/>
              <a:buNone/>
            </a:pPr>
            <a:r>
              <a:rPr lang="fr-FR" b="1" dirty="0">
                <a:solidFill>
                  <a:srgbClr val="002060"/>
                </a:solidFill>
              </a:rPr>
              <a:t>65 entreprises </a:t>
            </a:r>
            <a:r>
              <a:rPr lang="fr-FR" b="1" dirty="0"/>
              <a:t>engagées</a:t>
            </a:r>
            <a:endParaRPr dirty="0"/>
          </a:p>
        </p:txBody>
      </p:sp>
      <p:sp>
        <p:nvSpPr>
          <p:cNvPr id="282" name="Google Shape;282;p12"/>
          <p:cNvSpPr txBox="1">
            <a:spLocks noGrp="1"/>
          </p:cNvSpPr>
          <p:nvPr>
            <p:ph type="body" idx="1"/>
          </p:nvPr>
        </p:nvSpPr>
        <p:spPr>
          <a:xfrm>
            <a:off x="1146969" y="1088572"/>
            <a:ext cx="10943431" cy="5769428"/>
          </a:xfrm>
          <a:prstGeom prst="rect">
            <a:avLst/>
          </a:prstGeom>
          <a:noFill/>
          <a:ln>
            <a:noFill/>
          </a:ln>
        </p:spPr>
        <p:txBody>
          <a:bodyPr spcFirstLastPara="1" wrap="square" lIns="91425" tIns="45700" rIns="91425" bIns="45700" anchor="t" anchorCtr="0">
            <a:normAutofit/>
          </a:bodyPr>
          <a:lstStyle/>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a:p>
            <a:pPr marL="457200" lvl="1" indent="0" algn="l" rtl="0">
              <a:lnSpc>
                <a:spcPct val="90000"/>
              </a:lnSpc>
              <a:spcBef>
                <a:spcPts val="500"/>
              </a:spcBef>
              <a:spcAft>
                <a:spcPts val="0"/>
              </a:spcAft>
              <a:buClr>
                <a:schemeClr val="dk1"/>
              </a:buClr>
              <a:buSzPts val="2400"/>
              <a:buNone/>
            </a:pPr>
            <a:endParaRPr dirty="0"/>
          </a:p>
          <a:p>
            <a:pPr marL="457200" lvl="1" indent="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p:txBody>
      </p:sp>
      <p:cxnSp>
        <p:nvCxnSpPr>
          <p:cNvPr id="283" name="Google Shape;283;p12"/>
          <p:cNvCxnSpPr/>
          <p:nvPr/>
        </p:nvCxnSpPr>
        <p:spPr>
          <a:xfrm>
            <a:off x="8322364" y="2087962"/>
            <a:ext cx="1" cy="178905"/>
          </a:xfrm>
          <a:prstGeom prst="straightConnector1">
            <a:avLst/>
          </a:prstGeom>
          <a:noFill/>
          <a:ln w="9525" cap="flat" cmpd="sng">
            <a:solidFill>
              <a:srgbClr val="FF0000"/>
            </a:solidFill>
            <a:prstDash val="solid"/>
            <a:miter lim="800000"/>
            <a:headEnd type="none" w="sm" len="sm"/>
            <a:tailEnd type="none" w="sm" len="sm"/>
          </a:ln>
        </p:spPr>
      </p:cxnSp>
      <p:pic>
        <p:nvPicPr>
          <p:cNvPr id="284" name="Google Shape;284;p12"/>
          <p:cNvPicPr preferRelativeResize="0"/>
          <p:nvPr/>
        </p:nvPicPr>
        <p:blipFill rotWithShape="1">
          <a:blip r:embed="rId5">
            <a:alphaModFix/>
          </a:blip>
          <a:srcRect/>
          <a:stretch/>
        </p:blipFill>
        <p:spPr>
          <a:xfrm>
            <a:off x="1540398" y="3979837"/>
            <a:ext cx="8858856" cy="2364181"/>
          </a:xfrm>
          <a:prstGeom prst="rect">
            <a:avLst/>
          </a:prstGeom>
          <a:noFill/>
          <a:ln>
            <a:noFill/>
          </a:ln>
        </p:spPr>
      </p:pic>
      <p:pic>
        <p:nvPicPr>
          <p:cNvPr id="285" name="Google Shape;285;p12"/>
          <p:cNvPicPr preferRelativeResize="0"/>
          <p:nvPr/>
        </p:nvPicPr>
        <p:blipFill rotWithShape="1">
          <a:blip r:embed="rId6">
            <a:alphaModFix/>
          </a:blip>
          <a:srcRect/>
          <a:stretch/>
        </p:blipFill>
        <p:spPr>
          <a:xfrm>
            <a:off x="5034366" y="4813032"/>
            <a:ext cx="1892532" cy="533255"/>
          </a:xfrm>
          <a:prstGeom prst="rect">
            <a:avLst/>
          </a:prstGeom>
          <a:noFill/>
          <a:ln>
            <a:noFill/>
          </a:ln>
        </p:spPr>
      </p:pic>
      <p:pic>
        <p:nvPicPr>
          <p:cNvPr id="286" name="Google Shape;286;p12"/>
          <p:cNvPicPr preferRelativeResize="0"/>
          <p:nvPr/>
        </p:nvPicPr>
        <p:blipFill rotWithShape="1">
          <a:blip r:embed="rId7">
            <a:alphaModFix/>
          </a:blip>
          <a:srcRect/>
          <a:stretch/>
        </p:blipFill>
        <p:spPr>
          <a:xfrm>
            <a:off x="3801668" y="6156897"/>
            <a:ext cx="3578662" cy="597460"/>
          </a:xfrm>
          <a:prstGeom prst="rect">
            <a:avLst/>
          </a:prstGeom>
          <a:noFill/>
          <a:ln>
            <a:noFill/>
          </a:ln>
        </p:spPr>
      </p:pic>
      <p:pic>
        <p:nvPicPr>
          <p:cNvPr id="287" name="Google Shape;287;p12"/>
          <p:cNvPicPr preferRelativeResize="0"/>
          <p:nvPr/>
        </p:nvPicPr>
        <p:blipFill rotWithShape="1">
          <a:blip r:embed="rId8">
            <a:alphaModFix/>
          </a:blip>
          <a:srcRect/>
          <a:stretch/>
        </p:blipFill>
        <p:spPr>
          <a:xfrm>
            <a:off x="1831524" y="1189878"/>
            <a:ext cx="1219200" cy="565150"/>
          </a:xfrm>
          <a:prstGeom prst="rect">
            <a:avLst/>
          </a:prstGeom>
          <a:noFill/>
          <a:ln>
            <a:noFill/>
          </a:ln>
        </p:spPr>
      </p:pic>
      <p:pic>
        <p:nvPicPr>
          <p:cNvPr id="288" name="Google Shape;288;p12"/>
          <p:cNvPicPr preferRelativeResize="0"/>
          <p:nvPr/>
        </p:nvPicPr>
        <p:blipFill rotWithShape="1">
          <a:blip r:embed="rId9">
            <a:alphaModFix/>
          </a:blip>
          <a:srcRect/>
          <a:stretch/>
        </p:blipFill>
        <p:spPr>
          <a:xfrm>
            <a:off x="7613806" y="5916422"/>
            <a:ext cx="2148005" cy="1306511"/>
          </a:xfrm>
          <a:prstGeom prst="rect">
            <a:avLst/>
          </a:prstGeom>
          <a:noFill/>
          <a:ln>
            <a:noFill/>
          </a:ln>
        </p:spPr>
      </p:pic>
      <p:pic>
        <p:nvPicPr>
          <p:cNvPr id="289" name="Google Shape;289;p12"/>
          <p:cNvPicPr preferRelativeResize="0"/>
          <p:nvPr/>
        </p:nvPicPr>
        <p:blipFill rotWithShape="1">
          <a:blip r:embed="rId10">
            <a:alphaModFix/>
          </a:blip>
          <a:srcRect/>
          <a:stretch/>
        </p:blipFill>
        <p:spPr>
          <a:xfrm>
            <a:off x="2744886" y="3054516"/>
            <a:ext cx="1829532" cy="959842"/>
          </a:xfrm>
          <a:prstGeom prst="rect">
            <a:avLst/>
          </a:prstGeom>
          <a:noFill/>
          <a:ln>
            <a:noFill/>
          </a:ln>
        </p:spPr>
      </p:pic>
      <p:pic>
        <p:nvPicPr>
          <p:cNvPr id="290" name="Google Shape;290;p12"/>
          <p:cNvPicPr preferRelativeResize="0"/>
          <p:nvPr/>
        </p:nvPicPr>
        <p:blipFill rotWithShape="1">
          <a:blip r:embed="rId11">
            <a:alphaModFix/>
          </a:blip>
          <a:srcRect/>
          <a:stretch/>
        </p:blipFill>
        <p:spPr>
          <a:xfrm>
            <a:off x="4790981" y="3475910"/>
            <a:ext cx="1892532" cy="610531"/>
          </a:xfrm>
          <a:prstGeom prst="rect">
            <a:avLst/>
          </a:prstGeom>
          <a:noFill/>
          <a:ln>
            <a:noFill/>
          </a:ln>
        </p:spPr>
      </p:pic>
      <p:pic>
        <p:nvPicPr>
          <p:cNvPr id="291" name="Google Shape;291;p12"/>
          <p:cNvPicPr preferRelativeResize="0"/>
          <p:nvPr/>
        </p:nvPicPr>
        <p:blipFill rotWithShape="1">
          <a:blip r:embed="rId12">
            <a:alphaModFix/>
          </a:blip>
          <a:srcRect/>
          <a:stretch/>
        </p:blipFill>
        <p:spPr>
          <a:xfrm>
            <a:off x="1382911" y="3038341"/>
            <a:ext cx="1321314" cy="743239"/>
          </a:xfrm>
          <a:prstGeom prst="rect">
            <a:avLst/>
          </a:prstGeom>
          <a:noFill/>
          <a:ln>
            <a:noFill/>
          </a:ln>
        </p:spPr>
      </p:pic>
      <p:pic>
        <p:nvPicPr>
          <p:cNvPr id="292" name="Google Shape;292;p12"/>
          <p:cNvPicPr preferRelativeResize="0"/>
          <p:nvPr/>
        </p:nvPicPr>
        <p:blipFill rotWithShape="1">
          <a:blip r:embed="rId13">
            <a:alphaModFix/>
          </a:blip>
          <a:srcRect/>
          <a:stretch/>
        </p:blipFill>
        <p:spPr>
          <a:xfrm>
            <a:off x="3398013" y="1253326"/>
            <a:ext cx="1627098" cy="268408"/>
          </a:xfrm>
          <a:prstGeom prst="rect">
            <a:avLst/>
          </a:prstGeom>
          <a:noFill/>
          <a:ln>
            <a:noFill/>
          </a:ln>
        </p:spPr>
      </p:pic>
      <p:pic>
        <p:nvPicPr>
          <p:cNvPr id="293" name="Google Shape;293;p12"/>
          <p:cNvPicPr preferRelativeResize="0"/>
          <p:nvPr/>
        </p:nvPicPr>
        <p:blipFill rotWithShape="1">
          <a:blip r:embed="rId14">
            <a:alphaModFix/>
          </a:blip>
          <a:srcRect/>
          <a:stretch/>
        </p:blipFill>
        <p:spPr>
          <a:xfrm>
            <a:off x="1646843" y="1873895"/>
            <a:ext cx="1056893" cy="845214"/>
          </a:xfrm>
          <a:prstGeom prst="rect">
            <a:avLst/>
          </a:prstGeom>
          <a:noFill/>
          <a:ln>
            <a:noFill/>
          </a:ln>
        </p:spPr>
      </p:pic>
      <p:pic>
        <p:nvPicPr>
          <p:cNvPr id="294" name="Google Shape;294;p12"/>
          <p:cNvPicPr preferRelativeResize="0"/>
          <p:nvPr/>
        </p:nvPicPr>
        <p:blipFill rotWithShape="1">
          <a:blip r:embed="rId15">
            <a:alphaModFix/>
          </a:blip>
          <a:srcRect/>
          <a:stretch/>
        </p:blipFill>
        <p:spPr>
          <a:xfrm>
            <a:off x="3324029" y="1838563"/>
            <a:ext cx="1757902" cy="553739"/>
          </a:xfrm>
          <a:prstGeom prst="rect">
            <a:avLst/>
          </a:prstGeom>
          <a:noFill/>
          <a:ln>
            <a:noFill/>
          </a:ln>
        </p:spPr>
      </p:pic>
      <p:pic>
        <p:nvPicPr>
          <p:cNvPr id="295" name="Google Shape;295;p12"/>
          <p:cNvPicPr preferRelativeResize="0"/>
          <p:nvPr/>
        </p:nvPicPr>
        <p:blipFill rotWithShape="1">
          <a:blip r:embed="rId16">
            <a:alphaModFix/>
          </a:blip>
          <a:srcRect/>
          <a:stretch/>
        </p:blipFill>
        <p:spPr>
          <a:xfrm>
            <a:off x="10080993" y="1995481"/>
            <a:ext cx="1829531" cy="566068"/>
          </a:xfrm>
          <a:prstGeom prst="rect">
            <a:avLst/>
          </a:prstGeom>
          <a:noFill/>
          <a:ln>
            <a:noFill/>
          </a:ln>
        </p:spPr>
      </p:pic>
      <p:pic>
        <p:nvPicPr>
          <p:cNvPr id="296" name="Google Shape;296;p12"/>
          <p:cNvPicPr preferRelativeResize="0"/>
          <p:nvPr/>
        </p:nvPicPr>
        <p:blipFill rotWithShape="1">
          <a:blip r:embed="rId17">
            <a:alphaModFix/>
          </a:blip>
          <a:srcRect/>
          <a:stretch/>
        </p:blipFill>
        <p:spPr>
          <a:xfrm>
            <a:off x="9151066" y="2123878"/>
            <a:ext cx="981120" cy="1041055"/>
          </a:xfrm>
          <a:prstGeom prst="rect">
            <a:avLst/>
          </a:prstGeom>
          <a:noFill/>
          <a:ln>
            <a:noFill/>
          </a:ln>
        </p:spPr>
      </p:pic>
      <p:pic>
        <p:nvPicPr>
          <p:cNvPr id="297" name="Google Shape;297;p12"/>
          <p:cNvPicPr preferRelativeResize="0"/>
          <p:nvPr/>
        </p:nvPicPr>
        <p:blipFill rotWithShape="1">
          <a:blip r:embed="rId18">
            <a:alphaModFix/>
          </a:blip>
          <a:srcRect/>
          <a:stretch/>
        </p:blipFill>
        <p:spPr>
          <a:xfrm>
            <a:off x="5218600" y="1021374"/>
            <a:ext cx="3974030" cy="2170438"/>
          </a:xfrm>
          <a:prstGeom prst="rect">
            <a:avLst/>
          </a:prstGeom>
          <a:noFill/>
          <a:ln>
            <a:noFill/>
          </a:ln>
        </p:spPr>
      </p:pic>
      <p:pic>
        <p:nvPicPr>
          <p:cNvPr id="3" name="Image 2">
            <a:extLst>
              <a:ext uri="{FF2B5EF4-FFF2-40B4-BE49-F238E27FC236}">
                <a16:creationId xmlns:a16="http://schemas.microsoft.com/office/drawing/2014/main" id="{0BFE594C-8E3C-4D19-98A9-4BF3EB99EDC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590836" y="1189878"/>
            <a:ext cx="1287252" cy="657262"/>
          </a:xfrm>
          <a:prstGeom prst="rect">
            <a:avLst/>
          </a:prstGeom>
        </p:spPr>
      </p:pic>
      <p:pic>
        <p:nvPicPr>
          <p:cNvPr id="5" name="Image 4">
            <a:extLst>
              <a:ext uri="{FF2B5EF4-FFF2-40B4-BE49-F238E27FC236}">
                <a16:creationId xmlns:a16="http://schemas.microsoft.com/office/drawing/2014/main" id="{6E198D49-4830-4B7D-936B-B29098267B7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504767" y="3919565"/>
            <a:ext cx="1459389" cy="800705"/>
          </a:xfrm>
          <a:prstGeom prst="rect">
            <a:avLst/>
          </a:prstGeom>
        </p:spPr>
      </p:pic>
      <p:pic>
        <p:nvPicPr>
          <p:cNvPr id="7" name="Image 6">
            <a:extLst>
              <a:ext uri="{FF2B5EF4-FFF2-40B4-BE49-F238E27FC236}">
                <a16:creationId xmlns:a16="http://schemas.microsoft.com/office/drawing/2014/main" id="{5528F800-FF08-4120-9A37-099737D4680B}"/>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262061" y="2703082"/>
            <a:ext cx="1533641" cy="373186"/>
          </a:xfrm>
          <a:prstGeom prst="rect">
            <a:avLst/>
          </a:prstGeom>
        </p:spPr>
      </p:pic>
      <p:pic>
        <p:nvPicPr>
          <p:cNvPr id="9" name="Image 8">
            <a:extLst>
              <a:ext uri="{FF2B5EF4-FFF2-40B4-BE49-F238E27FC236}">
                <a16:creationId xmlns:a16="http://schemas.microsoft.com/office/drawing/2014/main" id="{C2270C0C-641E-4398-8AE3-6DD5C0BCA00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394482" y="2606202"/>
            <a:ext cx="1382207" cy="525652"/>
          </a:xfrm>
          <a:prstGeom prst="rect">
            <a:avLst/>
          </a:prstGeom>
        </p:spPr>
      </p:pic>
      <p:pic>
        <p:nvPicPr>
          <p:cNvPr id="11" name="Image 10">
            <a:extLst>
              <a:ext uri="{FF2B5EF4-FFF2-40B4-BE49-F238E27FC236}">
                <a16:creationId xmlns:a16="http://schemas.microsoft.com/office/drawing/2014/main" id="{35FF2C4D-5C5F-4274-ACAF-D3A8A8AFF7B3}"/>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952741" y="3259792"/>
            <a:ext cx="1431419" cy="644925"/>
          </a:xfrm>
          <a:prstGeom prst="rect">
            <a:avLst/>
          </a:prstGeom>
        </p:spPr>
      </p:pic>
      <p:pic>
        <p:nvPicPr>
          <p:cNvPr id="13" name="Image 12">
            <a:extLst>
              <a:ext uri="{FF2B5EF4-FFF2-40B4-BE49-F238E27FC236}">
                <a16:creationId xmlns:a16="http://schemas.microsoft.com/office/drawing/2014/main" id="{ED8060B5-FC7A-464C-A257-1BEC7B9853F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397628" y="3176634"/>
            <a:ext cx="1431419" cy="1072041"/>
          </a:xfrm>
          <a:prstGeom prst="rect">
            <a:avLst/>
          </a:prstGeom>
        </p:spPr>
      </p:pic>
      <p:pic>
        <p:nvPicPr>
          <p:cNvPr id="15" name="Image 14">
            <a:extLst>
              <a:ext uri="{FF2B5EF4-FFF2-40B4-BE49-F238E27FC236}">
                <a16:creationId xmlns:a16="http://schemas.microsoft.com/office/drawing/2014/main" id="{B458EC4A-E980-447D-B14E-7F6E15D8DB97}"/>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551956" y="6274215"/>
            <a:ext cx="1961568" cy="537748"/>
          </a:xfrm>
          <a:prstGeom prst="rect">
            <a:avLst/>
          </a:prstGeom>
        </p:spPr>
      </p:pic>
      <p:pic>
        <p:nvPicPr>
          <p:cNvPr id="4" name="Image 3">
            <a:extLst>
              <a:ext uri="{FF2B5EF4-FFF2-40B4-BE49-F238E27FC236}">
                <a16:creationId xmlns:a16="http://schemas.microsoft.com/office/drawing/2014/main" id="{EA03E819-9D8F-4034-B26E-A92702CECB71}"/>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661958" y="4886709"/>
            <a:ext cx="1302198" cy="418879"/>
          </a:xfrm>
          <a:prstGeom prst="rect">
            <a:avLst/>
          </a:prstGeom>
        </p:spPr>
      </p:pic>
      <p:pic>
        <p:nvPicPr>
          <p:cNvPr id="8" name="Image 7">
            <a:extLst>
              <a:ext uri="{FF2B5EF4-FFF2-40B4-BE49-F238E27FC236}">
                <a16:creationId xmlns:a16="http://schemas.microsoft.com/office/drawing/2014/main" id="{C9E93719-EDB8-442B-B923-CAF35FCF6DD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771974" y="81900"/>
            <a:ext cx="1972160" cy="1107745"/>
          </a:xfrm>
          <a:prstGeom prst="rect">
            <a:avLst/>
          </a:prstGeom>
        </p:spPr>
      </p:pic>
      <p:pic>
        <p:nvPicPr>
          <p:cNvPr id="12" name="Image 11">
            <a:extLst>
              <a:ext uri="{FF2B5EF4-FFF2-40B4-BE49-F238E27FC236}">
                <a16:creationId xmlns:a16="http://schemas.microsoft.com/office/drawing/2014/main" id="{97712437-8D91-43A5-B2FA-9EDF1B84F1AD}"/>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540398" y="273838"/>
            <a:ext cx="1589297" cy="74752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13"/>
          <p:cNvPicPr preferRelativeResize="0"/>
          <p:nvPr/>
        </p:nvPicPr>
        <p:blipFill rotWithShape="1">
          <a:blip r:embed="rId3">
            <a:alphaModFix/>
          </a:blip>
          <a:srcRect/>
          <a:stretch/>
        </p:blipFill>
        <p:spPr>
          <a:xfrm>
            <a:off x="4958326" y="0"/>
            <a:ext cx="3979197" cy="1833610"/>
          </a:xfrm>
          <a:prstGeom prst="rect">
            <a:avLst/>
          </a:prstGeom>
          <a:noFill/>
          <a:ln>
            <a:noFill/>
          </a:ln>
        </p:spPr>
      </p:pic>
      <p:sp>
        <p:nvSpPr>
          <p:cNvPr id="303" name="Google Shape;303;p13"/>
          <p:cNvSpPr txBox="1"/>
          <p:nvPr/>
        </p:nvSpPr>
        <p:spPr>
          <a:xfrm>
            <a:off x="1466538" y="673844"/>
            <a:ext cx="10072254" cy="70507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r-FR" sz="4000" b="0" i="0" u="none" strike="noStrike" kern="0" cap="none" spc="0" normalizeH="0" baseline="0" noProof="0" dirty="0">
                <a:ln>
                  <a:noFill/>
                </a:ln>
                <a:solidFill>
                  <a:srgbClr val="302C6B"/>
                </a:solidFill>
                <a:effectLst/>
                <a:uLnTx/>
                <a:uFillTx/>
                <a:latin typeface="Gill Sans"/>
                <a:ea typeface="Gill Sans"/>
                <a:cs typeface="Gill Sans"/>
                <a:sym typeface="Gill Sans"/>
              </a:rPr>
              <a:t>		Contact</a:t>
            </a:r>
            <a:endParaRPr kumimoji="0" sz="4000" b="0" i="0" u="none" strike="noStrike" kern="0" cap="none" spc="0" normalizeH="0" baseline="0" noProof="0" dirty="0">
              <a:ln>
                <a:noFill/>
              </a:ln>
              <a:solidFill>
                <a:srgbClr val="302C6B"/>
              </a:solidFill>
              <a:effectLst/>
              <a:uLnTx/>
              <a:uFillTx/>
              <a:latin typeface="Gill Sans"/>
              <a:ea typeface="Gill Sans"/>
              <a:cs typeface="Gill Sans"/>
              <a:sym typeface="Gill Sans"/>
            </a:endParaRPr>
          </a:p>
        </p:txBody>
      </p:sp>
      <p:sp>
        <p:nvSpPr>
          <p:cNvPr id="304" name="Google Shape;304;p13"/>
          <p:cNvSpPr txBox="1">
            <a:spLocks noGrp="1"/>
          </p:cNvSpPr>
          <p:nvPr>
            <p:ph type="body" idx="1"/>
          </p:nvPr>
        </p:nvSpPr>
        <p:spPr>
          <a:xfrm>
            <a:off x="1662546" y="1833611"/>
            <a:ext cx="10372137" cy="471762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None/>
            </a:pPr>
            <a:endParaRPr lang="fr-FR" dirty="0">
              <a:solidFill>
                <a:srgbClr val="0070C0"/>
              </a:solidFill>
              <a:latin typeface="Gill Sans"/>
              <a:ea typeface="Gill Sans"/>
              <a:cs typeface="Gill Sans"/>
              <a:sym typeface="Gill Sans"/>
            </a:endParaRPr>
          </a:p>
          <a:p>
            <a:pPr marL="0" lvl="0" indent="0" algn="l" rtl="0">
              <a:lnSpc>
                <a:spcPct val="90000"/>
              </a:lnSpc>
              <a:spcBef>
                <a:spcPts val="1000"/>
              </a:spcBef>
              <a:spcAft>
                <a:spcPts val="0"/>
              </a:spcAft>
              <a:buClr>
                <a:schemeClr val="dk1"/>
              </a:buClr>
              <a:buSzPts val="2800"/>
              <a:buNone/>
            </a:pPr>
            <a:endParaRPr dirty="0">
              <a:solidFill>
                <a:srgbClr val="0070C0"/>
              </a:solidFill>
              <a:latin typeface="Gill Sans"/>
              <a:ea typeface="Gill Sans"/>
              <a:cs typeface="Gill Sans"/>
              <a:sym typeface="Gill Sans"/>
            </a:endParaRPr>
          </a:p>
          <a:p>
            <a:pPr marL="0" lvl="0" indent="0" algn="l" rtl="0">
              <a:lnSpc>
                <a:spcPct val="90000"/>
              </a:lnSpc>
              <a:spcBef>
                <a:spcPts val="1000"/>
              </a:spcBef>
              <a:spcAft>
                <a:spcPts val="0"/>
              </a:spcAft>
              <a:buClr>
                <a:srgbClr val="002060"/>
              </a:buClr>
              <a:buSzPts val="2800"/>
              <a:buNone/>
            </a:pPr>
            <a:endParaRPr lang="fr-FR" dirty="0">
              <a:solidFill>
                <a:srgbClr val="002060"/>
              </a:solidFill>
              <a:latin typeface="Gill Sans"/>
              <a:ea typeface="Gill Sans"/>
              <a:cs typeface="Gill Sans"/>
              <a:sym typeface="Gill Sans"/>
            </a:endParaRPr>
          </a:p>
          <a:p>
            <a:pPr marL="0" lvl="0" indent="0" algn="l" rtl="0">
              <a:lnSpc>
                <a:spcPct val="90000"/>
              </a:lnSpc>
              <a:spcBef>
                <a:spcPts val="1000"/>
              </a:spcBef>
              <a:spcAft>
                <a:spcPts val="0"/>
              </a:spcAft>
              <a:buClr>
                <a:srgbClr val="002060"/>
              </a:buClr>
              <a:buSzPts val="2800"/>
              <a:buNone/>
            </a:pPr>
            <a:endParaRPr lang="fr-FR" dirty="0">
              <a:solidFill>
                <a:srgbClr val="002060"/>
              </a:solidFill>
              <a:latin typeface="Gill Sans"/>
              <a:ea typeface="Gill Sans"/>
              <a:cs typeface="Gill Sans"/>
              <a:sym typeface="Gill Sans"/>
            </a:endParaRPr>
          </a:p>
          <a:p>
            <a:pPr marL="0" lvl="0" indent="0" algn="l" rtl="0">
              <a:lnSpc>
                <a:spcPct val="90000"/>
              </a:lnSpc>
              <a:spcBef>
                <a:spcPts val="1000"/>
              </a:spcBef>
              <a:spcAft>
                <a:spcPts val="0"/>
              </a:spcAft>
              <a:buClr>
                <a:srgbClr val="002060"/>
              </a:buClr>
              <a:buSzPts val="2800"/>
              <a:buNone/>
            </a:pPr>
            <a:endParaRPr lang="fr-FR" dirty="0">
              <a:solidFill>
                <a:srgbClr val="002060"/>
              </a:solidFill>
              <a:latin typeface="Gill Sans"/>
              <a:ea typeface="Gill Sans"/>
              <a:cs typeface="Gill Sans"/>
              <a:sym typeface="Gill Sans"/>
            </a:endParaRPr>
          </a:p>
          <a:p>
            <a:pPr marL="0" lvl="0" indent="0" algn="l" rtl="0">
              <a:lnSpc>
                <a:spcPct val="90000"/>
              </a:lnSpc>
              <a:spcBef>
                <a:spcPts val="1000"/>
              </a:spcBef>
              <a:spcAft>
                <a:spcPts val="0"/>
              </a:spcAft>
              <a:buClr>
                <a:srgbClr val="002060"/>
              </a:buClr>
              <a:buSzPts val="2800"/>
              <a:buNone/>
            </a:pPr>
            <a:r>
              <a:rPr lang="fr-FR" dirty="0">
                <a:solidFill>
                  <a:srgbClr val="002060"/>
                </a:solidFill>
                <a:latin typeface="Gill Sans"/>
                <a:ea typeface="Gill Sans"/>
                <a:cs typeface="Gill Sans"/>
                <a:sym typeface="Gill Sans"/>
              </a:rPr>
              <a:t>	Une interlocutrice dédiée au sein de</a:t>
            </a:r>
            <a:endParaRPr dirty="0"/>
          </a:p>
          <a:p>
            <a:pPr marL="0" lvl="0" indent="0" algn="l" rtl="0">
              <a:lnSpc>
                <a:spcPct val="90000"/>
              </a:lnSpc>
              <a:spcBef>
                <a:spcPts val="1000"/>
              </a:spcBef>
              <a:spcAft>
                <a:spcPts val="0"/>
              </a:spcAft>
              <a:buClr>
                <a:srgbClr val="002060"/>
              </a:buClr>
              <a:buSzPts val="2800"/>
              <a:buNone/>
            </a:pPr>
            <a:r>
              <a:rPr lang="fr-FR" dirty="0">
                <a:solidFill>
                  <a:srgbClr val="002060"/>
                </a:solidFill>
                <a:latin typeface="Gill Sans"/>
                <a:ea typeface="Gill Sans"/>
                <a:cs typeface="Gill Sans"/>
                <a:sym typeface="Gill Sans"/>
              </a:rPr>
              <a:t>		Laurence </a:t>
            </a:r>
            <a:r>
              <a:rPr lang="fr-FR" dirty="0" err="1">
                <a:solidFill>
                  <a:srgbClr val="002060"/>
                </a:solidFill>
                <a:latin typeface="Gill Sans"/>
                <a:ea typeface="Gill Sans"/>
                <a:cs typeface="Gill Sans"/>
                <a:sym typeface="Gill Sans"/>
              </a:rPr>
              <a:t>Hémédinger</a:t>
            </a:r>
            <a:endParaRPr dirty="0">
              <a:solidFill>
                <a:srgbClr val="002060"/>
              </a:solidFill>
              <a:latin typeface="Gill Sans"/>
              <a:ea typeface="Gill Sans"/>
              <a:cs typeface="Gill Sans"/>
              <a:sym typeface="Gill Sans"/>
            </a:endParaRPr>
          </a:p>
          <a:p>
            <a:pPr marL="0" lvl="0" indent="0" algn="l" rtl="0">
              <a:lnSpc>
                <a:spcPct val="90000"/>
              </a:lnSpc>
              <a:spcBef>
                <a:spcPts val="1000"/>
              </a:spcBef>
              <a:spcAft>
                <a:spcPts val="0"/>
              </a:spcAft>
              <a:buClr>
                <a:srgbClr val="002060"/>
              </a:buClr>
              <a:buSzPts val="2800"/>
              <a:buNone/>
            </a:pPr>
            <a:r>
              <a:rPr lang="fr-FR" dirty="0">
                <a:solidFill>
                  <a:srgbClr val="002060"/>
                </a:solidFill>
                <a:latin typeface="Gill Sans"/>
                <a:ea typeface="Gill Sans"/>
                <a:cs typeface="Gill Sans"/>
                <a:sym typeface="Gill Sans"/>
              </a:rPr>
              <a:t>		07 62 59 20 78</a:t>
            </a:r>
            <a:endParaRPr dirty="0"/>
          </a:p>
          <a:p>
            <a:pPr marL="0" lvl="0" indent="0" algn="l" rtl="0">
              <a:lnSpc>
                <a:spcPct val="90000"/>
              </a:lnSpc>
              <a:spcBef>
                <a:spcPts val="1000"/>
              </a:spcBef>
              <a:spcAft>
                <a:spcPts val="0"/>
              </a:spcAft>
              <a:buClr>
                <a:srgbClr val="002060"/>
              </a:buClr>
              <a:buSzPts val="2800"/>
              <a:buNone/>
            </a:pPr>
            <a:r>
              <a:rPr lang="fr-FR" dirty="0">
                <a:solidFill>
                  <a:srgbClr val="002060"/>
                </a:solidFill>
                <a:latin typeface="Gill Sans"/>
                <a:ea typeface="Gill Sans"/>
                <a:cs typeface="Gill Sans"/>
                <a:sym typeface="Gill Sans"/>
              </a:rPr>
              <a:t>		l.hemedinger@fondationface.org	</a:t>
            </a:r>
            <a:endParaRPr dirty="0"/>
          </a:p>
          <a:p>
            <a:pPr marL="0" lvl="0" indent="0" algn="l" rtl="0">
              <a:lnSpc>
                <a:spcPct val="90000"/>
              </a:lnSpc>
              <a:spcBef>
                <a:spcPts val="1000"/>
              </a:spcBef>
              <a:spcAft>
                <a:spcPts val="0"/>
              </a:spcAft>
              <a:buClr>
                <a:schemeClr val="dk1"/>
              </a:buClr>
              <a:buSzPts val="2800"/>
              <a:buNone/>
            </a:pPr>
            <a:endParaRPr dirty="0">
              <a:solidFill>
                <a:srgbClr val="002060"/>
              </a:solidFill>
              <a:latin typeface="Gill Sans"/>
              <a:ea typeface="Gill Sans"/>
              <a:cs typeface="Gill Sans"/>
              <a:sym typeface="Gill Sans"/>
            </a:endParaRPr>
          </a:p>
          <a:p>
            <a:pPr marL="228600" lvl="0" indent="-50800" algn="l" rtl="0">
              <a:lnSpc>
                <a:spcPct val="90000"/>
              </a:lnSpc>
              <a:spcBef>
                <a:spcPts val="1000"/>
              </a:spcBef>
              <a:spcAft>
                <a:spcPts val="0"/>
              </a:spcAft>
              <a:buClr>
                <a:schemeClr val="dk1"/>
              </a:buClr>
              <a:buSzPts val="2800"/>
              <a:buNone/>
            </a:pPr>
            <a:endParaRPr dirty="0">
              <a:solidFill>
                <a:srgbClr val="002060"/>
              </a:solidFill>
              <a:latin typeface="Gill Sans"/>
              <a:ea typeface="Gill Sans"/>
              <a:cs typeface="Gill Sans"/>
              <a:sym typeface="Gill Sans"/>
            </a:endParaRPr>
          </a:p>
          <a:p>
            <a:pPr marL="0" lvl="0" indent="0" algn="l" rtl="0">
              <a:lnSpc>
                <a:spcPct val="90000"/>
              </a:lnSpc>
              <a:spcBef>
                <a:spcPts val="1000"/>
              </a:spcBef>
              <a:spcAft>
                <a:spcPts val="0"/>
              </a:spcAft>
              <a:buClr>
                <a:schemeClr val="dk1"/>
              </a:buClr>
              <a:buSzPts val="2000"/>
              <a:buNone/>
            </a:pPr>
            <a:endParaRPr sz="2000" dirty="0"/>
          </a:p>
          <a:p>
            <a:pPr marL="457200" lvl="1" indent="0" algn="l" rtl="0">
              <a:lnSpc>
                <a:spcPct val="90000"/>
              </a:lnSpc>
              <a:spcBef>
                <a:spcPts val="500"/>
              </a:spcBef>
              <a:spcAft>
                <a:spcPts val="0"/>
              </a:spcAft>
              <a:buClr>
                <a:schemeClr val="dk1"/>
              </a:buClr>
              <a:buSzPts val="1050"/>
              <a:buNone/>
            </a:pPr>
            <a:endParaRPr sz="1050" dirty="0"/>
          </a:p>
        </p:txBody>
      </p:sp>
      <p:pic>
        <p:nvPicPr>
          <p:cNvPr id="305" name="Google Shape;305;p13"/>
          <p:cNvPicPr preferRelativeResize="0"/>
          <p:nvPr/>
        </p:nvPicPr>
        <p:blipFill rotWithShape="1">
          <a:blip r:embed="rId4">
            <a:alphaModFix/>
          </a:blip>
          <a:srcRect/>
          <a:stretch/>
        </p:blipFill>
        <p:spPr>
          <a:xfrm>
            <a:off x="8111108" y="4407501"/>
            <a:ext cx="1899637" cy="688988"/>
          </a:xfrm>
          <a:prstGeom prst="rect">
            <a:avLst/>
          </a:prstGeom>
          <a:noFill/>
          <a:ln>
            <a:noFill/>
          </a:ln>
        </p:spPr>
      </p:pic>
      <p:pic>
        <p:nvPicPr>
          <p:cNvPr id="3" name="Image 2">
            <a:extLst>
              <a:ext uri="{FF2B5EF4-FFF2-40B4-BE49-F238E27FC236}">
                <a16:creationId xmlns:a16="http://schemas.microsoft.com/office/drawing/2014/main" id="{C39291AC-CD65-4B0D-B80E-172C74161F19}"/>
              </a:ext>
            </a:extLst>
          </p:cNvPr>
          <p:cNvPicPr>
            <a:picLocks noChangeAspect="1"/>
          </p:cNvPicPr>
          <p:nvPr/>
        </p:nvPicPr>
        <p:blipFill>
          <a:blip r:embed="rId5"/>
          <a:stretch>
            <a:fillRect/>
          </a:stretch>
        </p:blipFill>
        <p:spPr>
          <a:xfrm>
            <a:off x="1493613" y="1450476"/>
            <a:ext cx="5520697" cy="3099338"/>
          </a:xfrm>
          <a:prstGeom prst="rect">
            <a:avLst/>
          </a:prstGeom>
        </p:spPr>
      </p:pic>
      <p:sp>
        <p:nvSpPr>
          <p:cNvPr id="4" name="ZoneTexte 3">
            <a:extLst>
              <a:ext uri="{FF2B5EF4-FFF2-40B4-BE49-F238E27FC236}">
                <a16:creationId xmlns:a16="http://schemas.microsoft.com/office/drawing/2014/main" id="{E002BB06-2397-4DE6-9BBA-412372EE8A10}"/>
              </a:ext>
            </a:extLst>
          </p:cNvPr>
          <p:cNvSpPr txBox="1"/>
          <p:nvPr/>
        </p:nvSpPr>
        <p:spPr>
          <a:xfrm>
            <a:off x="6087172" y="1956976"/>
            <a:ext cx="5947511" cy="147117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
                <a:srgbClr val="002060"/>
              </a:buClr>
              <a:buSzPts val="2800"/>
              <a:buFont typeface="Arial"/>
              <a:buNone/>
              <a:tabLst/>
              <a:defRPr/>
            </a:pPr>
            <a:r>
              <a:rPr kumimoji="0" lang="fr-FR" sz="2800" b="0" i="0" u="none" strike="noStrike" kern="0" cap="none" spc="0" normalizeH="0" baseline="0" noProof="0" dirty="0">
                <a:ln>
                  <a:noFill/>
                </a:ln>
                <a:solidFill>
                  <a:srgbClr val="002060"/>
                </a:solidFill>
                <a:effectLst/>
                <a:uLnTx/>
                <a:uFillTx/>
                <a:latin typeface="Gill Sans"/>
                <a:ea typeface="+mn-ea"/>
                <a:cs typeface="Arial"/>
                <a:sym typeface="Gill Sans"/>
              </a:rPr>
              <a:t>Simple et rapide, </a:t>
            </a:r>
          </a:p>
          <a:p>
            <a:pPr marL="0" marR="0" lvl="0" indent="0" algn="l" defTabSz="914400" rtl="0" eaLnBrk="1" fontAlgn="auto" latinLnBrk="0" hangingPunct="1">
              <a:lnSpc>
                <a:spcPct val="90000"/>
              </a:lnSpc>
              <a:spcBef>
                <a:spcPts val="0"/>
              </a:spcBef>
              <a:spcAft>
                <a:spcPts val="0"/>
              </a:spcAft>
              <a:buClr>
                <a:srgbClr val="002060"/>
              </a:buClr>
              <a:buSzPts val="2800"/>
              <a:buFont typeface="Arial"/>
              <a:buNone/>
              <a:tabLst/>
              <a:defRPr/>
            </a:pPr>
            <a:r>
              <a:rPr kumimoji="0" lang="fr-FR" sz="2800" b="0" i="0" u="none" strike="noStrike" kern="0" cap="none" spc="0" normalizeH="0" baseline="0" noProof="0" dirty="0">
                <a:ln>
                  <a:noFill/>
                </a:ln>
                <a:solidFill>
                  <a:srgbClr val="002060"/>
                </a:solidFill>
                <a:effectLst/>
                <a:uLnTx/>
                <a:uFillTx/>
                <a:latin typeface="Gill Sans"/>
                <a:ea typeface="+mn-ea"/>
                <a:cs typeface="Arial"/>
                <a:sym typeface="Gill Sans"/>
              </a:rPr>
              <a:t>un formulaire d’engagement sur le site </a:t>
            </a:r>
            <a:r>
              <a:rPr kumimoji="0" lang="fr-FR" sz="2800" b="0" i="0" u="none" strike="noStrike" kern="0" cap="none" spc="0" normalizeH="0" baseline="0" noProof="0" dirty="0">
                <a:ln>
                  <a:noFill/>
                </a:ln>
                <a:solidFill>
                  <a:srgbClr val="4472C4"/>
                </a:solidFill>
                <a:effectLst/>
                <a:uLnTx/>
                <a:uFillTx/>
                <a:latin typeface="Gill Sans"/>
                <a:ea typeface="+mn-ea"/>
                <a:cs typeface="Arial"/>
                <a:sym typeface="Gill Sans"/>
                <a:hlinkClick r:id="rId6">
                  <a:extLst>
                    <a:ext uri="{A12FA001-AC4F-418D-AE19-62706E023703}">
                      <ahyp:hlinkClr xmlns:ahyp="http://schemas.microsoft.com/office/drawing/2018/hyperlinkcolor" val="tx"/>
                    </a:ext>
                  </a:extLst>
                </a:hlinkClick>
              </a:rPr>
              <a:t>www.lesyvelines-unechance.fr</a:t>
            </a:r>
            <a:endParaRPr kumimoji="0" lang="fr-FR" sz="2800" b="0" i="0" u="none" strike="noStrike" kern="0" cap="none" spc="0" normalizeH="0" baseline="0" noProof="0" dirty="0">
              <a:ln>
                <a:noFill/>
              </a:ln>
              <a:solidFill>
                <a:srgbClr val="4472C4"/>
              </a:solidFill>
              <a:effectLst/>
              <a:uLnTx/>
              <a:uFillTx/>
              <a:latin typeface="Gill Sans"/>
              <a:ea typeface="+mn-ea"/>
              <a:cs typeface="Arial"/>
              <a:sym typeface="Gill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4"/>
          <p:cNvSpPr txBox="1"/>
          <p:nvPr/>
        </p:nvSpPr>
        <p:spPr>
          <a:xfrm>
            <a:off x="874875" y="2382223"/>
            <a:ext cx="9597267" cy="2093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02C6B"/>
              </a:buClr>
              <a:buSzPts val="6600"/>
              <a:buFont typeface="Gill Sans"/>
              <a:buNone/>
            </a:pPr>
            <a:r>
              <a:rPr lang="fr-FR" sz="6000" b="0" i="1" u="none" strike="noStrike" cap="none" dirty="0">
                <a:solidFill>
                  <a:srgbClr val="302C6B"/>
                </a:solidFill>
                <a:latin typeface="Gill Sans"/>
                <a:ea typeface="Gill Sans"/>
                <a:cs typeface="Gill Sans"/>
                <a:sym typeface="Gill Sans"/>
              </a:rPr>
              <a:t>Le Contrat Initiative Emploi</a:t>
            </a:r>
          </a:p>
          <a:p>
            <a:pPr marL="0" marR="0" lvl="0" indent="0" algn="ctr" rtl="0">
              <a:spcBef>
                <a:spcPts val="0"/>
              </a:spcBef>
              <a:spcAft>
                <a:spcPts val="0"/>
              </a:spcAft>
              <a:buClr>
                <a:srgbClr val="302C6B"/>
              </a:buClr>
              <a:buSzPts val="6600"/>
              <a:buFont typeface="Gill Sans"/>
              <a:buNone/>
            </a:pPr>
            <a:r>
              <a:rPr lang="fr-FR" sz="6000" i="1" dirty="0">
                <a:solidFill>
                  <a:srgbClr val="302C6B"/>
                </a:solidFill>
                <a:latin typeface="Gill Sans"/>
                <a:sym typeface="Gill Sans"/>
              </a:rPr>
              <a:t>CIE Jeunes</a:t>
            </a:r>
            <a:endParaRPr sz="1200" dirty="0"/>
          </a:p>
        </p:txBody>
      </p:sp>
      <p:cxnSp>
        <p:nvCxnSpPr>
          <p:cNvPr id="311" name="Google Shape;311;p14"/>
          <p:cNvCxnSpPr/>
          <p:nvPr/>
        </p:nvCxnSpPr>
        <p:spPr>
          <a:xfrm>
            <a:off x="4423631" y="4684548"/>
            <a:ext cx="2562446" cy="0"/>
          </a:xfrm>
          <a:prstGeom prst="straightConnector1">
            <a:avLst/>
          </a:prstGeom>
          <a:noFill/>
          <a:ln w="28575" cap="flat" cmpd="sng">
            <a:solidFill>
              <a:srgbClr val="C00000"/>
            </a:solidFill>
            <a:prstDash val="solid"/>
            <a:miter lim="800000"/>
            <a:headEnd type="none" w="sm" len="sm"/>
            <a:tailEnd type="none" w="sm" len="sm"/>
          </a:ln>
        </p:spPr>
      </p:cxnSp>
      <p:pic>
        <p:nvPicPr>
          <p:cNvPr id="2" name="Image 1">
            <a:extLst>
              <a:ext uri="{FF2B5EF4-FFF2-40B4-BE49-F238E27FC236}">
                <a16:creationId xmlns:a16="http://schemas.microsoft.com/office/drawing/2014/main" id="{82208CC2-D590-4242-B07D-EC5559408C26}"/>
              </a:ext>
            </a:extLst>
          </p:cNvPr>
          <p:cNvPicPr>
            <a:picLocks noChangeAspect="1"/>
          </p:cNvPicPr>
          <p:nvPr/>
        </p:nvPicPr>
        <p:blipFill>
          <a:blip r:embed="rId3"/>
          <a:stretch>
            <a:fillRect/>
          </a:stretch>
        </p:blipFill>
        <p:spPr>
          <a:xfrm>
            <a:off x="8853031" y="5391150"/>
            <a:ext cx="1444877" cy="11583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55CD80-68A0-4713-B19A-15B8EE12ED37}"/>
              </a:ext>
            </a:extLst>
          </p:cNvPr>
          <p:cNvSpPr>
            <a:spLocks noGrp="1"/>
          </p:cNvSpPr>
          <p:nvPr>
            <p:ph type="title"/>
          </p:nvPr>
        </p:nvSpPr>
        <p:spPr/>
        <p:txBody>
          <a:bodyPr/>
          <a:lstStyle/>
          <a:p>
            <a:r>
              <a:rPr lang="fr-FR" dirty="0"/>
              <a:t>La mission locale des Mureaux</a:t>
            </a:r>
          </a:p>
        </p:txBody>
      </p:sp>
      <p:sp>
        <p:nvSpPr>
          <p:cNvPr id="3" name="Espace réservé du texte 2">
            <a:extLst>
              <a:ext uri="{FF2B5EF4-FFF2-40B4-BE49-F238E27FC236}">
                <a16:creationId xmlns:a16="http://schemas.microsoft.com/office/drawing/2014/main" id="{9786073C-9059-4B75-AEEA-524FEA7A0513}"/>
              </a:ext>
            </a:extLst>
          </p:cNvPr>
          <p:cNvSpPr>
            <a:spLocks noGrp="1"/>
          </p:cNvSpPr>
          <p:nvPr>
            <p:ph type="body" idx="1"/>
          </p:nvPr>
        </p:nvSpPr>
        <p:spPr/>
        <p:txBody>
          <a:bodyPr/>
          <a:lstStyle/>
          <a:p>
            <a:pPr marL="114300" indent="0">
              <a:buNone/>
            </a:pPr>
            <a:r>
              <a:rPr lang="fr-FR" sz="3200" dirty="0">
                <a:solidFill>
                  <a:srgbClr val="444444"/>
                </a:solidFill>
                <a:latin typeface="Open Sans"/>
              </a:rPr>
              <a:t>La Mission Locale accompagne les jeunes de 16 à 25 ans déscolarisés. </a:t>
            </a:r>
          </a:p>
          <a:p>
            <a:pPr marL="114300" indent="0">
              <a:buNone/>
            </a:pPr>
            <a:r>
              <a:rPr lang="fr-FR" sz="3200" dirty="0">
                <a:solidFill>
                  <a:srgbClr val="444444"/>
                </a:solidFill>
                <a:latin typeface="Open Sans"/>
              </a:rPr>
              <a:t>Nous travaillons sur l’orientation, la formation, la citoyenneté, le logement, la santé, la préparation à l’emploi/l’alternance, la mise en relation avec les employeurs… Nous avons accompagné 1877 jeunes à fin 2020.</a:t>
            </a:r>
          </a:p>
          <a:p>
            <a:endParaRPr lang="fr-FR" dirty="0"/>
          </a:p>
        </p:txBody>
      </p:sp>
      <p:pic>
        <p:nvPicPr>
          <p:cNvPr id="4" name="Image 3">
            <a:extLst>
              <a:ext uri="{FF2B5EF4-FFF2-40B4-BE49-F238E27FC236}">
                <a16:creationId xmlns:a16="http://schemas.microsoft.com/office/drawing/2014/main" id="{DBF495FE-9D37-4CE5-A66D-7E1B917697C5}"/>
              </a:ext>
            </a:extLst>
          </p:cNvPr>
          <p:cNvPicPr>
            <a:picLocks noChangeAspect="1"/>
          </p:cNvPicPr>
          <p:nvPr/>
        </p:nvPicPr>
        <p:blipFill>
          <a:blip r:embed="rId2"/>
          <a:stretch>
            <a:fillRect/>
          </a:stretch>
        </p:blipFill>
        <p:spPr>
          <a:xfrm>
            <a:off x="1799089" y="5474277"/>
            <a:ext cx="1444877" cy="1158340"/>
          </a:xfrm>
          <a:prstGeom prst="rect">
            <a:avLst/>
          </a:prstGeom>
        </p:spPr>
      </p:pic>
    </p:spTree>
    <p:extLst>
      <p:ext uri="{BB962C8B-B14F-4D97-AF65-F5344CB8AC3E}">
        <p14:creationId xmlns:p14="http://schemas.microsoft.com/office/powerpoint/2010/main" val="3041186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458B74-2DCE-42B2-9EB1-4FBF8E34D7D6}"/>
              </a:ext>
            </a:extLst>
          </p:cNvPr>
          <p:cNvSpPr>
            <a:spLocks noGrp="1"/>
          </p:cNvSpPr>
          <p:nvPr>
            <p:ph type="title"/>
          </p:nvPr>
        </p:nvSpPr>
        <p:spPr>
          <a:xfrm>
            <a:off x="2285498" y="2372055"/>
            <a:ext cx="9147540" cy="1325563"/>
          </a:xfrm>
        </p:spPr>
        <p:txBody>
          <a:bodyPr/>
          <a:lstStyle/>
          <a:p>
            <a:r>
              <a:rPr lang="fr-FR" dirty="0"/>
              <a:t>De quoi s’agit-il?</a:t>
            </a:r>
          </a:p>
        </p:txBody>
      </p:sp>
      <p:sp>
        <p:nvSpPr>
          <p:cNvPr id="3" name="Espace réservé du texte 2">
            <a:extLst>
              <a:ext uri="{FF2B5EF4-FFF2-40B4-BE49-F238E27FC236}">
                <a16:creationId xmlns:a16="http://schemas.microsoft.com/office/drawing/2014/main" id="{392DB299-26EF-47EC-AACE-9C91BF2FEC96}"/>
              </a:ext>
            </a:extLst>
          </p:cNvPr>
          <p:cNvSpPr>
            <a:spLocks noGrp="1"/>
          </p:cNvSpPr>
          <p:nvPr>
            <p:ph type="body" idx="1"/>
          </p:nvPr>
        </p:nvSpPr>
        <p:spPr/>
        <p:txBody>
          <a:bodyPr/>
          <a:lstStyle/>
          <a:p>
            <a:pPr marL="92075" marR="0" lvl="0" indent="0" algn="ctr" defTabSz="914400" rtl="0" eaLnBrk="1" fontAlgn="auto" latinLnBrk="0" hangingPunct="1">
              <a:lnSpc>
                <a:spcPct val="90000"/>
              </a:lnSpc>
              <a:spcBef>
                <a:spcPts val="1200"/>
              </a:spcBef>
              <a:spcAft>
                <a:spcPts val="0"/>
              </a:spcAft>
              <a:buClrTx/>
              <a:buSzTx/>
              <a:buFont typeface="Arial" pitchFamily="34" charset="0"/>
              <a:buNone/>
              <a:tabLst/>
              <a:defRPr/>
            </a:pPr>
            <a:br>
              <a:rPr kumimoji="0" lang="fr-FR" sz="4000" b="1" i="0" u="none" strike="noStrike" kern="1200" cap="all" spc="0" normalizeH="0" baseline="0" noProof="0" dirty="0">
                <a:ln>
                  <a:noFill/>
                </a:ln>
                <a:solidFill>
                  <a:srgbClr val="000000"/>
                </a:solidFill>
                <a:effectLst/>
                <a:uLnTx/>
                <a:uFillTx/>
                <a:latin typeface="Arial"/>
                <a:ea typeface="+mn-ea"/>
                <a:cs typeface="+mn-cs"/>
              </a:rPr>
            </a:br>
            <a:endParaRPr lang="fr-FR" dirty="0"/>
          </a:p>
        </p:txBody>
      </p:sp>
      <p:pic>
        <p:nvPicPr>
          <p:cNvPr id="4" name="Image 3">
            <a:extLst>
              <a:ext uri="{FF2B5EF4-FFF2-40B4-BE49-F238E27FC236}">
                <a16:creationId xmlns:a16="http://schemas.microsoft.com/office/drawing/2014/main" id="{77661717-5281-4A01-94C0-2FDF8B3D33BE}"/>
              </a:ext>
            </a:extLst>
          </p:cNvPr>
          <p:cNvPicPr>
            <a:picLocks noChangeAspect="1"/>
          </p:cNvPicPr>
          <p:nvPr/>
        </p:nvPicPr>
        <p:blipFill>
          <a:blip r:embed="rId3"/>
          <a:stretch>
            <a:fillRect/>
          </a:stretch>
        </p:blipFill>
        <p:spPr>
          <a:xfrm>
            <a:off x="1680335" y="5355524"/>
            <a:ext cx="1444877" cy="1158340"/>
          </a:xfrm>
          <a:prstGeom prst="rect">
            <a:avLst/>
          </a:prstGeom>
        </p:spPr>
      </p:pic>
    </p:spTree>
    <p:extLst>
      <p:ext uri="{BB962C8B-B14F-4D97-AF65-F5344CB8AC3E}">
        <p14:creationId xmlns:p14="http://schemas.microsoft.com/office/powerpoint/2010/main" val="3036965466"/>
      </p:ext>
    </p:extLst>
  </p:cSld>
  <p:clrMapOvr>
    <a:overrideClrMapping bg1="lt1" tx1="dk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7E895F2-B2B7-4D81-8E51-6D1EA6BAF103}"/>
              </a:ext>
            </a:extLst>
          </p:cNvPr>
          <p:cNvSpPr>
            <a:spLocks noGrp="1"/>
          </p:cNvSpPr>
          <p:nvPr>
            <p:ph type="body" idx="1"/>
          </p:nvPr>
        </p:nvSpPr>
        <p:spPr>
          <a:xfrm>
            <a:off x="2154869" y="1253331"/>
            <a:ext cx="9147540" cy="4351338"/>
          </a:xfrm>
        </p:spPr>
        <p:txBody>
          <a:bodyPr>
            <a:normAutofit/>
          </a:bodyPr>
          <a:lstStyle/>
          <a:p>
            <a:pPr marL="114300" indent="0">
              <a:buNone/>
            </a:pPr>
            <a:r>
              <a:rPr lang="fr-FR" sz="3200" b="0" i="0" dirty="0">
                <a:solidFill>
                  <a:srgbClr val="444444"/>
                </a:solidFill>
                <a:effectLst/>
                <a:latin typeface="Open Sans"/>
              </a:rPr>
              <a:t>Le Contrat Initiative Emploi (CIE) est un contrat de travail dans le secteur marchand qui facilite l’insertion professionnelle des jeunes sans emploi rencontrant des difficultés sociales et professionnelles. Ce dispositif offre la possibilité d’acquérir de l’expérience tout en bénéficiant d’un accompagnement pendant la durée du contrat.</a:t>
            </a:r>
            <a:endParaRPr lang="fr-FR" sz="3200" dirty="0"/>
          </a:p>
        </p:txBody>
      </p:sp>
      <p:pic>
        <p:nvPicPr>
          <p:cNvPr id="2" name="Image 1">
            <a:extLst>
              <a:ext uri="{FF2B5EF4-FFF2-40B4-BE49-F238E27FC236}">
                <a16:creationId xmlns:a16="http://schemas.microsoft.com/office/drawing/2014/main" id="{F07E85C8-CC30-4446-BC8D-4CBAA85A75DE}"/>
              </a:ext>
            </a:extLst>
          </p:cNvPr>
          <p:cNvPicPr>
            <a:picLocks noChangeAspect="1"/>
          </p:cNvPicPr>
          <p:nvPr/>
        </p:nvPicPr>
        <p:blipFill>
          <a:blip r:embed="rId2"/>
          <a:stretch>
            <a:fillRect/>
          </a:stretch>
        </p:blipFill>
        <p:spPr>
          <a:xfrm>
            <a:off x="1727836" y="5597793"/>
            <a:ext cx="1444877" cy="1158340"/>
          </a:xfrm>
          <a:prstGeom prst="rect">
            <a:avLst/>
          </a:prstGeom>
        </p:spPr>
      </p:pic>
    </p:spTree>
    <p:extLst>
      <p:ext uri="{BB962C8B-B14F-4D97-AF65-F5344CB8AC3E}">
        <p14:creationId xmlns:p14="http://schemas.microsoft.com/office/powerpoint/2010/main" val="2246675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488C09-FAF6-4F02-B489-763B39FAD0E7}"/>
              </a:ext>
            </a:extLst>
          </p:cNvPr>
          <p:cNvSpPr>
            <a:spLocks noGrp="1"/>
          </p:cNvSpPr>
          <p:nvPr>
            <p:ph type="title"/>
          </p:nvPr>
        </p:nvSpPr>
        <p:spPr>
          <a:xfrm>
            <a:off x="2059866" y="2324554"/>
            <a:ext cx="9147540" cy="1325563"/>
          </a:xfrm>
        </p:spPr>
        <p:txBody>
          <a:bodyPr/>
          <a:lstStyle/>
          <a:p>
            <a:r>
              <a:rPr lang="fr-FR" dirty="0"/>
              <a:t>Pour quels employeurs ?</a:t>
            </a:r>
          </a:p>
        </p:txBody>
      </p:sp>
      <p:pic>
        <p:nvPicPr>
          <p:cNvPr id="3" name="Image 2">
            <a:extLst>
              <a:ext uri="{FF2B5EF4-FFF2-40B4-BE49-F238E27FC236}">
                <a16:creationId xmlns:a16="http://schemas.microsoft.com/office/drawing/2014/main" id="{50755F55-0010-4CBA-8354-94FC7003D0C5}"/>
              </a:ext>
            </a:extLst>
          </p:cNvPr>
          <p:cNvPicPr>
            <a:picLocks noChangeAspect="1"/>
          </p:cNvPicPr>
          <p:nvPr/>
        </p:nvPicPr>
        <p:blipFill>
          <a:blip r:embed="rId2"/>
          <a:stretch>
            <a:fillRect/>
          </a:stretch>
        </p:blipFill>
        <p:spPr>
          <a:xfrm>
            <a:off x="1787213" y="5379274"/>
            <a:ext cx="1444877" cy="1158340"/>
          </a:xfrm>
          <a:prstGeom prst="rect">
            <a:avLst/>
          </a:prstGeom>
        </p:spPr>
      </p:pic>
    </p:spTree>
    <p:extLst>
      <p:ext uri="{BB962C8B-B14F-4D97-AF65-F5344CB8AC3E}">
        <p14:creationId xmlns:p14="http://schemas.microsoft.com/office/powerpoint/2010/main" val="2504834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9FEA59B-D49D-40B3-AADE-2A0F313C4552}"/>
              </a:ext>
            </a:extLst>
          </p:cNvPr>
          <p:cNvSpPr>
            <a:spLocks noGrp="1"/>
          </p:cNvSpPr>
          <p:nvPr>
            <p:ph type="body" idx="1"/>
          </p:nvPr>
        </p:nvSpPr>
        <p:spPr>
          <a:xfrm>
            <a:off x="1911927" y="629392"/>
            <a:ext cx="10034650" cy="5547571"/>
          </a:xfrm>
        </p:spPr>
        <p:txBody>
          <a:bodyPr>
            <a:normAutofit fontScale="70000" lnSpcReduction="20000"/>
          </a:bodyPr>
          <a:lstStyle/>
          <a:p>
            <a:pPr marL="114300" indent="0" algn="l" fontAlgn="base">
              <a:buNone/>
            </a:pPr>
            <a:r>
              <a:rPr lang="fr-FR" sz="3200" b="1" u="sng" dirty="0">
                <a:solidFill>
                  <a:srgbClr val="FFC000"/>
                </a:solidFill>
                <a:latin typeface="Open Sans"/>
              </a:rPr>
              <a:t>Les employeurs du secteur marchand </a:t>
            </a:r>
            <a:r>
              <a:rPr lang="fr-FR" sz="3200" dirty="0">
                <a:solidFill>
                  <a:srgbClr val="444444"/>
                </a:solidFill>
                <a:latin typeface="Open Sans"/>
              </a:rPr>
              <a:t>:</a:t>
            </a:r>
          </a:p>
          <a:p>
            <a:pPr marL="114300" indent="0" algn="l" fontAlgn="base">
              <a:lnSpc>
                <a:spcPct val="120000"/>
              </a:lnSpc>
              <a:spcBef>
                <a:spcPts val="1200"/>
              </a:spcBef>
              <a:buNone/>
            </a:pPr>
            <a:r>
              <a:rPr lang="fr-FR" sz="3100" dirty="0">
                <a:solidFill>
                  <a:srgbClr val="444444"/>
                </a:solidFill>
                <a:latin typeface="Open Sans"/>
                <a:sym typeface="Wingdings" panose="05000000000000000000" pitchFamily="2" charset="2"/>
              </a:rPr>
              <a:t></a:t>
            </a:r>
            <a:r>
              <a:rPr lang="fr-FR" sz="3100" dirty="0">
                <a:solidFill>
                  <a:srgbClr val="444444"/>
                </a:solidFill>
                <a:latin typeface="Open Sans"/>
              </a:rPr>
              <a:t> Tout employeur relevant du champ d’application de l’assurance  chômage ;</a:t>
            </a:r>
          </a:p>
          <a:p>
            <a:pPr marL="114300" indent="0" algn="l" fontAlgn="base">
              <a:lnSpc>
                <a:spcPct val="120000"/>
              </a:lnSpc>
              <a:spcBef>
                <a:spcPts val="0"/>
              </a:spcBef>
              <a:buNone/>
            </a:pPr>
            <a:r>
              <a:rPr lang="fr-FR" sz="3100" dirty="0">
                <a:solidFill>
                  <a:srgbClr val="444444"/>
                </a:solidFill>
                <a:latin typeface="Open Sans"/>
                <a:sym typeface="Wingdings" panose="05000000000000000000" pitchFamily="2" charset="2"/>
              </a:rPr>
              <a:t></a:t>
            </a:r>
            <a:r>
              <a:rPr lang="fr-FR" sz="3100" dirty="0">
                <a:solidFill>
                  <a:srgbClr val="444444"/>
                </a:solidFill>
                <a:latin typeface="Open Sans"/>
              </a:rPr>
              <a:t> Les groupements d’employeur pour l’insertion et la qualification (GEIQ);</a:t>
            </a:r>
          </a:p>
          <a:p>
            <a:pPr marL="114300" indent="0" algn="l" fontAlgn="base">
              <a:lnSpc>
                <a:spcPct val="120000"/>
              </a:lnSpc>
              <a:spcBef>
                <a:spcPts val="0"/>
              </a:spcBef>
              <a:buNone/>
            </a:pPr>
            <a:r>
              <a:rPr lang="fr-FR" sz="3100" dirty="0">
                <a:solidFill>
                  <a:srgbClr val="444444"/>
                </a:solidFill>
                <a:latin typeface="Open Sans"/>
                <a:sym typeface="Wingdings" panose="05000000000000000000" pitchFamily="2" charset="2"/>
              </a:rPr>
              <a:t></a:t>
            </a:r>
            <a:r>
              <a:rPr lang="fr-FR" sz="3100" dirty="0">
                <a:solidFill>
                  <a:srgbClr val="444444"/>
                </a:solidFill>
                <a:latin typeface="Open Sans"/>
              </a:rPr>
              <a:t> Les employeurs de pêche maritime.</a:t>
            </a:r>
          </a:p>
          <a:p>
            <a:pPr marL="114300" indent="0" algn="l" fontAlgn="base">
              <a:lnSpc>
                <a:spcPct val="120000"/>
              </a:lnSpc>
              <a:spcBef>
                <a:spcPts val="0"/>
              </a:spcBef>
              <a:buNone/>
            </a:pPr>
            <a:endParaRPr lang="fr-FR" sz="3200" dirty="0">
              <a:solidFill>
                <a:srgbClr val="444444"/>
              </a:solidFill>
              <a:latin typeface="Open Sans"/>
            </a:endParaRPr>
          </a:p>
          <a:p>
            <a:pPr marL="114300" indent="0" algn="l" fontAlgn="base">
              <a:lnSpc>
                <a:spcPct val="120000"/>
              </a:lnSpc>
              <a:spcBef>
                <a:spcPts val="0"/>
              </a:spcBef>
              <a:buNone/>
            </a:pPr>
            <a:br>
              <a:rPr lang="fr-FR" sz="3200" dirty="0">
                <a:solidFill>
                  <a:srgbClr val="444444"/>
                </a:solidFill>
                <a:latin typeface="Open Sans"/>
              </a:rPr>
            </a:br>
            <a:r>
              <a:rPr lang="fr-FR" sz="3200" i="1" dirty="0">
                <a:solidFill>
                  <a:srgbClr val="444444"/>
                </a:solidFill>
                <a:latin typeface="Open Sans"/>
              </a:rPr>
              <a:t>Sont exclues les entreprises :</a:t>
            </a:r>
            <a:br>
              <a:rPr lang="fr-FR" sz="3200" i="1" dirty="0">
                <a:solidFill>
                  <a:srgbClr val="444444"/>
                </a:solidFill>
                <a:latin typeface="Open Sans"/>
              </a:rPr>
            </a:br>
            <a:r>
              <a:rPr lang="fr-FR" sz="3200" dirty="0">
                <a:solidFill>
                  <a:srgbClr val="444444"/>
                </a:solidFill>
                <a:latin typeface="Open Sans"/>
              </a:rPr>
              <a:t>- Ayant licencié pour motif économique dans les six mois précédant</a:t>
            </a:r>
          </a:p>
          <a:p>
            <a:pPr marL="114300" indent="0" algn="l" fontAlgn="base">
              <a:lnSpc>
                <a:spcPct val="120000"/>
              </a:lnSpc>
              <a:spcBef>
                <a:spcPts val="0"/>
              </a:spcBef>
              <a:buNone/>
            </a:pPr>
            <a:r>
              <a:rPr lang="fr-FR" sz="3200" dirty="0">
                <a:solidFill>
                  <a:srgbClr val="444444"/>
                </a:solidFill>
                <a:latin typeface="Open Sans"/>
              </a:rPr>
              <a:t>   l’embauche,</a:t>
            </a:r>
            <a:br>
              <a:rPr lang="fr-FR" sz="3200" dirty="0">
                <a:solidFill>
                  <a:srgbClr val="444444"/>
                </a:solidFill>
                <a:latin typeface="Open Sans"/>
              </a:rPr>
            </a:br>
            <a:r>
              <a:rPr lang="fr-FR" sz="3200" dirty="0">
                <a:solidFill>
                  <a:srgbClr val="444444"/>
                </a:solidFill>
                <a:latin typeface="Open Sans"/>
              </a:rPr>
              <a:t>- Ayant licencié un salarié en CDI sur le poste sur lequel est envisagée</a:t>
            </a:r>
          </a:p>
          <a:p>
            <a:pPr marL="114300" indent="0" algn="l" fontAlgn="base">
              <a:lnSpc>
                <a:spcPct val="120000"/>
              </a:lnSpc>
              <a:spcBef>
                <a:spcPts val="0"/>
              </a:spcBef>
              <a:buNone/>
            </a:pPr>
            <a:r>
              <a:rPr lang="fr-FR" sz="3200" dirty="0">
                <a:solidFill>
                  <a:srgbClr val="444444"/>
                </a:solidFill>
                <a:latin typeface="Open Sans"/>
              </a:rPr>
              <a:t>   l’embauche en CUI-CIE,</a:t>
            </a:r>
            <a:br>
              <a:rPr lang="fr-FR" sz="3200" dirty="0">
                <a:solidFill>
                  <a:srgbClr val="444444"/>
                </a:solidFill>
                <a:latin typeface="Open Sans"/>
              </a:rPr>
            </a:br>
            <a:r>
              <a:rPr lang="fr-FR" sz="3200" dirty="0">
                <a:solidFill>
                  <a:srgbClr val="444444"/>
                </a:solidFill>
                <a:latin typeface="Open Sans"/>
              </a:rPr>
              <a:t>- N’étant pas à jour du versement de ses cotisations et contributions sociales,</a:t>
            </a:r>
            <a:br>
              <a:rPr lang="fr-FR" sz="3200" dirty="0">
                <a:solidFill>
                  <a:srgbClr val="444444"/>
                </a:solidFill>
                <a:latin typeface="Open Sans"/>
              </a:rPr>
            </a:br>
            <a:r>
              <a:rPr lang="fr-FR" sz="3200" dirty="0">
                <a:solidFill>
                  <a:srgbClr val="444444"/>
                </a:solidFill>
                <a:latin typeface="Open Sans"/>
              </a:rPr>
              <a:t>- Les particuliers employeurs.</a:t>
            </a:r>
          </a:p>
          <a:p>
            <a:endParaRPr lang="fr-FR" dirty="0"/>
          </a:p>
        </p:txBody>
      </p:sp>
    </p:spTree>
    <p:extLst>
      <p:ext uri="{BB962C8B-B14F-4D97-AF65-F5344CB8AC3E}">
        <p14:creationId xmlns:p14="http://schemas.microsoft.com/office/powerpoint/2010/main" val="3626895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C01299-FEF4-4932-AB9B-2047C60B2B6D}"/>
              </a:ext>
            </a:extLst>
          </p:cNvPr>
          <p:cNvSpPr>
            <a:spLocks noGrp="1"/>
          </p:cNvSpPr>
          <p:nvPr>
            <p:ph type="title"/>
          </p:nvPr>
        </p:nvSpPr>
        <p:spPr>
          <a:xfrm>
            <a:off x="2131118" y="2103437"/>
            <a:ext cx="9147540" cy="1325563"/>
          </a:xfrm>
        </p:spPr>
        <p:txBody>
          <a:bodyPr/>
          <a:lstStyle/>
          <a:p>
            <a:r>
              <a:rPr lang="fr-FR" dirty="0"/>
              <a:t>Pour quels publics ?</a:t>
            </a:r>
          </a:p>
        </p:txBody>
      </p:sp>
      <p:pic>
        <p:nvPicPr>
          <p:cNvPr id="3" name="Image 2">
            <a:extLst>
              <a:ext uri="{FF2B5EF4-FFF2-40B4-BE49-F238E27FC236}">
                <a16:creationId xmlns:a16="http://schemas.microsoft.com/office/drawing/2014/main" id="{CA3A30F8-42ED-48B5-8A4C-A7CB29DBF709}"/>
              </a:ext>
            </a:extLst>
          </p:cNvPr>
          <p:cNvPicPr>
            <a:picLocks noChangeAspect="1"/>
          </p:cNvPicPr>
          <p:nvPr/>
        </p:nvPicPr>
        <p:blipFill>
          <a:blip r:embed="rId2"/>
          <a:stretch>
            <a:fillRect/>
          </a:stretch>
        </p:blipFill>
        <p:spPr>
          <a:xfrm>
            <a:off x="1704085" y="5414900"/>
            <a:ext cx="1444877" cy="1158340"/>
          </a:xfrm>
          <a:prstGeom prst="rect">
            <a:avLst/>
          </a:prstGeom>
        </p:spPr>
      </p:pic>
    </p:spTree>
    <p:extLst>
      <p:ext uri="{BB962C8B-B14F-4D97-AF65-F5344CB8AC3E}">
        <p14:creationId xmlns:p14="http://schemas.microsoft.com/office/powerpoint/2010/main" val="2448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p:nvPr/>
        </p:nvSpPr>
        <p:spPr>
          <a:xfrm>
            <a:off x="249156" y="1859339"/>
            <a:ext cx="10384431" cy="212365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302C6B"/>
              </a:buClr>
              <a:buSzPts val="6600"/>
              <a:buFont typeface="Gill Sans"/>
              <a:buNone/>
            </a:pPr>
            <a:r>
              <a:rPr lang="fr-FR" sz="6600" b="0" i="1" u="none" strike="noStrike" cap="none">
                <a:solidFill>
                  <a:srgbClr val="302C6B"/>
                </a:solidFill>
                <a:latin typeface="Gill Sans"/>
                <a:ea typeface="Gill Sans"/>
                <a:cs typeface="Gill Sans"/>
                <a:sym typeface="Gill Sans"/>
              </a:rPr>
              <a:t>La France, une chance.</a:t>
            </a:r>
            <a:endParaRPr sz="1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302C6B"/>
              </a:buClr>
              <a:buSzPts val="6600"/>
              <a:buFont typeface="Gill Sans"/>
              <a:buNone/>
            </a:pPr>
            <a:r>
              <a:rPr lang="fr-FR" sz="6600" b="0" i="1" u="none" strike="noStrike" cap="none">
                <a:solidFill>
                  <a:srgbClr val="302C6B"/>
                </a:solidFill>
                <a:latin typeface="Gill Sans"/>
                <a:ea typeface="Gill Sans"/>
                <a:cs typeface="Gill Sans"/>
                <a:sym typeface="Gill Sans"/>
              </a:rPr>
              <a:t>Club des Yvelines</a:t>
            </a:r>
            <a:endParaRPr sz="1800" b="0" i="0" u="none" strike="noStrike" cap="none">
              <a:solidFill>
                <a:schemeClr val="dk1"/>
              </a:solidFill>
              <a:latin typeface="Calibri"/>
              <a:ea typeface="Calibri"/>
              <a:cs typeface="Calibri"/>
              <a:sym typeface="Calibri"/>
            </a:endParaRPr>
          </a:p>
        </p:txBody>
      </p:sp>
      <p:cxnSp>
        <p:nvCxnSpPr>
          <p:cNvPr id="155" name="Google Shape;155;p2"/>
          <p:cNvCxnSpPr/>
          <p:nvPr/>
        </p:nvCxnSpPr>
        <p:spPr>
          <a:xfrm>
            <a:off x="4378009" y="5230760"/>
            <a:ext cx="2562446" cy="0"/>
          </a:xfrm>
          <a:prstGeom prst="straightConnector1">
            <a:avLst/>
          </a:prstGeom>
          <a:noFill/>
          <a:ln w="28575" cap="flat" cmpd="sng">
            <a:solidFill>
              <a:srgbClr val="C00000"/>
            </a:solidFill>
            <a:prstDash val="solid"/>
            <a:miter lim="800000"/>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B159397-7B3F-4150-9817-E1611E64C7FC}"/>
              </a:ext>
            </a:extLst>
          </p:cNvPr>
          <p:cNvSpPr>
            <a:spLocks noGrp="1"/>
          </p:cNvSpPr>
          <p:nvPr>
            <p:ph type="body" idx="1"/>
          </p:nvPr>
        </p:nvSpPr>
        <p:spPr>
          <a:xfrm>
            <a:off x="2154869" y="855023"/>
            <a:ext cx="9147540" cy="5321940"/>
          </a:xfrm>
        </p:spPr>
        <p:txBody>
          <a:bodyPr>
            <a:normAutofit/>
          </a:bodyPr>
          <a:lstStyle/>
          <a:p>
            <a:pPr marL="114300" indent="0">
              <a:buNone/>
            </a:pPr>
            <a:r>
              <a:rPr lang="fr-FR" sz="3000" dirty="0">
                <a:solidFill>
                  <a:srgbClr val="444444"/>
                </a:solidFill>
                <a:latin typeface="Open Sans"/>
              </a:rPr>
              <a:t>Le Contrat Initiative Emploi est destiné aux:</a:t>
            </a:r>
          </a:p>
          <a:p>
            <a:pPr marL="114300" indent="0">
              <a:buNone/>
            </a:pPr>
            <a:r>
              <a:rPr lang="fr-FR" sz="3000" dirty="0">
                <a:solidFill>
                  <a:srgbClr val="444444"/>
                </a:solidFill>
                <a:latin typeface="Open Sans"/>
                <a:sym typeface="Wingdings" panose="05000000000000000000" pitchFamily="2" charset="2"/>
              </a:rPr>
              <a:t></a:t>
            </a:r>
            <a:r>
              <a:rPr lang="fr-FR" sz="3000" b="1" dirty="0">
                <a:solidFill>
                  <a:srgbClr val="FFC000"/>
                </a:solidFill>
                <a:latin typeface="Open Sans"/>
                <a:sym typeface="Wingdings" panose="05000000000000000000" pitchFamily="2" charset="2"/>
              </a:rPr>
              <a:t>J</a:t>
            </a:r>
            <a:r>
              <a:rPr lang="fr-FR" sz="3000" b="1" dirty="0">
                <a:solidFill>
                  <a:srgbClr val="FFC000"/>
                </a:solidFill>
                <a:latin typeface="Open Sans"/>
              </a:rPr>
              <a:t>eunes âgés de moins de 26 ans </a:t>
            </a:r>
          </a:p>
          <a:p>
            <a:pPr marL="114300" indent="0">
              <a:buNone/>
            </a:pPr>
            <a:r>
              <a:rPr lang="fr-FR" sz="3000" dirty="0">
                <a:solidFill>
                  <a:srgbClr val="444444"/>
                </a:solidFill>
                <a:latin typeface="Open Sans"/>
                <a:sym typeface="Wingdings" panose="05000000000000000000" pitchFamily="2" charset="2"/>
              </a:rPr>
              <a:t></a:t>
            </a:r>
            <a:r>
              <a:rPr lang="fr-FR" sz="3000" b="1" dirty="0">
                <a:solidFill>
                  <a:srgbClr val="FFC000"/>
                </a:solidFill>
                <a:latin typeface="Open Sans"/>
                <a:sym typeface="Wingdings" panose="05000000000000000000" pitchFamily="2" charset="2"/>
              </a:rPr>
              <a:t>P</a:t>
            </a:r>
            <a:r>
              <a:rPr lang="fr-FR" sz="3000" b="1" dirty="0">
                <a:solidFill>
                  <a:srgbClr val="FFC000"/>
                </a:solidFill>
                <a:latin typeface="Open Sans"/>
              </a:rPr>
              <a:t>ersonnes en situations de handicap </a:t>
            </a:r>
            <a:r>
              <a:rPr lang="fr-FR" sz="3000" dirty="0">
                <a:solidFill>
                  <a:srgbClr val="444444"/>
                </a:solidFill>
                <a:latin typeface="Open Sans"/>
              </a:rPr>
              <a:t>reconnus </a:t>
            </a:r>
          </a:p>
          <a:p>
            <a:pPr marL="114300" indent="0">
              <a:lnSpc>
                <a:spcPct val="100000"/>
              </a:lnSpc>
              <a:spcBef>
                <a:spcPts val="0"/>
              </a:spcBef>
              <a:buNone/>
            </a:pPr>
            <a:r>
              <a:rPr lang="fr-FR" sz="3000" dirty="0">
                <a:solidFill>
                  <a:srgbClr val="444444"/>
                </a:solidFill>
                <a:latin typeface="Open Sans"/>
              </a:rPr>
              <a:t>   travailleurs handicapés (ou bénéficiaires de l’AAH)</a:t>
            </a:r>
          </a:p>
          <a:p>
            <a:pPr marL="114300" indent="0">
              <a:lnSpc>
                <a:spcPct val="100000"/>
              </a:lnSpc>
              <a:spcBef>
                <a:spcPts val="0"/>
              </a:spcBef>
              <a:buNone/>
            </a:pPr>
            <a:r>
              <a:rPr lang="fr-FR" sz="3000" dirty="0">
                <a:solidFill>
                  <a:srgbClr val="444444"/>
                </a:solidFill>
                <a:latin typeface="Open Sans"/>
              </a:rPr>
              <a:t>   jusqu’à 30 ans inclus. </a:t>
            </a:r>
          </a:p>
          <a:p>
            <a:pPr marL="114300" indent="0">
              <a:buNone/>
            </a:pPr>
            <a:endParaRPr lang="fr-FR" sz="3000" dirty="0">
              <a:solidFill>
                <a:srgbClr val="444444"/>
              </a:solidFill>
              <a:latin typeface="Open Sans"/>
            </a:endParaRPr>
          </a:p>
          <a:p>
            <a:pPr marL="114300" indent="0">
              <a:buNone/>
            </a:pPr>
            <a:r>
              <a:rPr lang="fr-FR" sz="3000" i="1" dirty="0">
                <a:solidFill>
                  <a:srgbClr val="444444"/>
                </a:solidFill>
                <a:latin typeface="Open Sans"/>
              </a:rPr>
              <a:t>L’orientation vers un parcours emploi compétence repose avant tout sur le diagnostic réalisé par le conseiller du service public de l’emploi</a:t>
            </a:r>
            <a:r>
              <a:rPr lang="fr-FR" sz="3000" dirty="0">
                <a:solidFill>
                  <a:srgbClr val="444444"/>
                </a:solidFill>
                <a:latin typeface="Open Sans"/>
              </a:rPr>
              <a:t>.</a:t>
            </a:r>
          </a:p>
        </p:txBody>
      </p:sp>
    </p:spTree>
    <p:extLst>
      <p:ext uri="{BB962C8B-B14F-4D97-AF65-F5344CB8AC3E}">
        <p14:creationId xmlns:p14="http://schemas.microsoft.com/office/powerpoint/2010/main" val="3052605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748522-2FDD-4818-9DA1-329FDB815742}"/>
              </a:ext>
            </a:extLst>
          </p:cNvPr>
          <p:cNvSpPr>
            <a:spLocks noGrp="1"/>
          </p:cNvSpPr>
          <p:nvPr>
            <p:ph type="title"/>
          </p:nvPr>
        </p:nvSpPr>
        <p:spPr>
          <a:xfrm>
            <a:off x="2142993" y="2124178"/>
            <a:ext cx="9147540" cy="1325563"/>
          </a:xfrm>
        </p:spPr>
        <p:txBody>
          <a:bodyPr/>
          <a:lstStyle/>
          <a:p>
            <a:r>
              <a:rPr lang="fr-FR" dirty="0"/>
              <a:t>Conditions du contrat</a:t>
            </a:r>
          </a:p>
        </p:txBody>
      </p:sp>
      <p:pic>
        <p:nvPicPr>
          <p:cNvPr id="3" name="Image 2">
            <a:extLst>
              <a:ext uri="{FF2B5EF4-FFF2-40B4-BE49-F238E27FC236}">
                <a16:creationId xmlns:a16="http://schemas.microsoft.com/office/drawing/2014/main" id="{665EF4B0-86E5-462C-BBF0-66C6249CB855}"/>
              </a:ext>
            </a:extLst>
          </p:cNvPr>
          <p:cNvPicPr>
            <a:picLocks noChangeAspect="1"/>
          </p:cNvPicPr>
          <p:nvPr/>
        </p:nvPicPr>
        <p:blipFill>
          <a:blip r:embed="rId2"/>
          <a:stretch>
            <a:fillRect/>
          </a:stretch>
        </p:blipFill>
        <p:spPr>
          <a:xfrm>
            <a:off x="1739711" y="5462401"/>
            <a:ext cx="1444877" cy="1158340"/>
          </a:xfrm>
          <a:prstGeom prst="rect">
            <a:avLst/>
          </a:prstGeom>
        </p:spPr>
      </p:pic>
    </p:spTree>
    <p:extLst>
      <p:ext uri="{BB962C8B-B14F-4D97-AF65-F5344CB8AC3E}">
        <p14:creationId xmlns:p14="http://schemas.microsoft.com/office/powerpoint/2010/main" val="51987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C6311FA-70D8-4C1C-BD2F-37C2AF745993}"/>
              </a:ext>
            </a:extLst>
          </p:cNvPr>
          <p:cNvSpPr>
            <a:spLocks noGrp="1"/>
          </p:cNvSpPr>
          <p:nvPr>
            <p:ph type="body" idx="1"/>
          </p:nvPr>
        </p:nvSpPr>
        <p:spPr>
          <a:xfrm>
            <a:off x="1757548" y="843148"/>
            <a:ext cx="10105901" cy="5333815"/>
          </a:xfrm>
        </p:spPr>
        <p:txBody>
          <a:bodyPr/>
          <a:lstStyle/>
          <a:p>
            <a:pPr marL="114300" indent="0">
              <a:buNone/>
            </a:pPr>
            <a:r>
              <a:rPr lang="fr-FR" sz="3000" dirty="0">
                <a:solidFill>
                  <a:srgbClr val="444444"/>
                </a:solidFill>
                <a:latin typeface="Open Sans"/>
              </a:rPr>
              <a:t>Le CIE peut être établi :</a:t>
            </a:r>
          </a:p>
          <a:p>
            <a:pPr marL="114300" indent="0">
              <a:buNone/>
            </a:pPr>
            <a:endParaRPr lang="fr-FR" sz="3000" dirty="0">
              <a:solidFill>
                <a:srgbClr val="444444"/>
              </a:solidFill>
              <a:latin typeface="Open Sans"/>
            </a:endParaRPr>
          </a:p>
          <a:p>
            <a:pPr marL="114300" indent="0">
              <a:buNone/>
            </a:pPr>
            <a:r>
              <a:rPr lang="fr-FR" sz="3000" dirty="0">
                <a:solidFill>
                  <a:srgbClr val="444444"/>
                </a:solidFill>
                <a:latin typeface="Open Sans"/>
                <a:sym typeface="Wingdings" panose="05000000000000000000" pitchFamily="2" charset="2"/>
              </a:rPr>
              <a:t> Sous la forme d’un CDD d’au moins 6 mois ou d’un CDI</a:t>
            </a:r>
          </a:p>
          <a:p>
            <a:pPr marL="114300" indent="0">
              <a:buNone/>
            </a:pPr>
            <a:r>
              <a:rPr lang="fr-FR" sz="3000" dirty="0">
                <a:solidFill>
                  <a:srgbClr val="444444"/>
                </a:solidFill>
                <a:latin typeface="Open Sans"/>
                <a:sym typeface="Wingdings" panose="05000000000000000000" pitchFamily="2" charset="2"/>
              </a:rPr>
              <a:t>    Renouvelable 12 mois pour une durée maximum de </a:t>
            </a:r>
          </a:p>
          <a:p>
            <a:pPr marL="114300" indent="0">
              <a:buNone/>
            </a:pPr>
            <a:r>
              <a:rPr lang="fr-FR" sz="3000" dirty="0">
                <a:solidFill>
                  <a:srgbClr val="444444"/>
                </a:solidFill>
                <a:latin typeface="Open Sans"/>
                <a:sym typeface="Wingdings" panose="05000000000000000000" pitchFamily="2" charset="2"/>
              </a:rPr>
              <a:t>    24 mois (60 mois pour certains cas dérogatoires)</a:t>
            </a:r>
          </a:p>
          <a:p>
            <a:pPr marL="114300" indent="0">
              <a:buNone/>
            </a:pPr>
            <a:endParaRPr lang="fr-FR" sz="3000" dirty="0">
              <a:solidFill>
                <a:srgbClr val="444444"/>
              </a:solidFill>
              <a:latin typeface="Open Sans"/>
              <a:sym typeface="Wingdings" panose="05000000000000000000" pitchFamily="2" charset="2"/>
            </a:endParaRPr>
          </a:p>
          <a:p>
            <a:pPr marL="114300" indent="0">
              <a:buNone/>
            </a:pPr>
            <a:r>
              <a:rPr lang="fr-FR" sz="3000" dirty="0">
                <a:solidFill>
                  <a:srgbClr val="444444"/>
                </a:solidFill>
                <a:latin typeface="Open Sans"/>
                <a:sym typeface="Wingdings" panose="05000000000000000000" pitchFamily="2" charset="2"/>
              </a:rPr>
              <a:t> A temps plein ou temps partiel (20h minimum)</a:t>
            </a:r>
            <a:endParaRPr lang="fr-FR" sz="3000" dirty="0">
              <a:solidFill>
                <a:srgbClr val="444444"/>
              </a:solidFill>
              <a:latin typeface="Open Sans"/>
            </a:endParaRPr>
          </a:p>
        </p:txBody>
      </p:sp>
      <p:pic>
        <p:nvPicPr>
          <p:cNvPr id="2" name="Image 1">
            <a:extLst>
              <a:ext uri="{FF2B5EF4-FFF2-40B4-BE49-F238E27FC236}">
                <a16:creationId xmlns:a16="http://schemas.microsoft.com/office/drawing/2014/main" id="{E4E27C5A-D0FD-4FA1-8175-994DBEC8CCFB}"/>
              </a:ext>
            </a:extLst>
          </p:cNvPr>
          <p:cNvPicPr>
            <a:picLocks noChangeAspect="1"/>
          </p:cNvPicPr>
          <p:nvPr/>
        </p:nvPicPr>
        <p:blipFill>
          <a:blip r:embed="rId2"/>
          <a:stretch>
            <a:fillRect/>
          </a:stretch>
        </p:blipFill>
        <p:spPr>
          <a:xfrm>
            <a:off x="1894091" y="5435682"/>
            <a:ext cx="1444877" cy="1158340"/>
          </a:xfrm>
          <a:prstGeom prst="rect">
            <a:avLst/>
          </a:prstGeom>
        </p:spPr>
      </p:pic>
    </p:spTree>
    <p:extLst>
      <p:ext uri="{BB962C8B-B14F-4D97-AF65-F5344CB8AC3E}">
        <p14:creationId xmlns:p14="http://schemas.microsoft.com/office/powerpoint/2010/main" val="1278739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DF2DC1-A3C7-47B5-A5CC-43E4982E4755}"/>
              </a:ext>
            </a:extLst>
          </p:cNvPr>
          <p:cNvSpPr>
            <a:spLocks noGrp="1"/>
          </p:cNvSpPr>
          <p:nvPr>
            <p:ph type="title"/>
          </p:nvPr>
        </p:nvSpPr>
        <p:spPr>
          <a:xfrm>
            <a:off x="2047991" y="2360179"/>
            <a:ext cx="9147540" cy="1325563"/>
          </a:xfrm>
        </p:spPr>
        <p:txBody>
          <a:bodyPr/>
          <a:lstStyle/>
          <a:p>
            <a:r>
              <a:rPr lang="fr-FR" dirty="0"/>
              <a:t>Quel est le montant de l’aide ?</a:t>
            </a:r>
          </a:p>
        </p:txBody>
      </p:sp>
      <p:pic>
        <p:nvPicPr>
          <p:cNvPr id="3" name="Image 2">
            <a:extLst>
              <a:ext uri="{FF2B5EF4-FFF2-40B4-BE49-F238E27FC236}">
                <a16:creationId xmlns:a16="http://schemas.microsoft.com/office/drawing/2014/main" id="{B41FCD9E-094D-4A3C-93F0-4F62D9A4F9EC}"/>
              </a:ext>
            </a:extLst>
          </p:cNvPr>
          <p:cNvPicPr>
            <a:picLocks noChangeAspect="1"/>
          </p:cNvPicPr>
          <p:nvPr/>
        </p:nvPicPr>
        <p:blipFill>
          <a:blip r:embed="rId2"/>
          <a:stretch>
            <a:fillRect/>
          </a:stretch>
        </p:blipFill>
        <p:spPr>
          <a:xfrm>
            <a:off x="1834714" y="5403025"/>
            <a:ext cx="1444877" cy="1158340"/>
          </a:xfrm>
          <a:prstGeom prst="rect">
            <a:avLst/>
          </a:prstGeom>
        </p:spPr>
      </p:pic>
    </p:spTree>
    <p:extLst>
      <p:ext uri="{BB962C8B-B14F-4D97-AF65-F5344CB8AC3E}">
        <p14:creationId xmlns:p14="http://schemas.microsoft.com/office/powerpoint/2010/main" val="1886767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5F41660-3037-423C-831D-F1E57A580C34}"/>
              </a:ext>
            </a:extLst>
          </p:cNvPr>
          <p:cNvSpPr>
            <a:spLocks noGrp="1"/>
          </p:cNvSpPr>
          <p:nvPr>
            <p:ph type="body" idx="1"/>
          </p:nvPr>
        </p:nvSpPr>
        <p:spPr>
          <a:xfrm>
            <a:off x="1952989" y="558139"/>
            <a:ext cx="9147540" cy="5476319"/>
          </a:xfrm>
        </p:spPr>
        <p:txBody>
          <a:bodyPr>
            <a:normAutofit/>
          </a:bodyPr>
          <a:lstStyle/>
          <a:p>
            <a:pPr marL="0" indent="0" algn="just">
              <a:buClr>
                <a:srgbClr val="005592"/>
              </a:buClr>
              <a:buNone/>
              <a:defRPr/>
            </a:pPr>
            <a:r>
              <a:rPr lang="fr-FR" sz="3000" b="1" u="sng" dirty="0">
                <a:solidFill>
                  <a:srgbClr val="FFC000"/>
                </a:solidFill>
                <a:latin typeface="Open Sans"/>
              </a:rPr>
              <a:t>L’aide s’élève à 47% du SMIC brut </a:t>
            </a:r>
            <a:r>
              <a:rPr lang="fr-FR" sz="3000" dirty="0">
                <a:solidFill>
                  <a:srgbClr val="444444"/>
                </a:solidFill>
                <a:latin typeface="Open Sans"/>
              </a:rPr>
              <a:t>pour une durée</a:t>
            </a:r>
          </a:p>
          <a:p>
            <a:pPr marL="0" indent="0" algn="just">
              <a:buClr>
                <a:srgbClr val="005592"/>
              </a:buClr>
              <a:buNone/>
              <a:defRPr/>
            </a:pPr>
            <a:r>
              <a:rPr lang="fr-FR" sz="3000" dirty="0">
                <a:solidFill>
                  <a:srgbClr val="444444"/>
                </a:solidFill>
                <a:latin typeface="Open Sans"/>
              </a:rPr>
              <a:t> hebdomadaire maximum de prise en charge de 30h.</a:t>
            </a:r>
          </a:p>
          <a:p>
            <a:pPr marL="0" indent="0" algn="just">
              <a:buClr>
                <a:srgbClr val="005592"/>
              </a:buClr>
              <a:buNone/>
              <a:defRPr/>
            </a:pPr>
            <a:endParaRPr lang="fr-FR" sz="1400" dirty="0">
              <a:solidFill>
                <a:srgbClr val="444444"/>
              </a:solidFill>
              <a:latin typeface="Open Sans"/>
            </a:endParaRPr>
          </a:p>
          <a:p>
            <a:pPr marL="0" indent="0" algn="just">
              <a:buClr>
                <a:srgbClr val="005592"/>
              </a:buClr>
              <a:buNone/>
              <a:defRPr/>
            </a:pPr>
            <a:r>
              <a:rPr lang="fr-FR" sz="3000" b="1" u="sng" dirty="0">
                <a:solidFill>
                  <a:srgbClr val="FFC000"/>
                </a:solidFill>
                <a:latin typeface="Open Sans"/>
              </a:rPr>
              <a:t>Pour un an cela représente : 7515€</a:t>
            </a:r>
          </a:p>
          <a:p>
            <a:pPr marL="114300" indent="0" algn="just">
              <a:buClr>
                <a:srgbClr val="005592"/>
              </a:buClr>
              <a:buNone/>
              <a:defRPr/>
            </a:pPr>
            <a:endParaRPr lang="fr-FR" sz="1100" b="1" u="sng" dirty="0">
              <a:solidFill>
                <a:srgbClr val="FFC000"/>
              </a:solidFill>
              <a:latin typeface="Open Sans"/>
            </a:endParaRPr>
          </a:p>
          <a:p>
            <a:pPr marL="0" indent="0" algn="just">
              <a:buClr>
                <a:srgbClr val="005592"/>
              </a:buClr>
              <a:buNone/>
              <a:defRPr/>
            </a:pPr>
            <a:r>
              <a:rPr lang="fr-FR" sz="3000" dirty="0">
                <a:solidFill>
                  <a:srgbClr val="444444"/>
                </a:solidFill>
                <a:latin typeface="Open Sans"/>
              </a:rPr>
              <a:t>L’aide varie en fonction de la durée de travail hebdomadaire et la durée de contrat .</a:t>
            </a:r>
          </a:p>
          <a:p>
            <a:pPr marL="114300" indent="0" algn="just">
              <a:buClr>
                <a:srgbClr val="005592"/>
              </a:buClr>
              <a:buNone/>
              <a:defRPr/>
            </a:pPr>
            <a:endParaRPr lang="fr-FR" sz="1200" dirty="0">
              <a:solidFill>
                <a:srgbClr val="444444"/>
              </a:solidFill>
              <a:latin typeface="Open Sans"/>
            </a:endParaRPr>
          </a:p>
          <a:p>
            <a:pPr marL="0" indent="0" algn="just">
              <a:buClr>
                <a:srgbClr val="005592"/>
              </a:buClr>
              <a:buNone/>
              <a:defRPr/>
            </a:pPr>
            <a:r>
              <a:rPr lang="fr-FR" sz="2000" b="0" i="0" dirty="0">
                <a:solidFill>
                  <a:srgbClr val="414856"/>
                </a:solidFill>
                <a:effectLst/>
                <a:latin typeface="roboto_regular"/>
              </a:rPr>
              <a:t>Lien simulateur : permet à l'employeur d'estimer le coût salarial de l'embauche pour l'entreprise avec des détails sur les charges et les aides directes et indirectes associées :</a:t>
            </a:r>
            <a:endParaRPr lang="fr-FR" sz="3000" dirty="0">
              <a:solidFill>
                <a:srgbClr val="444444"/>
              </a:solidFill>
              <a:latin typeface="Open Sans"/>
            </a:endParaRPr>
          </a:p>
          <a:p>
            <a:pPr marL="0" indent="0" algn="just">
              <a:buClr>
                <a:srgbClr val="005592"/>
              </a:buClr>
              <a:buNone/>
              <a:defRPr/>
            </a:pPr>
            <a:r>
              <a:rPr lang="fr-FR" sz="2100" dirty="0">
                <a:solidFill>
                  <a:srgbClr val="414856"/>
                </a:solidFill>
                <a:latin typeface="roboto_regular"/>
                <a:hlinkClick r:id="rId2"/>
              </a:rPr>
              <a:t>https://www.service-public.fr/professionnels-entreprises/vosdroits/services-en-ligne-et-formulaires/simulateur-cout-embauche</a:t>
            </a:r>
            <a:endParaRPr lang="fr-FR" sz="2100" dirty="0">
              <a:solidFill>
                <a:srgbClr val="414856"/>
              </a:solidFill>
              <a:latin typeface="roboto_regular"/>
            </a:endParaRPr>
          </a:p>
          <a:p>
            <a:pPr marL="0" indent="0" algn="just">
              <a:buClr>
                <a:srgbClr val="005592"/>
              </a:buClr>
              <a:buNone/>
              <a:defRPr/>
            </a:pPr>
            <a:endParaRPr lang="fr-FR" sz="2100" dirty="0">
              <a:solidFill>
                <a:srgbClr val="414856"/>
              </a:solidFill>
              <a:latin typeface="roboto_regular"/>
            </a:endParaRPr>
          </a:p>
        </p:txBody>
      </p:sp>
      <p:pic>
        <p:nvPicPr>
          <p:cNvPr id="2" name="Image 1">
            <a:extLst>
              <a:ext uri="{FF2B5EF4-FFF2-40B4-BE49-F238E27FC236}">
                <a16:creationId xmlns:a16="http://schemas.microsoft.com/office/drawing/2014/main" id="{A24F2F62-9808-465C-B8D4-E7C279E95F25}"/>
              </a:ext>
            </a:extLst>
          </p:cNvPr>
          <p:cNvPicPr>
            <a:picLocks noChangeAspect="1"/>
          </p:cNvPicPr>
          <p:nvPr/>
        </p:nvPicPr>
        <p:blipFill>
          <a:blip r:embed="rId3"/>
          <a:stretch>
            <a:fillRect/>
          </a:stretch>
        </p:blipFill>
        <p:spPr>
          <a:xfrm>
            <a:off x="1620959" y="5850017"/>
            <a:ext cx="1122242" cy="899688"/>
          </a:xfrm>
          <a:prstGeom prst="rect">
            <a:avLst/>
          </a:prstGeom>
        </p:spPr>
      </p:pic>
    </p:spTree>
    <p:extLst>
      <p:ext uri="{BB962C8B-B14F-4D97-AF65-F5344CB8AC3E}">
        <p14:creationId xmlns:p14="http://schemas.microsoft.com/office/powerpoint/2010/main" val="3047222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7C58E4-16D8-42F7-B703-2B2A4B76FE00}"/>
              </a:ext>
            </a:extLst>
          </p:cNvPr>
          <p:cNvSpPr>
            <a:spLocks noGrp="1"/>
          </p:cNvSpPr>
          <p:nvPr>
            <p:ph type="title"/>
          </p:nvPr>
        </p:nvSpPr>
        <p:spPr>
          <a:xfrm>
            <a:off x="2071742" y="2136053"/>
            <a:ext cx="9147540" cy="1325563"/>
          </a:xfrm>
        </p:spPr>
        <p:txBody>
          <a:bodyPr/>
          <a:lstStyle/>
          <a:p>
            <a:r>
              <a:rPr lang="fr-FR" dirty="0"/>
              <a:t>La mise en œuvre du CIE</a:t>
            </a:r>
          </a:p>
        </p:txBody>
      </p:sp>
      <p:pic>
        <p:nvPicPr>
          <p:cNvPr id="3" name="Image 2">
            <a:extLst>
              <a:ext uri="{FF2B5EF4-FFF2-40B4-BE49-F238E27FC236}">
                <a16:creationId xmlns:a16="http://schemas.microsoft.com/office/drawing/2014/main" id="{AC9CA3FF-282A-4E29-A205-0043A33DBD1E}"/>
              </a:ext>
            </a:extLst>
          </p:cNvPr>
          <p:cNvPicPr>
            <a:picLocks noChangeAspect="1"/>
          </p:cNvPicPr>
          <p:nvPr/>
        </p:nvPicPr>
        <p:blipFill>
          <a:blip r:embed="rId2"/>
          <a:stretch>
            <a:fillRect/>
          </a:stretch>
        </p:blipFill>
        <p:spPr>
          <a:xfrm>
            <a:off x="1775338" y="5331773"/>
            <a:ext cx="1444877" cy="1158340"/>
          </a:xfrm>
          <a:prstGeom prst="rect">
            <a:avLst/>
          </a:prstGeom>
        </p:spPr>
      </p:pic>
    </p:spTree>
    <p:extLst>
      <p:ext uri="{BB962C8B-B14F-4D97-AF65-F5344CB8AC3E}">
        <p14:creationId xmlns:p14="http://schemas.microsoft.com/office/powerpoint/2010/main" val="1070479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F4C6B08-F5FC-476F-83FB-B8C5C91DA1A8}"/>
              </a:ext>
            </a:extLst>
          </p:cNvPr>
          <p:cNvSpPr>
            <a:spLocks noGrp="1"/>
          </p:cNvSpPr>
          <p:nvPr>
            <p:ph type="body" idx="1"/>
          </p:nvPr>
        </p:nvSpPr>
        <p:spPr>
          <a:xfrm>
            <a:off x="2154869" y="570016"/>
            <a:ext cx="9147540" cy="5606947"/>
          </a:xfrm>
        </p:spPr>
        <p:txBody>
          <a:bodyPr/>
          <a:lstStyle/>
          <a:p>
            <a:pPr marL="114300" indent="0">
              <a:buNone/>
            </a:pPr>
            <a:r>
              <a:rPr lang="fr-FR" dirty="0">
                <a:solidFill>
                  <a:srgbClr val="444444"/>
                </a:solidFill>
                <a:latin typeface="Open Sans"/>
              </a:rPr>
              <a:t>Le contrat est signé avec la mission locale, le pole emploi ou le CAP EMPLOI accompagnant le demandeur d’emploi.</a:t>
            </a:r>
          </a:p>
          <a:p>
            <a:pPr marL="114300" indent="0">
              <a:lnSpc>
                <a:spcPct val="100000"/>
              </a:lnSpc>
              <a:spcBef>
                <a:spcPts val="0"/>
              </a:spcBef>
              <a:buNone/>
            </a:pPr>
            <a:endParaRPr lang="fr-FR" sz="1050" dirty="0"/>
          </a:p>
          <a:p>
            <a:pPr marL="114300" indent="0">
              <a:buNone/>
            </a:pPr>
            <a:r>
              <a:rPr lang="fr-FR" b="1" dirty="0">
                <a:solidFill>
                  <a:srgbClr val="FFC000"/>
                </a:solidFill>
              </a:rPr>
              <a:t>3 PHASES :</a:t>
            </a:r>
          </a:p>
          <a:p>
            <a:pPr>
              <a:buFont typeface="Wingdings" panose="05000000000000000000" pitchFamily="2" charset="2"/>
              <a:buChar char="Ä"/>
            </a:pPr>
            <a:r>
              <a:rPr lang="fr-FR" sz="2000" dirty="0">
                <a:solidFill>
                  <a:srgbClr val="444444"/>
                </a:solidFill>
                <a:latin typeface="Open Sans"/>
              </a:rPr>
              <a:t>un entretien avec le référent prescripteur du service public de l’emploi,</a:t>
            </a:r>
          </a:p>
          <a:p>
            <a:pPr marL="114300" indent="0">
              <a:lnSpc>
                <a:spcPct val="100000"/>
              </a:lnSpc>
              <a:spcBef>
                <a:spcPts val="0"/>
              </a:spcBef>
              <a:buNone/>
            </a:pPr>
            <a:r>
              <a:rPr lang="fr-FR" sz="2000" dirty="0">
                <a:solidFill>
                  <a:srgbClr val="444444"/>
                </a:solidFill>
                <a:latin typeface="Open Sans"/>
              </a:rPr>
              <a:t>     l’employeur et le futur salarié au moment de la signature de la demande</a:t>
            </a:r>
          </a:p>
          <a:p>
            <a:pPr marL="114300" indent="0">
              <a:lnSpc>
                <a:spcPct val="100000"/>
              </a:lnSpc>
              <a:spcBef>
                <a:spcPts val="0"/>
              </a:spcBef>
              <a:buNone/>
            </a:pPr>
            <a:r>
              <a:rPr lang="fr-FR" sz="2000" dirty="0">
                <a:solidFill>
                  <a:srgbClr val="444444"/>
                </a:solidFill>
                <a:latin typeface="Open Sans"/>
              </a:rPr>
              <a:t>    d’aide. Il doit permettre la formalisation des engagements ainsi que la</a:t>
            </a:r>
          </a:p>
          <a:p>
            <a:pPr marL="114300" indent="0">
              <a:lnSpc>
                <a:spcPct val="100000"/>
              </a:lnSpc>
              <a:spcBef>
                <a:spcPts val="0"/>
              </a:spcBef>
              <a:buNone/>
            </a:pPr>
            <a:r>
              <a:rPr lang="fr-FR" sz="2000" dirty="0">
                <a:solidFill>
                  <a:srgbClr val="444444"/>
                </a:solidFill>
                <a:latin typeface="Open Sans"/>
              </a:rPr>
              <a:t>    déclinaison des compétences que le poste doit permettre d’acquérir.</a:t>
            </a:r>
          </a:p>
          <a:p>
            <a:pPr marL="114300" indent="0">
              <a:lnSpc>
                <a:spcPct val="100000"/>
              </a:lnSpc>
              <a:spcBef>
                <a:spcPts val="0"/>
              </a:spcBef>
              <a:buNone/>
            </a:pPr>
            <a:endParaRPr lang="fr-FR" sz="1200" dirty="0">
              <a:solidFill>
                <a:srgbClr val="444444"/>
              </a:solidFill>
              <a:latin typeface="Open Sans"/>
            </a:endParaRPr>
          </a:p>
          <a:p>
            <a:pPr>
              <a:lnSpc>
                <a:spcPct val="100000"/>
              </a:lnSpc>
              <a:spcBef>
                <a:spcPts val="0"/>
              </a:spcBef>
              <a:buFont typeface="Wingdings" panose="05000000000000000000" pitchFamily="2" charset="2"/>
              <a:buChar char="Ä"/>
            </a:pPr>
            <a:r>
              <a:rPr lang="fr-FR" sz="2000" dirty="0">
                <a:solidFill>
                  <a:srgbClr val="444444"/>
                </a:solidFill>
                <a:latin typeface="Open Sans"/>
              </a:rPr>
              <a:t>un suivi durant le contrat </a:t>
            </a:r>
          </a:p>
          <a:p>
            <a:pPr marL="114300" indent="0">
              <a:lnSpc>
                <a:spcPct val="100000"/>
              </a:lnSpc>
              <a:spcBef>
                <a:spcPts val="0"/>
              </a:spcBef>
              <a:buNone/>
            </a:pPr>
            <a:endParaRPr lang="fr-FR" sz="1200" dirty="0">
              <a:solidFill>
                <a:srgbClr val="444444"/>
              </a:solidFill>
              <a:latin typeface="Open Sans"/>
            </a:endParaRPr>
          </a:p>
          <a:p>
            <a:pPr>
              <a:lnSpc>
                <a:spcPct val="100000"/>
              </a:lnSpc>
              <a:spcBef>
                <a:spcPts val="0"/>
              </a:spcBef>
              <a:buFont typeface="Wingdings" panose="05000000000000000000" pitchFamily="2" charset="2"/>
              <a:buChar char="Ä"/>
            </a:pPr>
            <a:r>
              <a:rPr lang="fr-FR" sz="2000" dirty="0">
                <a:solidFill>
                  <a:srgbClr val="444444"/>
                </a:solidFill>
                <a:latin typeface="Open Sans"/>
              </a:rPr>
              <a:t>un entretien de sortie, en cas de besoin, 1 à 3 mois avant la fin du contrat. Il doit permettre de maintenir le bénéficiaire dans une posture de recherche active d’emploi, de faire le point sur les compétences acquise ou d’étudier la faisabilité d’un renouvellement.</a:t>
            </a:r>
          </a:p>
        </p:txBody>
      </p:sp>
      <p:pic>
        <p:nvPicPr>
          <p:cNvPr id="2" name="Image 1">
            <a:extLst>
              <a:ext uri="{FF2B5EF4-FFF2-40B4-BE49-F238E27FC236}">
                <a16:creationId xmlns:a16="http://schemas.microsoft.com/office/drawing/2014/main" id="{8D052CE1-502A-45C8-A48C-C28AF20903BF}"/>
              </a:ext>
            </a:extLst>
          </p:cNvPr>
          <p:cNvPicPr>
            <a:picLocks noChangeAspect="1"/>
          </p:cNvPicPr>
          <p:nvPr/>
        </p:nvPicPr>
        <p:blipFill>
          <a:blip r:embed="rId2"/>
          <a:stretch>
            <a:fillRect/>
          </a:stretch>
        </p:blipFill>
        <p:spPr>
          <a:xfrm>
            <a:off x="1665888" y="5740164"/>
            <a:ext cx="1172315" cy="939830"/>
          </a:xfrm>
          <a:prstGeom prst="rect">
            <a:avLst/>
          </a:prstGeom>
        </p:spPr>
      </p:pic>
    </p:spTree>
    <p:extLst>
      <p:ext uri="{BB962C8B-B14F-4D97-AF65-F5344CB8AC3E}">
        <p14:creationId xmlns:p14="http://schemas.microsoft.com/office/powerpoint/2010/main" val="1667695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834840-D4CA-4A14-A50B-70844C91BBFF}"/>
              </a:ext>
            </a:extLst>
          </p:cNvPr>
          <p:cNvSpPr>
            <a:spLocks noGrp="1"/>
          </p:cNvSpPr>
          <p:nvPr>
            <p:ph type="title"/>
          </p:nvPr>
        </p:nvSpPr>
        <p:spPr/>
        <p:txBody>
          <a:bodyPr/>
          <a:lstStyle/>
          <a:p>
            <a:r>
              <a:rPr lang="fr-FR" dirty="0"/>
              <a:t>Contact </a:t>
            </a:r>
          </a:p>
        </p:txBody>
      </p:sp>
      <p:sp>
        <p:nvSpPr>
          <p:cNvPr id="3" name="Espace réservé du texte 2">
            <a:extLst>
              <a:ext uri="{FF2B5EF4-FFF2-40B4-BE49-F238E27FC236}">
                <a16:creationId xmlns:a16="http://schemas.microsoft.com/office/drawing/2014/main" id="{066B33DB-692E-4FBA-A948-3B8F74888D44}"/>
              </a:ext>
            </a:extLst>
          </p:cNvPr>
          <p:cNvSpPr>
            <a:spLocks noGrp="1"/>
          </p:cNvSpPr>
          <p:nvPr>
            <p:ph type="body" idx="1"/>
          </p:nvPr>
        </p:nvSpPr>
        <p:spPr/>
        <p:txBody>
          <a:bodyPr/>
          <a:lstStyle/>
          <a:p>
            <a:pPr marL="114300" indent="0">
              <a:buNone/>
            </a:pPr>
            <a:r>
              <a:rPr lang="fr-FR" dirty="0">
                <a:solidFill>
                  <a:srgbClr val="444444"/>
                </a:solidFill>
                <a:latin typeface="Open Sans"/>
              </a:rPr>
              <a:t>              Sandra SCHNEIDER</a:t>
            </a:r>
          </a:p>
          <a:p>
            <a:pPr marL="114300" indent="0">
              <a:buNone/>
            </a:pPr>
            <a:r>
              <a:rPr lang="fr-FR" dirty="0">
                <a:solidFill>
                  <a:srgbClr val="444444"/>
                </a:solidFill>
                <a:latin typeface="Open Sans"/>
              </a:rPr>
              <a:t>              Chargée de l’emploi &amp; des relations entreprises</a:t>
            </a:r>
          </a:p>
          <a:p>
            <a:pPr marL="114300" indent="0">
              <a:buNone/>
            </a:pPr>
            <a:r>
              <a:rPr lang="fr-FR" dirty="0">
                <a:solidFill>
                  <a:srgbClr val="444444"/>
                </a:solidFill>
                <a:latin typeface="Open Sans"/>
              </a:rPr>
              <a:t>              06 63 47 55 98</a:t>
            </a:r>
          </a:p>
          <a:p>
            <a:pPr marL="114300" indent="0">
              <a:buNone/>
            </a:pPr>
            <a:r>
              <a:rPr lang="fr-FR" dirty="0">
                <a:solidFill>
                  <a:srgbClr val="444444"/>
                </a:solidFill>
                <a:latin typeface="Open Sans"/>
              </a:rPr>
              <a:t>              s.schneider@mureaux-mlidf.org</a:t>
            </a:r>
          </a:p>
        </p:txBody>
      </p:sp>
      <p:pic>
        <p:nvPicPr>
          <p:cNvPr id="4" name="Image 3">
            <a:extLst>
              <a:ext uri="{FF2B5EF4-FFF2-40B4-BE49-F238E27FC236}">
                <a16:creationId xmlns:a16="http://schemas.microsoft.com/office/drawing/2014/main" id="{63BC64D2-ABBE-4406-8022-7071F5BF64AF}"/>
              </a:ext>
            </a:extLst>
          </p:cNvPr>
          <p:cNvPicPr>
            <a:picLocks noChangeAspect="1"/>
          </p:cNvPicPr>
          <p:nvPr/>
        </p:nvPicPr>
        <p:blipFill>
          <a:blip r:embed="rId2"/>
          <a:stretch>
            <a:fillRect/>
          </a:stretch>
        </p:blipFill>
        <p:spPr>
          <a:xfrm>
            <a:off x="1635494" y="1916624"/>
            <a:ext cx="1996013" cy="1990358"/>
          </a:xfrm>
          <a:prstGeom prst="rect">
            <a:avLst/>
          </a:prstGeom>
        </p:spPr>
      </p:pic>
      <p:pic>
        <p:nvPicPr>
          <p:cNvPr id="5" name="Image 4">
            <a:extLst>
              <a:ext uri="{FF2B5EF4-FFF2-40B4-BE49-F238E27FC236}">
                <a16:creationId xmlns:a16="http://schemas.microsoft.com/office/drawing/2014/main" id="{2C85D0C9-B9D5-4911-9187-8720585EC89F}"/>
              </a:ext>
            </a:extLst>
          </p:cNvPr>
          <p:cNvPicPr>
            <a:picLocks noChangeAspect="1"/>
          </p:cNvPicPr>
          <p:nvPr/>
        </p:nvPicPr>
        <p:blipFill>
          <a:blip r:embed="rId3"/>
          <a:stretch>
            <a:fillRect/>
          </a:stretch>
        </p:blipFill>
        <p:spPr>
          <a:xfrm>
            <a:off x="1799088" y="5414693"/>
            <a:ext cx="1444877" cy="1158340"/>
          </a:xfrm>
          <a:prstGeom prst="rect">
            <a:avLst/>
          </a:prstGeom>
        </p:spPr>
      </p:pic>
    </p:spTree>
    <p:extLst>
      <p:ext uri="{BB962C8B-B14F-4D97-AF65-F5344CB8AC3E}">
        <p14:creationId xmlns:p14="http://schemas.microsoft.com/office/powerpoint/2010/main" val="3856086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4"/>
          <p:cNvSpPr txBox="1"/>
          <p:nvPr/>
        </p:nvSpPr>
        <p:spPr>
          <a:xfrm>
            <a:off x="899259" y="3112430"/>
            <a:ext cx="9597267" cy="210574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02C6B"/>
              </a:buClr>
              <a:buSzPts val="6600"/>
              <a:buFont typeface="Gill Sans"/>
              <a:buNone/>
              <a:tabLst/>
              <a:defRPr/>
            </a:pPr>
            <a:r>
              <a:rPr kumimoji="0" lang="fr-FR" sz="6000" b="0" i="1" u="none" strike="noStrike" kern="0" cap="none" spc="0" normalizeH="0" baseline="0" noProof="0" dirty="0">
                <a:ln>
                  <a:noFill/>
                </a:ln>
                <a:solidFill>
                  <a:srgbClr val="302C6B"/>
                </a:solidFill>
                <a:effectLst/>
                <a:uLnTx/>
                <a:uFillTx/>
                <a:latin typeface="Gill Sans"/>
                <a:ea typeface="Gill Sans"/>
                <a:cs typeface="Gill Sans"/>
                <a:sym typeface="Gill Sans"/>
              </a:rPr>
              <a:t>Témoignage de la société </a:t>
            </a:r>
          </a:p>
          <a:p>
            <a:pPr marL="0" marR="0" lvl="0" indent="0" algn="ctr" defTabSz="914400" rtl="0" eaLnBrk="1" fontAlgn="auto" latinLnBrk="0" hangingPunct="1">
              <a:lnSpc>
                <a:spcPct val="100000"/>
              </a:lnSpc>
              <a:spcBef>
                <a:spcPts val="0"/>
              </a:spcBef>
              <a:spcAft>
                <a:spcPts val="0"/>
              </a:spcAft>
              <a:buClr>
                <a:srgbClr val="302C6B"/>
              </a:buClr>
              <a:buSzPts val="6600"/>
              <a:buFont typeface="Gill Sans"/>
              <a:buNone/>
              <a:tabLst/>
              <a:defRPr/>
            </a:pPr>
            <a:r>
              <a:rPr lang="fr-FR" sz="6000" i="1" dirty="0">
                <a:solidFill>
                  <a:srgbClr val="302C6B"/>
                </a:solidFill>
                <a:latin typeface="Gill Sans"/>
                <a:sym typeface="Gill Sans"/>
              </a:rPr>
              <a:t>L’instant Burger</a:t>
            </a:r>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311" name="Google Shape;311;p14"/>
          <p:cNvCxnSpPr/>
          <p:nvPr/>
        </p:nvCxnSpPr>
        <p:spPr>
          <a:xfrm>
            <a:off x="4252943" y="5218176"/>
            <a:ext cx="2562446" cy="0"/>
          </a:xfrm>
          <a:prstGeom prst="straightConnector1">
            <a:avLst/>
          </a:prstGeom>
          <a:noFill/>
          <a:ln w="28575" cap="flat" cmpd="sng">
            <a:solidFill>
              <a:srgbClr val="C00000"/>
            </a:solidFill>
            <a:prstDash val="solid"/>
            <a:miter lim="800000"/>
            <a:headEnd type="none" w="sm" len="sm"/>
            <a:tailEnd type="none" w="sm" len="sm"/>
          </a:ln>
        </p:spPr>
      </p:cxnSp>
      <p:pic>
        <p:nvPicPr>
          <p:cNvPr id="2" name="Image 1">
            <a:extLst>
              <a:ext uri="{FF2B5EF4-FFF2-40B4-BE49-F238E27FC236}">
                <a16:creationId xmlns:a16="http://schemas.microsoft.com/office/drawing/2014/main" id="{8030BD92-F709-4B23-8526-F102C86F3581}"/>
              </a:ext>
            </a:extLst>
          </p:cNvPr>
          <p:cNvPicPr>
            <a:picLocks noChangeAspect="1"/>
          </p:cNvPicPr>
          <p:nvPr/>
        </p:nvPicPr>
        <p:blipFill>
          <a:blip r:embed="rId3"/>
          <a:stretch>
            <a:fillRect/>
          </a:stretch>
        </p:blipFill>
        <p:spPr>
          <a:xfrm>
            <a:off x="3513010" y="0"/>
            <a:ext cx="3655886" cy="2509206"/>
          </a:xfrm>
          <a:prstGeom prst="rect">
            <a:avLst/>
          </a:prstGeom>
        </p:spPr>
      </p:pic>
    </p:spTree>
    <p:extLst>
      <p:ext uri="{BB962C8B-B14F-4D97-AF65-F5344CB8AC3E}">
        <p14:creationId xmlns:p14="http://schemas.microsoft.com/office/powerpoint/2010/main" val="3045913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5"/>
          <p:cNvSpPr txBox="1">
            <a:spLocks noGrp="1"/>
          </p:cNvSpPr>
          <p:nvPr>
            <p:ph type="title"/>
          </p:nvPr>
        </p:nvSpPr>
        <p:spPr>
          <a:xfrm>
            <a:off x="2154869" y="365125"/>
            <a:ext cx="9147540" cy="94116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02C6B"/>
              </a:buClr>
              <a:buSzPts val="4400"/>
              <a:buFont typeface="Gill Sans"/>
              <a:buNone/>
            </a:pPr>
            <a:r>
              <a:rPr lang="fr-FR"/>
              <a:t>Une démarche gouvernementale</a:t>
            </a:r>
            <a:endParaRPr/>
          </a:p>
        </p:txBody>
      </p:sp>
      <p:sp>
        <p:nvSpPr>
          <p:cNvPr id="181" name="Google Shape;181;p5"/>
          <p:cNvSpPr txBox="1">
            <a:spLocks noGrp="1"/>
          </p:cNvSpPr>
          <p:nvPr>
            <p:ph type="body" idx="1"/>
          </p:nvPr>
        </p:nvSpPr>
        <p:spPr>
          <a:xfrm>
            <a:off x="1993284" y="1615878"/>
            <a:ext cx="9309125" cy="487067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fr-FR" sz="3200"/>
              <a:t>Pour </a:t>
            </a:r>
            <a:r>
              <a:rPr lang="fr-FR" sz="3200" b="1">
                <a:solidFill>
                  <a:srgbClr val="0070C0"/>
                </a:solidFill>
              </a:rPr>
              <a:t>développer</a:t>
            </a:r>
            <a:r>
              <a:rPr lang="fr-FR" sz="3200"/>
              <a:t> et renforcer </a:t>
            </a:r>
            <a:r>
              <a:rPr lang="fr-FR" sz="3200" b="1">
                <a:solidFill>
                  <a:srgbClr val="0070C0"/>
                </a:solidFill>
              </a:rPr>
              <a:t>l’inclusion dans l’emploi </a:t>
            </a:r>
            <a:r>
              <a:rPr lang="fr-FR" sz="3200"/>
              <a:t>et favoriser l’insertion professionnelle des </a:t>
            </a:r>
            <a:r>
              <a:rPr lang="fr-FR" sz="3200" b="1">
                <a:solidFill>
                  <a:srgbClr val="0070C0"/>
                </a:solidFill>
              </a:rPr>
              <a:t>publics les plus éloignés</a:t>
            </a:r>
            <a:r>
              <a:rPr lang="fr-FR" sz="3200">
                <a:solidFill>
                  <a:srgbClr val="0070C0"/>
                </a:solidFill>
              </a:rPr>
              <a:t> </a:t>
            </a:r>
            <a:r>
              <a:rPr lang="fr-FR" sz="3200"/>
              <a:t>du marché du travail. </a:t>
            </a:r>
            <a:endParaRPr/>
          </a:p>
          <a:p>
            <a:pPr marL="0" lvl="0" indent="0" algn="l" rtl="0">
              <a:lnSpc>
                <a:spcPct val="90000"/>
              </a:lnSpc>
              <a:spcBef>
                <a:spcPts val="1000"/>
              </a:spcBef>
              <a:spcAft>
                <a:spcPts val="0"/>
              </a:spcAft>
              <a:buClr>
                <a:schemeClr val="dk1"/>
              </a:buClr>
              <a:buSzPts val="3200"/>
              <a:buNone/>
            </a:pPr>
            <a:endParaRPr sz="3200"/>
          </a:p>
          <a:p>
            <a:pPr marL="0" lvl="0" indent="0" algn="l" rtl="0">
              <a:lnSpc>
                <a:spcPct val="90000"/>
              </a:lnSpc>
              <a:spcBef>
                <a:spcPts val="1000"/>
              </a:spcBef>
              <a:spcAft>
                <a:spcPts val="0"/>
              </a:spcAft>
              <a:buClr>
                <a:schemeClr val="dk1"/>
              </a:buClr>
              <a:buSzPts val="3200"/>
              <a:buNone/>
            </a:pPr>
            <a:r>
              <a:rPr lang="fr-FR" sz="3200"/>
              <a:t>Au sein de laquelle </a:t>
            </a:r>
            <a:r>
              <a:rPr lang="fr-FR" sz="3200" b="1">
                <a:solidFill>
                  <a:srgbClr val="0070C0"/>
                </a:solidFill>
              </a:rPr>
              <a:t>l’Entreprise</a:t>
            </a:r>
            <a:r>
              <a:rPr lang="fr-FR" sz="3200" b="1">
                <a:solidFill>
                  <a:srgbClr val="FF0000"/>
                </a:solidFill>
              </a:rPr>
              <a:t> </a:t>
            </a:r>
            <a:r>
              <a:rPr lang="fr-FR" sz="3200"/>
              <a:t>joue un </a:t>
            </a:r>
            <a:r>
              <a:rPr lang="fr-FR" sz="3200" b="1">
                <a:solidFill>
                  <a:srgbClr val="0070C0"/>
                </a:solidFill>
              </a:rPr>
              <a:t>rôle majeur </a:t>
            </a:r>
            <a:r>
              <a:rPr lang="fr-FR" sz="3200"/>
              <a:t>aux côtés de l’Etat et des acteurs territoriaux.</a:t>
            </a:r>
            <a:endParaRPr/>
          </a:p>
          <a:p>
            <a:pPr marL="0" lvl="0" indent="0" algn="l" rtl="0">
              <a:lnSpc>
                <a:spcPct val="90000"/>
              </a:lnSpc>
              <a:spcBef>
                <a:spcPts val="1000"/>
              </a:spcBef>
              <a:spcAft>
                <a:spcPts val="0"/>
              </a:spcAft>
              <a:buClr>
                <a:schemeClr val="dk1"/>
              </a:buClr>
              <a:buSzPts val="2800"/>
              <a:buNone/>
            </a:pPr>
            <a:endParaRPr sz="2800"/>
          </a:p>
          <a:p>
            <a:pPr marL="0" lvl="0" indent="0" algn="l" rtl="0">
              <a:lnSpc>
                <a:spcPct val="90000"/>
              </a:lnSpc>
              <a:spcBef>
                <a:spcPts val="1000"/>
              </a:spcBef>
              <a:spcAft>
                <a:spcPts val="0"/>
              </a:spcAft>
              <a:buClr>
                <a:schemeClr val="dk1"/>
              </a:buClr>
              <a:buSzPts val="3200"/>
              <a:buNone/>
            </a:pPr>
            <a:r>
              <a:rPr lang="fr-FR" sz="3200"/>
              <a:t>Une </a:t>
            </a:r>
            <a:r>
              <a:rPr lang="fr-FR" sz="3200" b="1">
                <a:solidFill>
                  <a:srgbClr val="0070C0"/>
                </a:solidFill>
              </a:rPr>
              <a:t>mobilisation volontaire </a:t>
            </a:r>
            <a:r>
              <a:rPr lang="fr-FR" sz="3200"/>
              <a:t>des entreprises : choix libre des mesures et de publics</a:t>
            </a:r>
            <a:endParaRPr/>
          </a:p>
          <a:p>
            <a:pPr marL="678180" lvl="0" indent="-271780" algn="just" rtl="0">
              <a:lnSpc>
                <a:spcPct val="107000"/>
              </a:lnSpc>
              <a:spcBef>
                <a:spcPts val="1000"/>
              </a:spcBef>
              <a:spcAft>
                <a:spcPts val="0"/>
              </a:spcAft>
              <a:buClr>
                <a:schemeClr val="dk1"/>
              </a:buClr>
              <a:buSzPts val="2800"/>
              <a:buNone/>
            </a:pPr>
            <a:endParaRPr sz="280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2154869" y="52663"/>
            <a:ext cx="914754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02C6B"/>
              </a:buClr>
              <a:buSzPts val="4400"/>
              <a:buFont typeface="Gill Sans"/>
              <a:buNone/>
            </a:pPr>
            <a:r>
              <a:rPr lang="fr-FR"/>
              <a:t>Un réseau d’acteurs engagés</a:t>
            </a:r>
            <a:endParaRPr/>
          </a:p>
        </p:txBody>
      </p:sp>
      <p:sp>
        <p:nvSpPr>
          <p:cNvPr id="187" name="Google Shape;187;p6"/>
          <p:cNvSpPr txBox="1">
            <a:spLocks noGrp="1"/>
          </p:cNvSpPr>
          <p:nvPr>
            <p:ph type="body" idx="1"/>
          </p:nvPr>
        </p:nvSpPr>
        <p:spPr>
          <a:xfrm>
            <a:off x="1718366" y="1099752"/>
            <a:ext cx="9584043" cy="5526335"/>
          </a:xfrm>
          <a:prstGeom prst="rect">
            <a:avLst/>
          </a:prstGeom>
          <a:noFill/>
          <a:ln>
            <a:noFill/>
          </a:ln>
        </p:spPr>
        <p:txBody>
          <a:bodyPr spcFirstLastPara="1" wrap="square" lIns="91425" tIns="45700" rIns="91425" bIns="45700" anchor="t" anchorCtr="0">
            <a:normAutofit/>
          </a:bodyPr>
          <a:lstStyle/>
          <a:p>
            <a:pPr marL="457200" lvl="1" indent="0" algn="l" rtl="0">
              <a:lnSpc>
                <a:spcPct val="90000"/>
              </a:lnSpc>
              <a:spcBef>
                <a:spcPts val="0"/>
              </a:spcBef>
              <a:spcAft>
                <a:spcPts val="0"/>
              </a:spcAft>
              <a:buClr>
                <a:schemeClr val="dk1"/>
              </a:buClr>
              <a:buSzPts val="2400"/>
              <a:buNone/>
            </a:pPr>
            <a:endParaRPr/>
          </a:p>
          <a:p>
            <a:pPr marL="1143000" lvl="2" indent="-101600" algn="l" rtl="0">
              <a:lnSpc>
                <a:spcPct val="90000"/>
              </a:lnSpc>
              <a:spcBef>
                <a:spcPts val="500"/>
              </a:spcBef>
              <a:spcAft>
                <a:spcPts val="0"/>
              </a:spcAft>
              <a:buClr>
                <a:schemeClr val="dk1"/>
              </a:buClr>
              <a:buSzPts val="2000"/>
              <a:buNone/>
            </a:pPr>
            <a:endParaRPr/>
          </a:p>
          <a:p>
            <a:pPr marL="1143000" lvl="2" indent="-101600" algn="l" rtl="0">
              <a:lnSpc>
                <a:spcPct val="90000"/>
              </a:lnSpc>
              <a:spcBef>
                <a:spcPts val="500"/>
              </a:spcBef>
              <a:spcAft>
                <a:spcPts val="0"/>
              </a:spcAft>
              <a:buClr>
                <a:schemeClr val="dk1"/>
              </a:buClr>
              <a:buSzPts val="2000"/>
              <a:buNone/>
            </a:pPr>
            <a:endParaRPr/>
          </a:p>
          <a:p>
            <a:pPr marL="1143000" lvl="2" indent="-101600" algn="l" rtl="0">
              <a:lnSpc>
                <a:spcPct val="90000"/>
              </a:lnSpc>
              <a:spcBef>
                <a:spcPts val="500"/>
              </a:spcBef>
              <a:spcAft>
                <a:spcPts val="0"/>
              </a:spcAft>
              <a:buClr>
                <a:schemeClr val="dk1"/>
              </a:buClr>
              <a:buSzPts val="2000"/>
              <a:buNone/>
            </a:pPr>
            <a:endParaRPr/>
          </a:p>
          <a:p>
            <a:pPr marL="1143000" lvl="2" indent="-101600" algn="l" rtl="0">
              <a:lnSpc>
                <a:spcPct val="90000"/>
              </a:lnSpc>
              <a:spcBef>
                <a:spcPts val="500"/>
              </a:spcBef>
              <a:spcAft>
                <a:spcPts val="0"/>
              </a:spcAft>
              <a:buClr>
                <a:schemeClr val="dk1"/>
              </a:buClr>
              <a:buSzPts val="2000"/>
              <a:buNone/>
            </a:pPr>
            <a:endParaRPr/>
          </a:p>
          <a:p>
            <a:pPr marL="1143000" lvl="2" indent="-101600" algn="l" rtl="0">
              <a:lnSpc>
                <a:spcPct val="90000"/>
              </a:lnSpc>
              <a:spcBef>
                <a:spcPts val="500"/>
              </a:spcBef>
              <a:spcAft>
                <a:spcPts val="0"/>
              </a:spcAft>
              <a:buClr>
                <a:schemeClr val="dk1"/>
              </a:buClr>
              <a:buSzPts val="2000"/>
              <a:buNone/>
            </a:pPr>
            <a:endParaRPr/>
          </a:p>
          <a:p>
            <a:pPr marL="1143000" lvl="2" indent="-101600" algn="l" rtl="0">
              <a:lnSpc>
                <a:spcPct val="90000"/>
              </a:lnSpc>
              <a:spcBef>
                <a:spcPts val="500"/>
              </a:spcBef>
              <a:spcAft>
                <a:spcPts val="0"/>
              </a:spcAft>
              <a:buClr>
                <a:schemeClr val="dk1"/>
              </a:buClr>
              <a:buSzPts val="2000"/>
              <a:buNone/>
            </a:pPr>
            <a:endParaRPr/>
          </a:p>
          <a:p>
            <a:pPr marL="1143000" lvl="2" indent="-101600" algn="l" rtl="0">
              <a:lnSpc>
                <a:spcPct val="90000"/>
              </a:lnSpc>
              <a:spcBef>
                <a:spcPts val="500"/>
              </a:spcBef>
              <a:spcAft>
                <a:spcPts val="0"/>
              </a:spcAft>
              <a:buClr>
                <a:schemeClr val="dk1"/>
              </a:buClr>
              <a:buSzPts val="2000"/>
              <a:buNone/>
            </a:pPr>
            <a:endParaRPr/>
          </a:p>
          <a:p>
            <a:pPr marL="685800" lvl="1" indent="-7620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fr-FR"/>
              <a:t>Un </a:t>
            </a:r>
            <a:r>
              <a:rPr lang="fr-FR" b="1">
                <a:solidFill>
                  <a:srgbClr val="0070C0"/>
                </a:solidFill>
              </a:rPr>
              <a:t>club national </a:t>
            </a:r>
            <a:r>
              <a:rPr lang="fr-FR"/>
              <a:t>animé par le Haut-Commissariat à l’Emploi et l’Engagement des Entreprises</a:t>
            </a:r>
            <a:endParaRPr/>
          </a:p>
          <a:p>
            <a:pPr marL="685800" lvl="1" indent="-228600" algn="l" rtl="0">
              <a:lnSpc>
                <a:spcPct val="90000"/>
              </a:lnSpc>
              <a:spcBef>
                <a:spcPts val="500"/>
              </a:spcBef>
              <a:spcAft>
                <a:spcPts val="0"/>
              </a:spcAft>
              <a:buClr>
                <a:schemeClr val="dk1"/>
              </a:buClr>
              <a:buSzPts val="2400"/>
              <a:buChar char="•"/>
            </a:pPr>
            <a:r>
              <a:rPr lang="fr-FR"/>
              <a:t>Des </a:t>
            </a:r>
            <a:r>
              <a:rPr lang="fr-FR" b="1">
                <a:solidFill>
                  <a:srgbClr val="0070C0"/>
                </a:solidFill>
              </a:rPr>
              <a:t>clubs départementaux </a:t>
            </a:r>
            <a:endParaRPr>
              <a:solidFill>
                <a:srgbClr val="0070C0"/>
              </a:solidFill>
            </a:endParaRPr>
          </a:p>
          <a:p>
            <a:pPr marL="685800" lvl="1" indent="-228600" algn="l" rtl="0">
              <a:lnSpc>
                <a:spcPct val="90000"/>
              </a:lnSpc>
              <a:spcBef>
                <a:spcPts val="500"/>
              </a:spcBef>
              <a:spcAft>
                <a:spcPts val="0"/>
              </a:spcAft>
              <a:buClr>
                <a:schemeClr val="dk1"/>
              </a:buClr>
              <a:buSzPts val="2400"/>
              <a:buChar char="•"/>
            </a:pPr>
            <a:r>
              <a:rPr lang="fr-FR"/>
              <a:t>Avec le soutien de la</a:t>
            </a:r>
            <a:r>
              <a:rPr lang="fr-FR" b="1">
                <a:solidFill>
                  <a:srgbClr val="FF0000"/>
                </a:solidFill>
              </a:rPr>
              <a:t> </a:t>
            </a:r>
            <a:r>
              <a:rPr lang="fr-FR" b="1">
                <a:solidFill>
                  <a:srgbClr val="0070C0"/>
                </a:solidFill>
              </a:rPr>
              <a:t>Préfecture</a:t>
            </a:r>
            <a:r>
              <a:rPr lang="fr-FR" b="1">
                <a:solidFill>
                  <a:srgbClr val="FF0000"/>
                </a:solidFill>
              </a:rPr>
              <a:t> </a:t>
            </a:r>
            <a:r>
              <a:rPr lang="fr-FR"/>
              <a:t>et</a:t>
            </a:r>
            <a:r>
              <a:rPr lang="fr-FR" b="1">
                <a:solidFill>
                  <a:srgbClr val="FF0000"/>
                </a:solidFill>
              </a:rPr>
              <a:t> </a:t>
            </a:r>
            <a:r>
              <a:rPr lang="fr-FR"/>
              <a:t>la </a:t>
            </a:r>
            <a:r>
              <a:rPr lang="fr-FR" b="1">
                <a:solidFill>
                  <a:srgbClr val="0070C0"/>
                </a:solidFill>
              </a:rPr>
              <a:t>Direccte</a:t>
            </a:r>
            <a:r>
              <a:rPr lang="fr-FR" b="1">
                <a:solidFill>
                  <a:srgbClr val="FF0000"/>
                </a:solidFill>
              </a:rPr>
              <a:t> </a:t>
            </a:r>
            <a:endParaRPr/>
          </a:p>
          <a:p>
            <a:pPr marL="685800" lvl="1" indent="-228600" algn="l" rtl="0">
              <a:lnSpc>
                <a:spcPct val="90000"/>
              </a:lnSpc>
              <a:spcBef>
                <a:spcPts val="500"/>
              </a:spcBef>
              <a:spcAft>
                <a:spcPts val="0"/>
              </a:spcAft>
              <a:buClr>
                <a:schemeClr val="dk1"/>
              </a:buClr>
              <a:buSzPts val="2400"/>
              <a:buChar char="•"/>
            </a:pPr>
            <a:r>
              <a:rPr lang="fr-FR"/>
              <a:t>En partenariat avec les </a:t>
            </a:r>
            <a:r>
              <a:rPr lang="fr-FR" b="1">
                <a:solidFill>
                  <a:srgbClr val="0070C0"/>
                </a:solidFill>
              </a:rPr>
              <a:t>réseaux d’entreprises </a:t>
            </a:r>
            <a:endParaRPr/>
          </a:p>
          <a:p>
            <a:pPr marL="685800" lvl="1" indent="-228600" algn="l" rtl="0">
              <a:lnSpc>
                <a:spcPct val="90000"/>
              </a:lnSpc>
              <a:spcBef>
                <a:spcPts val="500"/>
              </a:spcBef>
              <a:spcAft>
                <a:spcPts val="0"/>
              </a:spcAft>
              <a:buClr>
                <a:schemeClr val="dk1"/>
              </a:buClr>
              <a:buSzPts val="2400"/>
              <a:buChar char="•"/>
            </a:pPr>
            <a:r>
              <a:rPr lang="fr-FR"/>
              <a:t>En interaction avec les </a:t>
            </a:r>
            <a:r>
              <a:rPr lang="fr-FR" b="1">
                <a:solidFill>
                  <a:srgbClr val="0070C0"/>
                </a:solidFill>
              </a:rPr>
              <a:t>acteurs publics, associatifs…</a:t>
            </a:r>
            <a:endParaRPr/>
          </a:p>
          <a:p>
            <a:pPr marL="1143000" lvl="2" indent="-101600" algn="l" rtl="0">
              <a:lnSpc>
                <a:spcPct val="90000"/>
              </a:lnSpc>
              <a:spcBef>
                <a:spcPts val="500"/>
              </a:spcBef>
              <a:spcAft>
                <a:spcPts val="0"/>
              </a:spcAft>
              <a:buClr>
                <a:schemeClr val="dk1"/>
              </a:buClr>
              <a:buSzPts val="2000"/>
              <a:buNone/>
            </a:pPr>
            <a:endParaRPr/>
          </a:p>
          <a:p>
            <a:pPr marL="685800" lvl="1" indent="-76200" algn="l" rtl="0">
              <a:lnSpc>
                <a:spcPct val="90000"/>
              </a:lnSpc>
              <a:spcBef>
                <a:spcPts val="500"/>
              </a:spcBef>
              <a:spcAft>
                <a:spcPts val="0"/>
              </a:spcAft>
              <a:buClr>
                <a:schemeClr val="dk1"/>
              </a:buClr>
              <a:buSzPts val="2400"/>
              <a:buNone/>
            </a:pPr>
            <a:endParaRPr/>
          </a:p>
          <a:p>
            <a:pPr marL="1143000" lvl="2" indent="-101600" algn="l" rtl="0">
              <a:lnSpc>
                <a:spcPct val="90000"/>
              </a:lnSpc>
              <a:spcBef>
                <a:spcPts val="500"/>
              </a:spcBef>
              <a:spcAft>
                <a:spcPts val="0"/>
              </a:spcAft>
              <a:buClr>
                <a:schemeClr val="dk1"/>
              </a:buClr>
              <a:buSzPts val="2000"/>
              <a:buNone/>
            </a:pP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p:txBody>
      </p:sp>
      <p:cxnSp>
        <p:nvCxnSpPr>
          <p:cNvPr id="188" name="Google Shape;188;p6"/>
          <p:cNvCxnSpPr/>
          <p:nvPr/>
        </p:nvCxnSpPr>
        <p:spPr>
          <a:xfrm>
            <a:off x="8322364" y="2087962"/>
            <a:ext cx="1" cy="178905"/>
          </a:xfrm>
          <a:prstGeom prst="straightConnector1">
            <a:avLst/>
          </a:prstGeom>
          <a:noFill/>
          <a:ln w="9525" cap="flat" cmpd="sng">
            <a:solidFill>
              <a:srgbClr val="FF0000"/>
            </a:solidFill>
            <a:prstDash val="solid"/>
            <a:miter lim="800000"/>
            <a:headEnd type="none" w="sm" len="sm"/>
            <a:tailEnd type="none" w="sm" len="sm"/>
          </a:ln>
        </p:spPr>
      </p:cxnSp>
      <p:grpSp>
        <p:nvGrpSpPr>
          <p:cNvPr id="189" name="Google Shape;189;p6"/>
          <p:cNvGrpSpPr/>
          <p:nvPr/>
        </p:nvGrpSpPr>
        <p:grpSpPr>
          <a:xfrm>
            <a:off x="2273129" y="1371970"/>
            <a:ext cx="3283763" cy="2630186"/>
            <a:chOff x="161595" y="115544"/>
            <a:chExt cx="2964311" cy="2158819"/>
          </a:xfrm>
        </p:grpSpPr>
        <p:sp>
          <p:nvSpPr>
            <p:cNvPr id="190" name="Google Shape;190;p6"/>
            <p:cNvSpPr/>
            <p:nvPr/>
          </p:nvSpPr>
          <p:spPr>
            <a:xfrm>
              <a:off x="161595" y="115544"/>
              <a:ext cx="2964311" cy="2158819"/>
            </a:xfrm>
            <a:prstGeom prst="roundRect">
              <a:avLst>
                <a:gd name="adj" fmla="val 16667"/>
              </a:avLst>
            </a:prstGeom>
            <a:solidFill>
              <a:schemeClr val="accent5"/>
            </a:solidFill>
            <a:ln w="12700" cap="flat" cmpd="sng">
              <a:solidFill>
                <a:srgbClr val="0070C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txBox="1"/>
            <p:nvPr/>
          </p:nvSpPr>
          <p:spPr>
            <a:xfrm>
              <a:off x="266980" y="220929"/>
              <a:ext cx="2753541" cy="1948049"/>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FF0000"/>
                </a:buClr>
                <a:buSzPts val="2800"/>
                <a:buFont typeface="Arial"/>
                <a:buNone/>
              </a:pPr>
              <a:r>
                <a:rPr lang="fr-FR" sz="2800" b="1" i="0" u="none" strike="noStrike" cap="none">
                  <a:solidFill>
                    <a:srgbClr val="FF0000"/>
                  </a:solidFill>
                  <a:latin typeface="Arial"/>
                  <a:ea typeface="Arial"/>
                  <a:cs typeface="Arial"/>
                  <a:sym typeface="Arial"/>
                </a:rPr>
                <a:t>Un volet national </a:t>
              </a:r>
              <a:r>
                <a:rPr lang="fr-FR" sz="2400" b="0" i="0" u="none" strike="noStrike" cap="none">
                  <a:solidFill>
                    <a:schemeClr val="dk1"/>
                  </a:solidFill>
                  <a:latin typeface="Calibri"/>
                  <a:ea typeface="Calibri"/>
                  <a:cs typeface="Calibri"/>
                  <a:sym typeface="Calibri"/>
                </a:rPr>
                <a:t> </a:t>
              </a:r>
              <a:endParaRPr/>
            </a:p>
            <a:p>
              <a:pPr marL="0" marR="0" lvl="0" indent="0" algn="ctr" rtl="0">
                <a:lnSpc>
                  <a:spcPct val="90000"/>
                </a:lnSpc>
                <a:spcBef>
                  <a:spcPts val="980"/>
                </a:spcBef>
                <a:spcAft>
                  <a:spcPts val="0"/>
                </a:spcAft>
                <a:buClr>
                  <a:schemeClr val="lt1"/>
                </a:buClr>
                <a:buSzPts val="2400"/>
                <a:buFont typeface="Calibri"/>
                <a:buNone/>
              </a:pPr>
              <a:r>
                <a:rPr lang="fr-FR" sz="2400" b="0" i="0" u="none" strike="noStrike" cap="none">
                  <a:solidFill>
                    <a:schemeClr val="lt1"/>
                  </a:solidFill>
                  <a:latin typeface="Calibri"/>
                  <a:ea typeface="Calibri"/>
                  <a:cs typeface="Calibri"/>
                  <a:sym typeface="Calibri"/>
                </a:rPr>
                <a:t>mobiliser 100 grandes entreprises</a:t>
              </a:r>
              <a:endParaRPr/>
            </a:p>
          </p:txBody>
        </p:sp>
      </p:grpSp>
      <p:grpSp>
        <p:nvGrpSpPr>
          <p:cNvPr id="192" name="Google Shape;192;p6"/>
          <p:cNvGrpSpPr/>
          <p:nvPr/>
        </p:nvGrpSpPr>
        <p:grpSpPr>
          <a:xfrm>
            <a:off x="5782780" y="1371970"/>
            <a:ext cx="5519629" cy="2630186"/>
            <a:chOff x="1316346" y="616"/>
            <a:chExt cx="6263695" cy="2388676"/>
          </a:xfrm>
        </p:grpSpPr>
        <p:sp>
          <p:nvSpPr>
            <p:cNvPr id="193" name="Google Shape;193;p6"/>
            <p:cNvSpPr/>
            <p:nvPr/>
          </p:nvSpPr>
          <p:spPr>
            <a:xfrm>
              <a:off x="1316346" y="616"/>
              <a:ext cx="6263695" cy="2388676"/>
            </a:xfrm>
            <a:prstGeom prst="roundRect">
              <a:avLst>
                <a:gd name="adj" fmla="val 16667"/>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txBox="1"/>
            <p:nvPr/>
          </p:nvSpPr>
          <p:spPr>
            <a:xfrm>
              <a:off x="1432952" y="117222"/>
              <a:ext cx="6030483" cy="2155464"/>
            </a:xfrm>
            <a:prstGeom prst="rect">
              <a:avLst/>
            </a:prstGeom>
            <a:solidFill>
              <a:srgbClr val="0070C0"/>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FF0000"/>
                </a:buClr>
                <a:buSzPts val="2800"/>
                <a:buFont typeface="Arial"/>
                <a:buNone/>
              </a:pPr>
              <a:r>
                <a:rPr lang="fr-FR" sz="2800" b="1" i="0" u="none" strike="noStrike" cap="none">
                  <a:solidFill>
                    <a:srgbClr val="FF0000"/>
                  </a:solidFill>
                  <a:latin typeface="Arial"/>
                  <a:ea typeface="Arial"/>
                  <a:cs typeface="Arial"/>
                  <a:sym typeface="Arial"/>
                </a:rPr>
                <a:t>Un volet territorial </a:t>
              </a:r>
              <a:endParaRPr/>
            </a:p>
            <a:p>
              <a:pPr marL="0" marR="0" lvl="0" indent="0" algn="ctr" rtl="0">
                <a:lnSpc>
                  <a:spcPct val="90000"/>
                </a:lnSpc>
                <a:spcBef>
                  <a:spcPts val="980"/>
                </a:spcBef>
                <a:spcAft>
                  <a:spcPts val="0"/>
                </a:spcAft>
                <a:buClr>
                  <a:schemeClr val="lt1"/>
                </a:buClr>
                <a:buSzPts val="2400"/>
                <a:buFont typeface="Calibri"/>
                <a:buNone/>
              </a:pPr>
              <a:r>
                <a:rPr lang="fr-FR" sz="2400" b="0" i="0" u="none" strike="noStrike" cap="none">
                  <a:solidFill>
                    <a:schemeClr val="lt1"/>
                  </a:solidFill>
                  <a:latin typeface="Calibri"/>
                  <a:ea typeface="Calibri"/>
                  <a:cs typeface="Calibri"/>
                  <a:sym typeface="Calibri"/>
                </a:rPr>
                <a:t>mobiliser 10 000 entreprises </a:t>
              </a:r>
              <a:endParaRPr/>
            </a:p>
            <a:p>
              <a:pPr marL="0" marR="0" lvl="0" indent="0" algn="ctr" rtl="0">
                <a:lnSpc>
                  <a:spcPct val="90000"/>
                </a:lnSpc>
                <a:spcBef>
                  <a:spcPts val="840"/>
                </a:spcBef>
                <a:spcAft>
                  <a:spcPts val="0"/>
                </a:spcAft>
                <a:buClr>
                  <a:schemeClr val="lt1"/>
                </a:buClr>
                <a:buSzPts val="2400"/>
                <a:buFont typeface="Calibri"/>
                <a:buNone/>
              </a:pPr>
              <a:r>
                <a:rPr lang="fr-FR" sz="2400" b="0" i="0" u="none" strike="noStrike" cap="none">
                  <a:solidFill>
                    <a:schemeClr val="lt1"/>
                  </a:solidFill>
                  <a:latin typeface="Calibri"/>
                  <a:ea typeface="Calibri"/>
                  <a:cs typeface="Calibri"/>
                  <a:sym typeface="Calibri"/>
                </a:rPr>
                <a:t>(PME, ETI, filiales de grandes entreprises)</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Google Shape;200;p7"/>
          <p:cNvGrpSpPr/>
          <p:nvPr/>
        </p:nvGrpSpPr>
        <p:grpSpPr>
          <a:xfrm>
            <a:off x="1578077" y="796414"/>
            <a:ext cx="9280277" cy="5884606"/>
            <a:chOff x="1818021" y="1520332"/>
            <a:chExt cx="8760848" cy="4893772"/>
          </a:xfrm>
        </p:grpSpPr>
        <p:sp>
          <p:nvSpPr>
            <p:cNvPr id="201" name="Google Shape;201;p7"/>
            <p:cNvSpPr/>
            <p:nvPr/>
          </p:nvSpPr>
          <p:spPr>
            <a:xfrm>
              <a:off x="6366869" y="2961738"/>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10. Formation et insertion dans l’emploi de personnes (dont jeunes) placées sous main de justice</a:t>
              </a:r>
              <a:endParaRPr/>
            </a:p>
          </p:txBody>
        </p:sp>
        <p:sp>
          <p:nvSpPr>
            <p:cNvPr id="202" name="Google Shape;202;p7"/>
            <p:cNvSpPr/>
            <p:nvPr/>
          </p:nvSpPr>
          <p:spPr>
            <a:xfrm>
              <a:off x="6366869" y="3682441"/>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11. Mise en place de démarches innovantes en faveur de « l’emploi/inclusion »</a:t>
              </a:r>
              <a:endParaRPr/>
            </a:p>
          </p:txBody>
        </p:sp>
        <p:sp>
          <p:nvSpPr>
            <p:cNvPr id="203" name="Google Shape;203;p7"/>
            <p:cNvSpPr/>
            <p:nvPr/>
          </p:nvSpPr>
          <p:spPr>
            <a:xfrm>
              <a:off x="6366869" y="4403146"/>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12. Participation au changement d’échelle dans l’offre d’insertion par l’économique (clauses sociales marchés publics, politiques d’achats responsables, etc.)</a:t>
              </a:r>
              <a:endParaRPr/>
            </a:p>
          </p:txBody>
        </p:sp>
        <p:sp>
          <p:nvSpPr>
            <p:cNvPr id="204" name="Google Shape;204;p7"/>
            <p:cNvSpPr/>
            <p:nvPr/>
          </p:nvSpPr>
          <p:spPr>
            <a:xfrm>
              <a:off x="6366869" y="2241035"/>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9. Accompagnement et recrutement de réfugiés (programme Hope, etc.)</a:t>
              </a:r>
              <a:endParaRPr/>
            </a:p>
          </p:txBody>
        </p:sp>
        <p:sp>
          <p:nvSpPr>
            <p:cNvPr id="205" name="Google Shape;205;p7"/>
            <p:cNvSpPr/>
            <p:nvPr/>
          </p:nvSpPr>
          <p:spPr>
            <a:xfrm>
              <a:off x="6366869" y="1520332"/>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8. Recrutement dans le cadre de l’expérimentation </a:t>
              </a:r>
              <a:endParaRPr/>
            </a:p>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 Emplois francs »</a:t>
              </a:r>
              <a:endParaRPr/>
            </a:p>
          </p:txBody>
        </p:sp>
        <p:sp>
          <p:nvSpPr>
            <p:cNvPr id="206" name="Google Shape;206;p7"/>
            <p:cNvSpPr/>
            <p:nvPr/>
          </p:nvSpPr>
          <p:spPr>
            <a:xfrm>
              <a:off x="6366869" y="5133371"/>
              <a:ext cx="4212000" cy="578086"/>
            </a:xfrm>
            <a:prstGeom prst="rect">
              <a:avLst/>
            </a:prstGeom>
            <a:solidFill>
              <a:srgbClr val="00A3E0"/>
            </a:solidFill>
            <a:ln>
              <a:noFill/>
            </a:ln>
          </p:spPr>
          <p:txBody>
            <a:bodyPr spcFirstLastPara="1" wrap="square" lIns="88900" tIns="88900" rIns="88900" bIns="88900" anchor="ctr" anchorCtr="0">
              <a:noAutofit/>
            </a:bodyPr>
            <a:lstStyle/>
            <a:p>
              <a:pPr marL="0" marR="0" lvl="0" indent="0" algn="ctr"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13. Mises en situation professionnelle, recrutement de personnes en parcours d’insertion ou issues de parcours d’insertion</a:t>
              </a:r>
              <a:endParaRPr/>
            </a:p>
          </p:txBody>
        </p:sp>
        <p:sp>
          <p:nvSpPr>
            <p:cNvPr id="207" name="Google Shape;207;p7"/>
            <p:cNvSpPr/>
            <p:nvPr/>
          </p:nvSpPr>
          <p:spPr>
            <a:xfrm>
              <a:off x="1818021" y="2980782"/>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3. Accès de tous les jeunes à l’apprentissage et à l’alternance </a:t>
              </a:r>
              <a:endParaRPr/>
            </a:p>
          </p:txBody>
        </p:sp>
        <p:sp>
          <p:nvSpPr>
            <p:cNvPr id="208" name="Google Shape;208;p7"/>
            <p:cNvSpPr/>
            <p:nvPr/>
          </p:nvSpPr>
          <p:spPr>
            <a:xfrm>
              <a:off x="1818021" y="3711007"/>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4. Réalisation de parrainages</a:t>
              </a:r>
              <a:endParaRPr/>
            </a:p>
          </p:txBody>
        </p:sp>
        <p:sp>
          <p:nvSpPr>
            <p:cNvPr id="209" name="Google Shape;209;p7"/>
            <p:cNvSpPr/>
            <p:nvPr/>
          </p:nvSpPr>
          <p:spPr>
            <a:xfrm>
              <a:off x="1818021" y="4441232"/>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5. Accompagnement et recrutement de jeunes en parcours d’insertion (E2C, EPIDE, GJ…)</a:t>
              </a:r>
              <a:endParaRPr/>
            </a:p>
          </p:txBody>
        </p:sp>
        <p:sp>
          <p:nvSpPr>
            <p:cNvPr id="210" name="Google Shape;210;p7"/>
            <p:cNvSpPr/>
            <p:nvPr/>
          </p:nvSpPr>
          <p:spPr>
            <a:xfrm>
              <a:off x="1818021" y="1520332"/>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1. Stages de 3</a:t>
              </a:r>
              <a:r>
                <a:rPr lang="fr-FR" sz="1200" b="1" i="0" u="none" strike="noStrike" cap="none" baseline="30000">
                  <a:solidFill>
                    <a:srgbClr val="FFFFFF"/>
                  </a:solidFill>
                  <a:latin typeface="Gill Sans"/>
                  <a:ea typeface="Gill Sans"/>
                  <a:cs typeface="Gill Sans"/>
                  <a:sym typeface="Gill Sans"/>
                </a:rPr>
                <a:t>eme </a:t>
              </a:r>
              <a:r>
                <a:rPr lang="fr-FR" sz="1200" b="1" i="0" u="none" strike="noStrike" cap="none">
                  <a:solidFill>
                    <a:srgbClr val="FFFFFF"/>
                  </a:solidFill>
                  <a:latin typeface="Gill Sans"/>
                  <a:ea typeface="Gill Sans"/>
                  <a:cs typeface="Gill Sans"/>
                  <a:sym typeface="Gill Sans"/>
                </a:rPr>
                <a:t>pour les jeunes de QPV</a:t>
              </a:r>
              <a:endParaRPr sz="1200" b="1" i="0" u="none" strike="noStrike" cap="none">
                <a:solidFill>
                  <a:srgbClr val="FFFFFF"/>
                </a:solidFill>
                <a:latin typeface="Gill Sans"/>
                <a:ea typeface="Gill Sans"/>
                <a:cs typeface="Gill Sans"/>
                <a:sym typeface="Gill Sans"/>
              </a:endParaRPr>
            </a:p>
          </p:txBody>
        </p:sp>
        <p:sp>
          <p:nvSpPr>
            <p:cNvPr id="211" name="Google Shape;211;p7"/>
            <p:cNvSpPr/>
            <p:nvPr/>
          </p:nvSpPr>
          <p:spPr>
            <a:xfrm>
              <a:off x="1818021" y="5171457"/>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6. Partenariats renforcés avec les réseaux de l’inclusion (accompagnement, formation, recrutement)</a:t>
              </a:r>
              <a:endParaRPr/>
            </a:p>
          </p:txBody>
        </p:sp>
        <p:sp>
          <p:nvSpPr>
            <p:cNvPr id="212" name="Google Shape;212;p7"/>
            <p:cNvSpPr/>
            <p:nvPr/>
          </p:nvSpPr>
          <p:spPr>
            <a:xfrm>
              <a:off x="1818021" y="5874104"/>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7. Accompagnement et recrutement de personnes handicapées</a:t>
              </a:r>
              <a:endParaRPr/>
            </a:p>
          </p:txBody>
        </p:sp>
        <p:sp>
          <p:nvSpPr>
            <p:cNvPr id="213" name="Google Shape;213;p7"/>
            <p:cNvSpPr/>
            <p:nvPr/>
          </p:nvSpPr>
          <p:spPr>
            <a:xfrm>
              <a:off x="1818021" y="2250557"/>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l"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2. Contribution à l’orientation et aux « parcours avenir » de découverte de l’entreprise</a:t>
              </a:r>
              <a:endParaRPr/>
            </a:p>
          </p:txBody>
        </p:sp>
        <p:sp>
          <p:nvSpPr>
            <p:cNvPr id="214" name="Google Shape;214;p7"/>
            <p:cNvSpPr/>
            <p:nvPr/>
          </p:nvSpPr>
          <p:spPr>
            <a:xfrm>
              <a:off x="6366869" y="5874104"/>
              <a:ext cx="4212000" cy="540000"/>
            </a:xfrm>
            <a:prstGeom prst="rect">
              <a:avLst/>
            </a:prstGeom>
            <a:solidFill>
              <a:srgbClr val="00A3E0"/>
            </a:solidFill>
            <a:ln>
              <a:noFill/>
            </a:ln>
          </p:spPr>
          <p:txBody>
            <a:bodyPr spcFirstLastPara="1" wrap="square" lIns="88900" tIns="88900" rIns="88900" bIns="88900" anchor="ctr" anchorCtr="0">
              <a:noAutofit/>
            </a:bodyPr>
            <a:lstStyle/>
            <a:p>
              <a:pPr marL="0" marR="0" lvl="0" indent="0" algn="ctr" rtl="0">
                <a:lnSpc>
                  <a:spcPct val="100000"/>
                </a:lnSpc>
                <a:spcBef>
                  <a:spcPts val="0"/>
                </a:spcBef>
                <a:spcAft>
                  <a:spcPts val="0"/>
                </a:spcAft>
                <a:buClr>
                  <a:srgbClr val="FFFFFF"/>
                </a:buClr>
                <a:buSzPts val="1200"/>
                <a:buFont typeface="Gill Sans"/>
                <a:buNone/>
              </a:pPr>
              <a:r>
                <a:rPr lang="fr-FR" sz="1200" b="1" i="0" u="none" strike="noStrike" cap="none">
                  <a:solidFill>
                    <a:srgbClr val="FFFFFF"/>
                  </a:solidFill>
                  <a:latin typeface="Gill Sans"/>
                  <a:ea typeface="Gill Sans"/>
                  <a:cs typeface="Gill Sans"/>
                  <a:sym typeface="Gill Sans"/>
                </a:rPr>
                <a:t>14. Engagements pour l’accès solidaire aux produits et services (alimentation, énergie, eau, etc.)</a:t>
              </a:r>
              <a:endParaRPr/>
            </a:p>
          </p:txBody>
        </p:sp>
      </p:grpSp>
      <p:sp>
        <p:nvSpPr>
          <p:cNvPr id="215" name="Google Shape;215;p7"/>
          <p:cNvSpPr txBox="1">
            <a:spLocks noGrp="1"/>
          </p:cNvSpPr>
          <p:nvPr>
            <p:ph type="title"/>
          </p:nvPr>
        </p:nvSpPr>
        <p:spPr>
          <a:xfrm>
            <a:off x="2045216" y="29166"/>
            <a:ext cx="9147540" cy="6353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959"/>
              <a:buFont typeface="Gill Sans"/>
              <a:buNone/>
            </a:pPr>
            <a:r>
              <a:rPr lang="fr-FR" sz="3959">
                <a:solidFill>
                  <a:srgbClr val="FF0000"/>
                </a:solidFill>
              </a:rPr>
              <a:t>14 thématiques proposées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8"/>
          <p:cNvSpPr txBox="1">
            <a:spLocks noGrp="1"/>
          </p:cNvSpPr>
          <p:nvPr>
            <p:ph type="title"/>
          </p:nvPr>
        </p:nvSpPr>
        <p:spPr>
          <a:xfrm>
            <a:off x="1531880" y="161292"/>
            <a:ext cx="10669770" cy="7090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02C6B"/>
              </a:buClr>
              <a:buSzPts val="3600"/>
              <a:buFont typeface="Gill Sans"/>
              <a:buNone/>
            </a:pPr>
            <a:r>
              <a:rPr lang="fr-FR" sz="3600"/>
              <a:t>Le plan de relance</a:t>
            </a:r>
            <a:endParaRPr/>
          </a:p>
        </p:txBody>
      </p:sp>
      <p:pic>
        <p:nvPicPr>
          <p:cNvPr id="221" name="Google Shape;221;p8" descr="Emploi des jeunes | Présentation du plan &quot;1 jeune, 1 solution&quot;"/>
          <p:cNvPicPr preferRelativeResize="0"/>
          <p:nvPr/>
        </p:nvPicPr>
        <p:blipFill rotWithShape="1">
          <a:blip r:embed="rId3">
            <a:alphaModFix/>
          </a:blip>
          <a:srcRect/>
          <a:stretch/>
        </p:blipFill>
        <p:spPr>
          <a:xfrm>
            <a:off x="5099151" y="329747"/>
            <a:ext cx="2572702" cy="372112"/>
          </a:xfrm>
          <a:prstGeom prst="rect">
            <a:avLst/>
          </a:prstGeom>
          <a:noFill/>
          <a:ln>
            <a:noFill/>
          </a:ln>
        </p:spPr>
      </p:pic>
      <p:sp>
        <p:nvSpPr>
          <p:cNvPr id="222" name="Google Shape;222;p8"/>
          <p:cNvSpPr txBox="1"/>
          <p:nvPr/>
        </p:nvSpPr>
        <p:spPr>
          <a:xfrm>
            <a:off x="1531880" y="876677"/>
            <a:ext cx="6253763"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b="1" i="0" u="none" strike="noStrike" cap="none">
                <a:solidFill>
                  <a:schemeClr val="dk1"/>
                </a:solidFill>
                <a:latin typeface="Calibri"/>
                <a:ea typeface="Calibri"/>
                <a:cs typeface="Calibri"/>
                <a:sym typeface="Calibri"/>
              </a:rPr>
              <a:t>Accompagner les 16/25 ans pour construire leur avenir </a:t>
            </a:r>
            <a:endParaRPr/>
          </a:p>
        </p:txBody>
      </p:sp>
      <p:pic>
        <p:nvPicPr>
          <p:cNvPr id="223" name="Google Shape;223;p8"/>
          <p:cNvPicPr preferRelativeResize="0"/>
          <p:nvPr/>
        </p:nvPicPr>
        <p:blipFill rotWithShape="1">
          <a:blip r:embed="rId4">
            <a:alphaModFix/>
          </a:blip>
          <a:srcRect/>
          <a:stretch/>
        </p:blipFill>
        <p:spPr>
          <a:xfrm>
            <a:off x="7964716" y="107176"/>
            <a:ext cx="4163053" cy="2311559"/>
          </a:xfrm>
          <a:prstGeom prst="rect">
            <a:avLst/>
          </a:prstGeom>
          <a:noFill/>
          <a:ln>
            <a:noFill/>
          </a:ln>
        </p:spPr>
      </p:pic>
      <p:sp>
        <p:nvSpPr>
          <p:cNvPr id="224" name="Google Shape;224;p8"/>
          <p:cNvSpPr txBox="1"/>
          <p:nvPr/>
        </p:nvSpPr>
        <p:spPr>
          <a:xfrm>
            <a:off x="1701732" y="5424248"/>
            <a:ext cx="244864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0" i="0" u="none" strike="noStrike" cap="none">
                <a:solidFill>
                  <a:schemeClr val="dk1"/>
                </a:solidFill>
                <a:latin typeface="Calibri"/>
                <a:ea typeface="Calibri"/>
                <a:cs typeface="Calibri"/>
                <a:sym typeface="Calibri"/>
              </a:rPr>
              <a:t>Faciliter l'entrée dans la vie professionnelle </a:t>
            </a:r>
            <a:endParaRPr sz="1800">
              <a:solidFill>
                <a:schemeClr val="dk1"/>
              </a:solidFill>
              <a:latin typeface="Calibri"/>
              <a:ea typeface="Calibri"/>
              <a:cs typeface="Calibri"/>
              <a:sym typeface="Calibri"/>
            </a:endParaRPr>
          </a:p>
        </p:txBody>
      </p:sp>
      <p:sp>
        <p:nvSpPr>
          <p:cNvPr id="225" name="Google Shape;225;p8"/>
          <p:cNvSpPr txBox="1"/>
          <p:nvPr/>
        </p:nvSpPr>
        <p:spPr>
          <a:xfrm>
            <a:off x="4912960" y="5450533"/>
            <a:ext cx="294508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Orienter et former vers les secteurs et les métiers d'avenir </a:t>
            </a:r>
            <a:endParaRPr sz="1800">
              <a:solidFill>
                <a:schemeClr val="dk1"/>
              </a:solidFill>
              <a:latin typeface="Calibri"/>
              <a:ea typeface="Calibri"/>
              <a:cs typeface="Calibri"/>
              <a:sym typeface="Calibri"/>
            </a:endParaRPr>
          </a:p>
        </p:txBody>
      </p:sp>
      <p:sp>
        <p:nvSpPr>
          <p:cNvPr id="226" name="Google Shape;226;p8"/>
          <p:cNvSpPr txBox="1"/>
          <p:nvPr/>
        </p:nvSpPr>
        <p:spPr>
          <a:xfrm>
            <a:off x="8174209" y="5424248"/>
            <a:ext cx="263108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Accompagner des jeunes </a:t>
            </a:r>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éloignés de l'emploi en </a:t>
            </a:r>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construisant des parcours </a:t>
            </a:r>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d'insertion sur mesure</a:t>
            </a:r>
            <a:endParaRPr sz="1800">
              <a:solidFill>
                <a:schemeClr val="dk1"/>
              </a:solidFill>
              <a:latin typeface="Calibri"/>
              <a:ea typeface="Calibri"/>
              <a:cs typeface="Calibri"/>
              <a:sym typeface="Calibri"/>
            </a:endParaRPr>
          </a:p>
        </p:txBody>
      </p:sp>
      <p:pic>
        <p:nvPicPr>
          <p:cNvPr id="227" name="Google Shape;227;p8"/>
          <p:cNvPicPr preferRelativeResize="0"/>
          <p:nvPr/>
        </p:nvPicPr>
        <p:blipFill rotWithShape="1">
          <a:blip r:embed="rId5">
            <a:alphaModFix/>
          </a:blip>
          <a:srcRect t="53" b="54"/>
          <a:stretch/>
        </p:blipFill>
        <p:spPr>
          <a:xfrm>
            <a:off x="1519291" y="2745708"/>
            <a:ext cx="2631087" cy="2590079"/>
          </a:xfrm>
          <a:custGeom>
            <a:avLst/>
            <a:gdLst/>
            <a:ahLst/>
            <a:cxnLst/>
            <a:rect l="l" t="t" r="r" b="b"/>
            <a:pathLst>
              <a:path w="1476951" h="1476000" extrusionOk="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noFill/>
          <a:ln>
            <a:noFill/>
          </a:ln>
        </p:spPr>
      </p:pic>
      <p:pic>
        <p:nvPicPr>
          <p:cNvPr id="228" name="Google Shape;228;p8" descr="Une image contenant personne, intérieur, enfant, camion&#10;&#10;Description générée automatiquement"/>
          <p:cNvPicPr preferRelativeResize="0"/>
          <p:nvPr/>
        </p:nvPicPr>
        <p:blipFill rotWithShape="1">
          <a:blip r:embed="rId6">
            <a:alphaModFix/>
          </a:blip>
          <a:srcRect l="16737" r="16736"/>
          <a:stretch/>
        </p:blipFill>
        <p:spPr>
          <a:xfrm>
            <a:off x="4821967" y="2873698"/>
            <a:ext cx="2631086" cy="2603312"/>
          </a:xfrm>
          <a:custGeom>
            <a:avLst/>
            <a:gdLst/>
            <a:ahLst/>
            <a:cxnLst/>
            <a:rect l="l" t="t" r="r" b="b"/>
            <a:pathLst>
              <a:path w="1476951" h="1476000" extrusionOk="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noFill/>
          <a:ln>
            <a:noFill/>
          </a:ln>
        </p:spPr>
      </p:pic>
      <p:pic>
        <p:nvPicPr>
          <p:cNvPr id="229" name="Google Shape;229;p8" descr="Une image contenant personne, homme, intérieur, coupant&#10;&#10;Description générée automatiquement"/>
          <p:cNvPicPr preferRelativeResize="0"/>
          <p:nvPr/>
        </p:nvPicPr>
        <p:blipFill rotWithShape="1">
          <a:blip r:embed="rId7">
            <a:alphaModFix/>
          </a:blip>
          <a:srcRect l="17143" r="17143"/>
          <a:stretch/>
        </p:blipFill>
        <p:spPr>
          <a:xfrm>
            <a:off x="8263037" y="2819367"/>
            <a:ext cx="2542258" cy="2590079"/>
          </a:xfrm>
          <a:custGeom>
            <a:avLst/>
            <a:gdLst/>
            <a:ahLst/>
            <a:cxnLst/>
            <a:rect l="l" t="t" r="r" b="b"/>
            <a:pathLst>
              <a:path w="1452550" h="1476000" extrusionOk="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4"/>
          <p:cNvSpPr txBox="1"/>
          <p:nvPr/>
        </p:nvSpPr>
        <p:spPr>
          <a:xfrm>
            <a:off x="1741795" y="152400"/>
            <a:ext cx="9840605" cy="86151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fr-FR" sz="3600" b="1" i="0" u="none" strike="noStrike" cap="none">
                <a:solidFill>
                  <a:srgbClr val="302C6B"/>
                </a:solidFill>
                <a:latin typeface="Gill Sans"/>
                <a:ea typeface="Gill Sans"/>
                <a:cs typeface="Gill Sans"/>
                <a:sym typeface="Gill Sans"/>
              </a:rPr>
              <a:t>Les bénéfices de l’inclusion pour l’entreprise</a:t>
            </a:r>
            <a:endParaRPr/>
          </a:p>
          <a:p>
            <a:pPr marL="0" marR="0" lvl="0" indent="0" algn="ctr" rtl="0">
              <a:lnSpc>
                <a:spcPct val="90000"/>
              </a:lnSpc>
              <a:spcBef>
                <a:spcPts val="0"/>
              </a:spcBef>
              <a:spcAft>
                <a:spcPts val="0"/>
              </a:spcAft>
              <a:buNone/>
            </a:pPr>
            <a:endParaRPr sz="3600" b="0" i="0" u="none" strike="noStrike" cap="none">
              <a:solidFill>
                <a:srgbClr val="FF0000"/>
              </a:solidFill>
              <a:latin typeface="Gill Sans"/>
              <a:ea typeface="Gill Sans"/>
              <a:cs typeface="Gill Sans"/>
              <a:sym typeface="Gill Sans"/>
            </a:endParaRPr>
          </a:p>
        </p:txBody>
      </p:sp>
      <p:grpSp>
        <p:nvGrpSpPr>
          <p:cNvPr id="167" name="Google Shape;167;p4"/>
          <p:cNvGrpSpPr/>
          <p:nvPr/>
        </p:nvGrpSpPr>
        <p:grpSpPr>
          <a:xfrm>
            <a:off x="1519139" y="1154198"/>
            <a:ext cx="9792874" cy="5488061"/>
            <a:chOff x="2187224" y="1521695"/>
            <a:chExt cx="8127182" cy="5128565"/>
          </a:xfrm>
        </p:grpSpPr>
        <p:sp>
          <p:nvSpPr>
            <p:cNvPr id="168" name="Google Shape;168;p4"/>
            <p:cNvSpPr/>
            <p:nvPr/>
          </p:nvSpPr>
          <p:spPr>
            <a:xfrm>
              <a:off x="4842493" y="2757054"/>
              <a:ext cx="2594890" cy="2607413"/>
            </a:xfrm>
            <a:prstGeom prst="ellipse">
              <a:avLst/>
            </a:prstGeom>
            <a:noFill/>
            <a:ln w="12700" cap="flat" cmpd="sng">
              <a:solidFill>
                <a:srgbClr val="42719B"/>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9" name="Google Shape;169;p4"/>
            <p:cNvSpPr txBox="1"/>
            <p:nvPr/>
          </p:nvSpPr>
          <p:spPr>
            <a:xfrm>
              <a:off x="5190240" y="3629484"/>
              <a:ext cx="1899395" cy="7765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2400"/>
                <a:buFont typeface="Calibri"/>
                <a:buNone/>
              </a:pPr>
              <a:r>
                <a:rPr lang="fr-FR" sz="2400" b="1" i="0" u="none" strike="noStrike" cap="none">
                  <a:solidFill>
                    <a:srgbClr val="FF0000"/>
                  </a:solidFill>
                  <a:latin typeface="Calibri"/>
                  <a:ea typeface="Calibri"/>
                  <a:cs typeface="Calibri"/>
                  <a:sym typeface="Calibri"/>
                </a:rPr>
                <a:t>Les bénéfices</a:t>
              </a:r>
              <a:endParaRPr/>
            </a:p>
            <a:p>
              <a:pPr marL="0" marR="0" lvl="0" indent="0" algn="ctr" rtl="0">
                <a:spcBef>
                  <a:spcPts val="0"/>
                </a:spcBef>
                <a:spcAft>
                  <a:spcPts val="0"/>
                </a:spcAft>
                <a:buClr>
                  <a:srgbClr val="FF0000"/>
                </a:buClr>
                <a:buSzPts val="2400"/>
                <a:buFont typeface="Calibri"/>
                <a:buNone/>
              </a:pPr>
              <a:r>
                <a:rPr lang="fr-FR" sz="2400" b="1" i="0" u="none" strike="noStrike" cap="none">
                  <a:solidFill>
                    <a:srgbClr val="FF0000"/>
                  </a:solidFill>
                  <a:latin typeface="Calibri"/>
                  <a:ea typeface="Calibri"/>
                  <a:cs typeface="Calibri"/>
                  <a:sym typeface="Calibri"/>
                </a:rPr>
                <a:t>de l’inclusion</a:t>
              </a:r>
              <a:endParaRPr sz="2400" b="0" i="0" u="none" strike="noStrike" cap="none">
                <a:solidFill>
                  <a:schemeClr val="dk1"/>
                </a:solidFill>
                <a:latin typeface="Calibri"/>
                <a:ea typeface="Calibri"/>
                <a:cs typeface="Calibri"/>
                <a:sym typeface="Calibri"/>
              </a:endParaRPr>
            </a:p>
          </p:txBody>
        </p:sp>
        <p:sp>
          <p:nvSpPr>
            <p:cNvPr id="170" name="Google Shape;170;p4"/>
            <p:cNvSpPr txBox="1"/>
            <p:nvPr/>
          </p:nvSpPr>
          <p:spPr>
            <a:xfrm>
              <a:off x="4842492" y="1521695"/>
              <a:ext cx="2039282" cy="8916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000" b="1" i="0" u="none" strike="noStrike" cap="none">
                  <a:solidFill>
                    <a:schemeClr val="accent1"/>
                  </a:solidFill>
                  <a:latin typeface="Calibri"/>
                  <a:ea typeface="Calibri"/>
                  <a:cs typeface="Calibri"/>
                  <a:sym typeface="Calibri"/>
                </a:rPr>
                <a:t>Attirer et retenir de nouveaux talents</a:t>
              </a:r>
              <a:endParaRPr/>
            </a:p>
            <a:p>
              <a:pPr marL="0" marR="0" lvl="0" indent="0" algn="ctr" rtl="0">
                <a:spcBef>
                  <a:spcPts val="0"/>
                </a:spcBef>
                <a:spcAft>
                  <a:spcPts val="0"/>
                </a:spcAft>
                <a:buNone/>
              </a:pPr>
              <a:r>
                <a:rPr lang="fr-FR" sz="1600" b="0" i="0" u="none" strike="noStrike" cap="none">
                  <a:solidFill>
                    <a:schemeClr val="dk2"/>
                  </a:solidFill>
                  <a:latin typeface="Calibri"/>
                  <a:ea typeface="Calibri"/>
                  <a:cs typeface="Calibri"/>
                  <a:sym typeface="Calibri"/>
                </a:rPr>
                <a:t>L’</a:t>
              </a:r>
              <a:r>
                <a:rPr lang="fr-FR" sz="1600" b="1" i="0" u="none" strike="noStrike" cap="none">
                  <a:solidFill>
                    <a:schemeClr val="dk2"/>
                  </a:solidFill>
                  <a:latin typeface="Calibri"/>
                  <a:ea typeface="Calibri"/>
                  <a:cs typeface="Calibri"/>
                  <a:sym typeface="Calibri"/>
                </a:rPr>
                <a:t>apprentissage</a:t>
              </a:r>
              <a:r>
                <a:rPr lang="fr-FR" sz="1600" b="0" i="0" u="none" strike="noStrike" cap="none">
                  <a:solidFill>
                    <a:schemeClr val="dk2"/>
                  </a:solidFill>
                  <a:latin typeface="Calibri"/>
                  <a:ea typeface="Calibri"/>
                  <a:cs typeface="Calibri"/>
                  <a:sym typeface="Calibri"/>
                </a:rPr>
                <a:t> des jeunes</a:t>
              </a:r>
              <a:endParaRPr/>
            </a:p>
          </p:txBody>
        </p:sp>
        <p:sp>
          <p:nvSpPr>
            <p:cNvPr id="171" name="Google Shape;171;p4"/>
            <p:cNvSpPr txBox="1"/>
            <p:nvPr/>
          </p:nvSpPr>
          <p:spPr>
            <a:xfrm>
              <a:off x="2372008" y="4464382"/>
              <a:ext cx="2470484" cy="11217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000" b="1" i="0" u="none" strike="noStrike" cap="none">
                  <a:solidFill>
                    <a:schemeClr val="accent1"/>
                  </a:solidFill>
                  <a:latin typeface="Calibri"/>
                  <a:ea typeface="Calibri"/>
                  <a:cs typeface="Calibri"/>
                  <a:sym typeface="Calibri"/>
                </a:rPr>
                <a:t>Valoriser l’action des salariés et de l’entreprise</a:t>
              </a:r>
              <a:endParaRPr/>
            </a:p>
            <a:p>
              <a:pPr marL="0" marR="0" lvl="0" indent="0" algn="ctr" rtl="0">
                <a:spcBef>
                  <a:spcPts val="0"/>
                </a:spcBef>
                <a:spcAft>
                  <a:spcPts val="0"/>
                </a:spcAft>
                <a:buNone/>
              </a:pPr>
              <a:r>
                <a:rPr lang="fr-FR" sz="1600" b="0" i="0" u="none" strike="noStrike" cap="none">
                  <a:solidFill>
                    <a:schemeClr val="dk2"/>
                  </a:solidFill>
                  <a:latin typeface="Calibri"/>
                  <a:ea typeface="Calibri"/>
                  <a:cs typeface="Calibri"/>
                  <a:sym typeface="Calibri"/>
                </a:rPr>
                <a:t>Le </a:t>
              </a:r>
              <a:r>
                <a:rPr lang="fr-FR" sz="1600" b="1" i="0" u="none" strike="noStrike" cap="none">
                  <a:solidFill>
                    <a:schemeClr val="dk2"/>
                  </a:solidFill>
                  <a:latin typeface="Calibri"/>
                  <a:ea typeface="Calibri"/>
                  <a:cs typeface="Calibri"/>
                  <a:sym typeface="Calibri"/>
                </a:rPr>
                <a:t>mécénat de compétences</a:t>
              </a:r>
              <a:r>
                <a:rPr lang="fr-FR" sz="1600" b="0" i="0" u="none" strike="noStrike" cap="none">
                  <a:solidFill>
                    <a:schemeClr val="dk2"/>
                  </a:solidFill>
                  <a:latin typeface="Calibri"/>
                  <a:ea typeface="Calibri"/>
                  <a:cs typeface="Calibri"/>
                  <a:sym typeface="Calibri"/>
                </a:rPr>
                <a:t>, </a:t>
              </a:r>
              <a:endParaRPr/>
            </a:p>
            <a:p>
              <a:pPr marL="0" marR="0" lvl="0" indent="0" algn="ctr" rtl="0">
                <a:spcBef>
                  <a:spcPts val="0"/>
                </a:spcBef>
                <a:spcAft>
                  <a:spcPts val="0"/>
                </a:spcAft>
                <a:buNone/>
              </a:pPr>
              <a:r>
                <a:rPr lang="fr-FR" sz="1600" b="0" i="0" u="none" strike="noStrike" cap="none">
                  <a:solidFill>
                    <a:schemeClr val="dk2"/>
                  </a:solidFill>
                  <a:latin typeface="Calibri"/>
                  <a:ea typeface="Calibri"/>
                  <a:cs typeface="Calibri"/>
                  <a:sym typeface="Calibri"/>
                </a:rPr>
                <a:t>le </a:t>
              </a:r>
              <a:r>
                <a:rPr lang="fr-FR" sz="1600" b="1" i="0" u="none" strike="noStrike" cap="none">
                  <a:solidFill>
                    <a:schemeClr val="dk2"/>
                  </a:solidFill>
                  <a:latin typeface="Calibri"/>
                  <a:ea typeface="Calibri"/>
                  <a:cs typeface="Calibri"/>
                  <a:sym typeface="Calibri"/>
                </a:rPr>
                <a:t>parrainage</a:t>
              </a:r>
              <a:endParaRPr/>
            </a:p>
          </p:txBody>
        </p:sp>
        <p:sp>
          <p:nvSpPr>
            <p:cNvPr id="172" name="Google Shape;172;p4"/>
            <p:cNvSpPr txBox="1"/>
            <p:nvPr/>
          </p:nvSpPr>
          <p:spPr>
            <a:xfrm>
              <a:off x="7437382" y="4191148"/>
              <a:ext cx="2470484" cy="8340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000" b="1" i="0" u="none" strike="noStrike" cap="none">
                  <a:solidFill>
                    <a:schemeClr val="accent1"/>
                  </a:solidFill>
                  <a:latin typeface="Calibri"/>
                  <a:ea typeface="Calibri"/>
                  <a:cs typeface="Calibri"/>
                  <a:sym typeface="Calibri"/>
                </a:rPr>
                <a:t>Innover et se différencier</a:t>
              </a:r>
              <a:endParaRPr/>
            </a:p>
            <a:p>
              <a:pPr marL="0" marR="0" lvl="0" indent="0" algn="ctr" rtl="0">
                <a:spcBef>
                  <a:spcPts val="0"/>
                </a:spcBef>
                <a:spcAft>
                  <a:spcPts val="0"/>
                </a:spcAft>
                <a:buNone/>
              </a:pPr>
              <a:r>
                <a:rPr lang="fr-FR" sz="1600" b="0" i="0" u="none" strike="noStrike" cap="none">
                  <a:solidFill>
                    <a:schemeClr val="dk2"/>
                  </a:solidFill>
                  <a:latin typeface="Calibri"/>
                  <a:ea typeface="Calibri"/>
                  <a:cs typeface="Calibri"/>
                  <a:sym typeface="Calibri"/>
                </a:rPr>
                <a:t>Parcours de préqualification pour des </a:t>
              </a:r>
              <a:r>
                <a:rPr lang="fr-FR" sz="1600" b="1" i="0" u="none" strike="noStrike" cap="none">
                  <a:solidFill>
                    <a:schemeClr val="dk2"/>
                  </a:solidFill>
                  <a:latin typeface="Calibri"/>
                  <a:ea typeface="Calibri"/>
                  <a:cs typeface="Calibri"/>
                  <a:sym typeface="Calibri"/>
                </a:rPr>
                <a:t>métiers en tension</a:t>
              </a:r>
              <a:endParaRPr/>
            </a:p>
          </p:txBody>
        </p:sp>
        <p:sp>
          <p:nvSpPr>
            <p:cNvPr id="173" name="Google Shape;173;p4"/>
            <p:cNvSpPr txBox="1"/>
            <p:nvPr/>
          </p:nvSpPr>
          <p:spPr>
            <a:xfrm>
              <a:off x="4754448" y="5586083"/>
              <a:ext cx="3114577" cy="10641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000" b="1" i="0" u="none" strike="noStrike" cap="none">
                  <a:solidFill>
                    <a:schemeClr val="accent1"/>
                  </a:solidFill>
                  <a:latin typeface="Calibri"/>
                  <a:ea typeface="Calibri"/>
                  <a:cs typeface="Calibri"/>
                  <a:sym typeface="Calibri"/>
                </a:rPr>
                <a:t>Renforcer son ancrage territorial</a:t>
              </a:r>
              <a:endParaRPr/>
            </a:p>
            <a:p>
              <a:pPr marL="0" marR="0" lvl="0" indent="0" algn="ctr" rtl="0">
                <a:spcBef>
                  <a:spcPts val="0"/>
                </a:spcBef>
                <a:spcAft>
                  <a:spcPts val="0"/>
                </a:spcAft>
                <a:buNone/>
              </a:pPr>
              <a:r>
                <a:rPr lang="fr-FR" sz="1600" b="0" i="0" u="none" strike="noStrike" cap="none">
                  <a:solidFill>
                    <a:schemeClr val="dk2"/>
                  </a:solidFill>
                  <a:latin typeface="Calibri"/>
                  <a:ea typeface="Calibri"/>
                  <a:cs typeface="Calibri"/>
                  <a:sym typeface="Calibri"/>
                </a:rPr>
                <a:t>Les </a:t>
              </a:r>
              <a:r>
                <a:rPr lang="fr-FR" sz="1600" b="1" i="0" u="none" strike="noStrike" cap="none">
                  <a:solidFill>
                    <a:schemeClr val="dk2"/>
                  </a:solidFill>
                  <a:latin typeface="Calibri"/>
                  <a:ea typeface="Calibri"/>
                  <a:cs typeface="Calibri"/>
                  <a:sym typeface="Calibri"/>
                </a:rPr>
                <a:t>QPV</a:t>
              </a:r>
              <a:r>
                <a:rPr lang="fr-FR" sz="1600" b="0" i="0" u="none" strike="noStrike" cap="none">
                  <a:solidFill>
                    <a:schemeClr val="dk2"/>
                  </a:solidFill>
                  <a:latin typeface="Calibri"/>
                  <a:ea typeface="Calibri"/>
                  <a:cs typeface="Calibri"/>
                  <a:sym typeface="Calibri"/>
                </a:rPr>
                <a:t>, les </a:t>
              </a:r>
              <a:r>
                <a:rPr lang="fr-FR" sz="1600" b="1" i="0" u="none" strike="noStrike" cap="none">
                  <a:solidFill>
                    <a:schemeClr val="dk2"/>
                  </a:solidFill>
                  <a:latin typeface="Calibri"/>
                  <a:ea typeface="Calibri"/>
                  <a:cs typeface="Calibri"/>
                  <a:sym typeface="Calibri"/>
                </a:rPr>
                <a:t>emplois francs</a:t>
              </a:r>
              <a:endParaRPr/>
            </a:p>
            <a:p>
              <a:pPr marL="0" marR="0" lvl="0" indent="0" algn="ctr" rtl="0">
                <a:spcBef>
                  <a:spcPts val="0"/>
                </a:spcBef>
                <a:spcAft>
                  <a:spcPts val="0"/>
                </a:spcAft>
                <a:buNone/>
              </a:pPr>
              <a:r>
                <a:rPr lang="fr-FR" sz="1600" b="0" i="0" u="none" strike="noStrike" cap="none">
                  <a:solidFill>
                    <a:schemeClr val="dk2"/>
                  </a:solidFill>
                  <a:latin typeface="Calibri"/>
                  <a:ea typeface="Calibri"/>
                  <a:cs typeface="Calibri"/>
                  <a:sym typeface="Calibri"/>
                </a:rPr>
                <a:t>Taux de chômage est de 2 à 2,5 fois supérieur en QPV/reste du territoire</a:t>
              </a:r>
              <a:endParaRPr/>
            </a:p>
          </p:txBody>
        </p:sp>
        <p:sp>
          <p:nvSpPr>
            <p:cNvPr id="174" name="Google Shape;174;p4"/>
            <p:cNvSpPr txBox="1"/>
            <p:nvPr/>
          </p:nvSpPr>
          <p:spPr>
            <a:xfrm>
              <a:off x="7055795" y="2306933"/>
              <a:ext cx="3258611" cy="11217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000" b="1" i="0" u="none" strike="noStrike" cap="none">
                  <a:solidFill>
                    <a:schemeClr val="accent1"/>
                  </a:solidFill>
                  <a:latin typeface="Calibri"/>
                  <a:ea typeface="Calibri"/>
                  <a:cs typeface="Calibri"/>
                  <a:sym typeface="Calibri"/>
                </a:rPr>
                <a:t>Anticiper et diversifier les compétences</a:t>
              </a:r>
              <a:endParaRPr/>
            </a:p>
            <a:p>
              <a:pPr marL="0" marR="0" lvl="0" indent="0" algn="ctr" rtl="0">
                <a:spcBef>
                  <a:spcPts val="0"/>
                </a:spcBef>
                <a:spcAft>
                  <a:spcPts val="0"/>
                </a:spcAft>
                <a:buNone/>
              </a:pPr>
              <a:r>
                <a:rPr lang="fr-FR" sz="1600" b="1" i="0" u="none" strike="noStrike" cap="none">
                  <a:solidFill>
                    <a:schemeClr val="dk2"/>
                  </a:solidFill>
                  <a:latin typeface="Calibri"/>
                  <a:ea typeface="Calibri"/>
                  <a:cs typeface="Calibri"/>
                  <a:sym typeface="Calibri"/>
                </a:rPr>
                <a:t>Découverte</a:t>
              </a:r>
              <a:r>
                <a:rPr lang="fr-FR" sz="1600" b="0" i="0" u="none" strike="noStrike" cap="none">
                  <a:solidFill>
                    <a:schemeClr val="dk2"/>
                  </a:solidFill>
                  <a:latin typeface="Calibri"/>
                  <a:ea typeface="Calibri"/>
                  <a:cs typeface="Calibri"/>
                  <a:sym typeface="Calibri"/>
                </a:rPr>
                <a:t> des métiers auprès des </a:t>
              </a:r>
              <a:r>
                <a:rPr lang="fr-FR" sz="1600" b="1" i="0" u="none" strike="noStrike" cap="none">
                  <a:solidFill>
                    <a:schemeClr val="dk2"/>
                  </a:solidFill>
                  <a:latin typeface="Calibri"/>
                  <a:ea typeface="Calibri"/>
                  <a:cs typeface="Calibri"/>
                  <a:sym typeface="Calibri"/>
                </a:rPr>
                <a:t>jeunes</a:t>
              </a:r>
              <a:r>
                <a:rPr lang="fr-FR" sz="1600" b="0" i="0" u="none" strike="noStrike" cap="none">
                  <a:solidFill>
                    <a:schemeClr val="dk2"/>
                  </a:solidFill>
                  <a:latin typeface="Calibri"/>
                  <a:ea typeface="Calibri"/>
                  <a:cs typeface="Calibri"/>
                  <a:sym typeface="Calibri"/>
                </a:rPr>
                <a:t>, accueil de </a:t>
              </a:r>
              <a:r>
                <a:rPr lang="fr-FR" sz="1600" b="1" i="0" u="none" strike="noStrike" cap="none">
                  <a:solidFill>
                    <a:schemeClr val="dk2"/>
                  </a:solidFill>
                  <a:latin typeface="Calibri"/>
                  <a:ea typeface="Calibri"/>
                  <a:cs typeface="Calibri"/>
                  <a:sym typeface="Calibri"/>
                </a:rPr>
                <a:t>stage</a:t>
              </a:r>
              <a:r>
                <a:rPr lang="fr-FR" sz="1600" b="0" i="0" u="none" strike="noStrike" cap="none">
                  <a:solidFill>
                    <a:schemeClr val="dk2"/>
                  </a:solidFill>
                  <a:latin typeface="Calibri"/>
                  <a:ea typeface="Calibri"/>
                  <a:cs typeface="Calibri"/>
                  <a:sym typeface="Calibri"/>
                </a:rPr>
                <a:t> de 3ème</a:t>
              </a:r>
              <a:endParaRPr/>
            </a:p>
          </p:txBody>
        </p:sp>
        <p:sp>
          <p:nvSpPr>
            <p:cNvPr id="175" name="Google Shape;175;p4"/>
            <p:cNvSpPr txBox="1"/>
            <p:nvPr/>
          </p:nvSpPr>
          <p:spPr>
            <a:xfrm>
              <a:off x="2187224" y="2810593"/>
              <a:ext cx="2728176" cy="11792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000" b="1" i="0" u="none" strike="noStrike" cap="none">
                  <a:solidFill>
                    <a:schemeClr val="accent1"/>
                  </a:solidFill>
                  <a:latin typeface="Calibri"/>
                  <a:ea typeface="Calibri"/>
                  <a:cs typeface="Calibri"/>
                  <a:sym typeface="Calibri"/>
                </a:rPr>
                <a:t>Accéder à de nouveaux marchés et diversifier ses partenaires et fournisseurs</a:t>
              </a:r>
              <a:endParaRPr/>
            </a:p>
            <a:p>
              <a:pPr marL="0" marR="0" lvl="0" indent="0" algn="ctr" rtl="0">
                <a:spcBef>
                  <a:spcPts val="0"/>
                </a:spcBef>
                <a:spcAft>
                  <a:spcPts val="0"/>
                </a:spcAft>
                <a:buNone/>
              </a:pPr>
              <a:r>
                <a:rPr lang="fr-FR" sz="1600" b="0" i="0" u="none" strike="noStrike" cap="none">
                  <a:solidFill>
                    <a:schemeClr val="dk2"/>
                  </a:solidFill>
                  <a:latin typeface="Calibri"/>
                  <a:ea typeface="Calibri"/>
                  <a:cs typeface="Calibri"/>
                  <a:sym typeface="Calibri"/>
                </a:rPr>
                <a:t>Les </a:t>
              </a:r>
              <a:r>
                <a:rPr lang="fr-FR" sz="1600" b="1" i="0" u="none" strike="noStrike" cap="none">
                  <a:solidFill>
                    <a:schemeClr val="dk2"/>
                  </a:solidFill>
                  <a:latin typeface="Calibri"/>
                  <a:ea typeface="Calibri"/>
                  <a:cs typeface="Calibri"/>
                  <a:sym typeface="Calibri"/>
                </a:rPr>
                <a:t>SIAE, ESAT et EA</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9"/>
          <p:cNvSpPr txBox="1">
            <a:spLocks noGrp="1"/>
          </p:cNvSpPr>
          <p:nvPr>
            <p:ph type="body" idx="1"/>
          </p:nvPr>
        </p:nvSpPr>
        <p:spPr>
          <a:xfrm>
            <a:off x="1498599" y="1533832"/>
            <a:ext cx="9762435" cy="5796116"/>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3600"/>
              <a:buChar char="•"/>
            </a:pPr>
            <a:r>
              <a:rPr lang="fr-FR" sz="3600">
                <a:solidFill>
                  <a:srgbClr val="002060"/>
                </a:solidFill>
                <a:latin typeface="Gill Sans"/>
                <a:ea typeface="Gill Sans"/>
                <a:cs typeface="Gill Sans"/>
                <a:sym typeface="Gill Sans"/>
              </a:rPr>
              <a:t>Valoriser </a:t>
            </a:r>
            <a:r>
              <a:rPr lang="fr-FR" sz="3600" b="1">
                <a:solidFill>
                  <a:srgbClr val="0070C0"/>
                </a:solidFill>
                <a:latin typeface="Gill Sans"/>
                <a:ea typeface="Gill Sans"/>
                <a:cs typeface="Gill Sans"/>
                <a:sym typeface="Gill Sans"/>
              </a:rPr>
              <a:t>son</a:t>
            </a:r>
            <a:r>
              <a:rPr lang="fr-FR" sz="3600">
                <a:solidFill>
                  <a:srgbClr val="0070C0"/>
                </a:solidFill>
                <a:latin typeface="Gill Sans"/>
                <a:ea typeface="Gill Sans"/>
                <a:cs typeface="Gill Sans"/>
                <a:sym typeface="Gill Sans"/>
              </a:rPr>
              <a:t> </a:t>
            </a:r>
            <a:r>
              <a:rPr lang="fr-FR" sz="3600" b="1">
                <a:solidFill>
                  <a:srgbClr val="0070C0"/>
                </a:solidFill>
                <a:latin typeface="Gill Sans"/>
                <a:ea typeface="Gill Sans"/>
                <a:cs typeface="Gill Sans"/>
                <a:sym typeface="Gill Sans"/>
              </a:rPr>
              <a:t>image</a:t>
            </a:r>
            <a:r>
              <a:rPr lang="fr-FR" sz="3600">
                <a:solidFill>
                  <a:srgbClr val="0070C0"/>
                </a:solidFill>
                <a:latin typeface="Gill Sans"/>
                <a:ea typeface="Gill Sans"/>
                <a:cs typeface="Gill Sans"/>
                <a:sym typeface="Gill Sans"/>
              </a:rPr>
              <a:t> </a:t>
            </a:r>
            <a:r>
              <a:rPr lang="fr-FR" sz="3600">
                <a:solidFill>
                  <a:srgbClr val="002060"/>
                </a:solidFill>
                <a:latin typeface="Gill Sans"/>
                <a:ea typeface="Gill Sans"/>
                <a:cs typeface="Gill Sans"/>
                <a:sym typeface="Gill Sans"/>
              </a:rPr>
              <a:t>d’entreprise engagée</a:t>
            </a:r>
            <a:endParaRPr/>
          </a:p>
          <a:p>
            <a:pPr marL="228600" lvl="0" indent="0" algn="l" rtl="0">
              <a:lnSpc>
                <a:spcPct val="100000"/>
              </a:lnSpc>
              <a:spcBef>
                <a:spcPts val="0"/>
              </a:spcBef>
              <a:spcAft>
                <a:spcPts val="0"/>
              </a:spcAft>
              <a:buClr>
                <a:schemeClr val="dk1"/>
              </a:buClr>
              <a:buSzPts val="3600"/>
              <a:buNone/>
            </a:pPr>
            <a:endParaRPr sz="3600">
              <a:solidFill>
                <a:srgbClr val="002060"/>
              </a:solidFill>
              <a:latin typeface="Gill Sans"/>
              <a:ea typeface="Gill Sans"/>
              <a:cs typeface="Gill Sans"/>
              <a:sym typeface="Gill Sans"/>
            </a:endParaRPr>
          </a:p>
          <a:p>
            <a:pPr marL="228600" lvl="0" indent="-228600" algn="l" rtl="0">
              <a:lnSpc>
                <a:spcPct val="100000"/>
              </a:lnSpc>
              <a:spcBef>
                <a:spcPts val="0"/>
              </a:spcBef>
              <a:spcAft>
                <a:spcPts val="0"/>
              </a:spcAft>
              <a:buClr>
                <a:srgbClr val="002060"/>
              </a:buClr>
              <a:buSzPts val="3600"/>
              <a:buChar char="•"/>
            </a:pPr>
            <a:r>
              <a:rPr lang="fr-FR" sz="3600">
                <a:solidFill>
                  <a:srgbClr val="002060"/>
                </a:solidFill>
                <a:latin typeface="Gill Sans"/>
                <a:ea typeface="Gill Sans"/>
                <a:cs typeface="Gill Sans"/>
                <a:sym typeface="Gill Sans"/>
              </a:rPr>
              <a:t>Renforcer son </a:t>
            </a:r>
            <a:r>
              <a:rPr lang="fr-FR" sz="3600" b="1">
                <a:solidFill>
                  <a:srgbClr val="0070C0"/>
                </a:solidFill>
                <a:latin typeface="Gill Sans"/>
                <a:ea typeface="Gill Sans"/>
                <a:cs typeface="Gill Sans"/>
                <a:sym typeface="Gill Sans"/>
              </a:rPr>
              <a:t>ancrage</a:t>
            </a:r>
            <a:r>
              <a:rPr lang="fr-FR" sz="3600">
                <a:solidFill>
                  <a:srgbClr val="002060"/>
                </a:solidFill>
                <a:latin typeface="Gill Sans"/>
                <a:ea typeface="Gill Sans"/>
                <a:cs typeface="Gill Sans"/>
                <a:sym typeface="Gill Sans"/>
              </a:rPr>
              <a:t> territorial</a:t>
            </a:r>
            <a:endParaRPr/>
          </a:p>
          <a:p>
            <a:pPr marL="0" lvl="0" indent="0" algn="l" rtl="0">
              <a:lnSpc>
                <a:spcPct val="100000"/>
              </a:lnSpc>
              <a:spcBef>
                <a:spcPts val="0"/>
              </a:spcBef>
              <a:spcAft>
                <a:spcPts val="0"/>
              </a:spcAft>
              <a:buClr>
                <a:schemeClr val="dk1"/>
              </a:buClr>
              <a:buSzPts val="3600"/>
              <a:buNone/>
            </a:pPr>
            <a:endParaRPr sz="3600">
              <a:solidFill>
                <a:srgbClr val="002060"/>
              </a:solidFill>
              <a:latin typeface="Gill Sans"/>
              <a:ea typeface="Gill Sans"/>
              <a:cs typeface="Gill Sans"/>
              <a:sym typeface="Gill Sans"/>
            </a:endParaRPr>
          </a:p>
          <a:p>
            <a:pPr marL="228600" lvl="0" indent="-228600" algn="l" rtl="0">
              <a:lnSpc>
                <a:spcPct val="100000"/>
              </a:lnSpc>
              <a:spcBef>
                <a:spcPts val="0"/>
              </a:spcBef>
              <a:spcAft>
                <a:spcPts val="0"/>
              </a:spcAft>
              <a:buClr>
                <a:srgbClr val="0070C0"/>
              </a:buClr>
              <a:buSzPts val="3600"/>
              <a:buChar char="•"/>
            </a:pPr>
            <a:r>
              <a:rPr lang="fr-FR" sz="3600" b="1">
                <a:solidFill>
                  <a:srgbClr val="0070C0"/>
                </a:solidFill>
                <a:latin typeface="Gill Sans"/>
                <a:ea typeface="Gill Sans"/>
                <a:cs typeface="Gill Sans"/>
                <a:sym typeface="Gill Sans"/>
              </a:rPr>
              <a:t>Partager</a:t>
            </a:r>
            <a:r>
              <a:rPr lang="fr-FR" sz="3600">
                <a:solidFill>
                  <a:srgbClr val="002060"/>
                </a:solidFill>
                <a:latin typeface="Gill Sans"/>
                <a:ea typeface="Gill Sans"/>
                <a:cs typeface="Gill Sans"/>
                <a:sym typeface="Gill Sans"/>
              </a:rPr>
              <a:t> des Bonnes Pratiques au sein du réseau d’entreprises inclusives</a:t>
            </a:r>
            <a:endParaRPr/>
          </a:p>
          <a:p>
            <a:pPr marL="0" lvl="0" indent="0" algn="l" rtl="0">
              <a:lnSpc>
                <a:spcPct val="100000"/>
              </a:lnSpc>
              <a:spcBef>
                <a:spcPts val="0"/>
              </a:spcBef>
              <a:spcAft>
                <a:spcPts val="0"/>
              </a:spcAft>
              <a:buClr>
                <a:schemeClr val="dk1"/>
              </a:buClr>
              <a:buSzPts val="3600"/>
              <a:buNone/>
            </a:pPr>
            <a:endParaRPr sz="3600">
              <a:solidFill>
                <a:srgbClr val="002060"/>
              </a:solidFill>
              <a:latin typeface="Gill Sans"/>
              <a:ea typeface="Gill Sans"/>
              <a:cs typeface="Gill Sans"/>
              <a:sym typeface="Gill Sans"/>
            </a:endParaRPr>
          </a:p>
          <a:p>
            <a:pPr marL="228600" lvl="0" indent="-228600" algn="l" rtl="0">
              <a:lnSpc>
                <a:spcPct val="100000"/>
              </a:lnSpc>
              <a:spcBef>
                <a:spcPts val="0"/>
              </a:spcBef>
              <a:spcAft>
                <a:spcPts val="0"/>
              </a:spcAft>
              <a:buClr>
                <a:srgbClr val="002060"/>
              </a:buClr>
              <a:buSzPts val="3600"/>
              <a:buChar char="•"/>
            </a:pPr>
            <a:r>
              <a:rPr lang="fr-FR" sz="3600">
                <a:solidFill>
                  <a:srgbClr val="002060"/>
                </a:solidFill>
                <a:latin typeface="Gill Sans"/>
                <a:ea typeface="Gill Sans"/>
                <a:cs typeface="Gill Sans"/>
                <a:sym typeface="Gill Sans"/>
              </a:rPr>
              <a:t>Bénéficier de </a:t>
            </a:r>
            <a:r>
              <a:rPr lang="fr-FR" sz="3600" b="1">
                <a:solidFill>
                  <a:srgbClr val="0070C0"/>
                </a:solidFill>
                <a:latin typeface="Gill Sans"/>
                <a:ea typeface="Gill Sans"/>
                <a:cs typeface="Gill Sans"/>
                <a:sym typeface="Gill Sans"/>
              </a:rPr>
              <a:t>l’appui</a:t>
            </a:r>
            <a:r>
              <a:rPr lang="fr-FR" sz="3600" b="1">
                <a:solidFill>
                  <a:srgbClr val="FF0000"/>
                </a:solidFill>
                <a:latin typeface="Gill Sans"/>
                <a:ea typeface="Gill Sans"/>
                <a:cs typeface="Gill Sans"/>
                <a:sym typeface="Gill Sans"/>
              </a:rPr>
              <a:t> </a:t>
            </a:r>
            <a:r>
              <a:rPr lang="fr-FR" sz="3600">
                <a:solidFill>
                  <a:srgbClr val="002060"/>
                </a:solidFill>
                <a:latin typeface="Gill Sans"/>
                <a:ea typeface="Gill Sans"/>
                <a:cs typeface="Gill Sans"/>
                <a:sym typeface="Gill Sans"/>
              </a:rPr>
              <a:t>des services de l’Etat et </a:t>
            </a:r>
            <a:endParaRPr/>
          </a:p>
          <a:p>
            <a:pPr marL="0" lvl="0" indent="0" algn="l" rtl="0">
              <a:lnSpc>
                <a:spcPct val="100000"/>
              </a:lnSpc>
              <a:spcBef>
                <a:spcPts val="0"/>
              </a:spcBef>
              <a:spcAft>
                <a:spcPts val="0"/>
              </a:spcAft>
              <a:buClr>
                <a:srgbClr val="002060"/>
              </a:buClr>
              <a:buSzPts val="3600"/>
              <a:buNone/>
            </a:pPr>
            <a:r>
              <a:rPr lang="fr-FR" sz="3600">
                <a:solidFill>
                  <a:srgbClr val="002060"/>
                </a:solidFill>
                <a:latin typeface="Gill Sans"/>
                <a:ea typeface="Gill Sans"/>
                <a:cs typeface="Gill Sans"/>
                <a:sym typeface="Gill Sans"/>
              </a:rPr>
              <a:t>des services de l’emploi - </a:t>
            </a:r>
            <a:r>
              <a:rPr lang="fr-FR" sz="2000" b="1">
                <a:solidFill>
                  <a:srgbClr val="C00000"/>
                </a:solidFill>
                <a:latin typeface="Gill Sans"/>
                <a:ea typeface="Gill Sans"/>
                <a:cs typeface="Gill Sans"/>
                <a:sym typeface="Gill Sans"/>
              </a:rPr>
              <a:t>#1Jeune1Solution : 6,7 millards €uros</a:t>
            </a:r>
            <a:endParaRPr sz="3600" b="1">
              <a:solidFill>
                <a:srgbClr val="C00000"/>
              </a:solidFill>
              <a:latin typeface="Gill Sans"/>
              <a:ea typeface="Gill Sans"/>
              <a:cs typeface="Gill Sans"/>
              <a:sym typeface="Gill Sans"/>
            </a:endParaRPr>
          </a:p>
        </p:txBody>
      </p:sp>
      <p:sp>
        <p:nvSpPr>
          <p:cNvPr id="235" name="Google Shape;235;p9"/>
          <p:cNvSpPr txBox="1"/>
          <p:nvPr/>
        </p:nvSpPr>
        <p:spPr>
          <a:xfrm>
            <a:off x="1498599" y="282777"/>
            <a:ext cx="10491840" cy="74961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fr-FR" sz="4000" b="1">
                <a:solidFill>
                  <a:srgbClr val="302C6B"/>
                </a:solidFill>
                <a:latin typeface="Gill Sans"/>
                <a:ea typeface="Gill Sans"/>
                <a:cs typeface="Gill Sans"/>
                <a:sym typeface="Gill Sans"/>
              </a:rPr>
              <a:t>Pourquoi rejoindre le club de son département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0"/>
          <p:cNvSpPr txBox="1">
            <a:spLocks noGrp="1"/>
          </p:cNvSpPr>
          <p:nvPr>
            <p:ph type="title"/>
          </p:nvPr>
        </p:nvSpPr>
        <p:spPr>
          <a:xfrm>
            <a:off x="1992637" y="158647"/>
            <a:ext cx="914754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02C6B"/>
              </a:buClr>
              <a:buSzPts val="4800"/>
              <a:buFont typeface="Gill Sans"/>
              <a:buNone/>
            </a:pPr>
            <a:r>
              <a:rPr lang="fr-FR" sz="4800"/>
              <a:t>FACE  Yvelines en quelques chiffres</a:t>
            </a:r>
            <a:endParaRPr/>
          </a:p>
        </p:txBody>
      </p:sp>
      <p:pic>
        <p:nvPicPr>
          <p:cNvPr id="241" name="Google Shape;241;p10"/>
          <p:cNvPicPr preferRelativeResize="0">
            <a:picLocks noGrp="1"/>
          </p:cNvPicPr>
          <p:nvPr>
            <p:ph type="body" idx="1"/>
          </p:nvPr>
        </p:nvPicPr>
        <p:blipFill rotWithShape="1">
          <a:blip r:embed="rId3">
            <a:alphaModFix/>
          </a:blip>
          <a:srcRect/>
          <a:stretch/>
        </p:blipFill>
        <p:spPr>
          <a:xfrm>
            <a:off x="1799853" y="4575694"/>
            <a:ext cx="3456732" cy="1414395"/>
          </a:xfrm>
          <a:prstGeom prst="rect">
            <a:avLst/>
          </a:prstGeom>
          <a:noFill/>
          <a:ln>
            <a:noFill/>
          </a:ln>
        </p:spPr>
      </p:pic>
      <p:sp>
        <p:nvSpPr>
          <p:cNvPr id="242" name="Google Shape;242;p10"/>
          <p:cNvSpPr txBox="1"/>
          <p:nvPr/>
        </p:nvSpPr>
        <p:spPr>
          <a:xfrm>
            <a:off x="1552942" y="1296417"/>
            <a:ext cx="10278527" cy="5678478"/>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chemeClr val="dk1"/>
              </a:buClr>
              <a:buSzPts val="2400"/>
              <a:buFont typeface="Arial"/>
              <a:buChar char="•"/>
            </a:pPr>
            <a:r>
              <a:rPr lang="fr-FR" sz="2400" dirty="0">
                <a:solidFill>
                  <a:schemeClr val="dk1"/>
                </a:solidFill>
                <a:latin typeface="Calibri"/>
                <a:ea typeface="Calibri"/>
                <a:cs typeface="Calibri"/>
                <a:sym typeface="Calibri"/>
              </a:rPr>
              <a:t>1er Club de la Fondation AGIR CONTRE L’EXCLUSION à voir le jour en Ile-de-France en 1999 </a:t>
            </a:r>
            <a:endParaRPr dirty="0"/>
          </a:p>
          <a:p>
            <a:pPr marL="228600" marR="0" lvl="0" indent="-228600" algn="l" rtl="0">
              <a:lnSpc>
                <a:spcPct val="90000"/>
              </a:lnSpc>
              <a:spcBef>
                <a:spcPts val="1000"/>
              </a:spcBef>
              <a:spcAft>
                <a:spcPts val="0"/>
              </a:spcAft>
              <a:buClr>
                <a:schemeClr val="dk1"/>
              </a:buClr>
              <a:buSzPts val="2400"/>
              <a:buFont typeface="Arial"/>
              <a:buChar char="•"/>
            </a:pPr>
            <a:r>
              <a:rPr lang="fr-FR" sz="2400" dirty="0">
                <a:solidFill>
                  <a:schemeClr val="dk1"/>
                </a:solidFill>
                <a:latin typeface="Calibri"/>
                <a:ea typeface="Calibri"/>
                <a:cs typeface="Calibri"/>
                <a:sym typeface="Calibri"/>
              </a:rPr>
              <a:t>3 champs d’actions : l’</a:t>
            </a:r>
            <a:r>
              <a:rPr lang="fr-FR" sz="2400" dirty="0" err="1">
                <a:solidFill>
                  <a:schemeClr val="dk1"/>
                </a:solidFill>
                <a:latin typeface="Calibri"/>
                <a:ea typeface="Calibri"/>
                <a:cs typeface="Calibri"/>
                <a:sym typeface="Calibri"/>
              </a:rPr>
              <a:t>Education</a:t>
            </a:r>
            <a:r>
              <a:rPr lang="fr-FR" sz="2400" dirty="0">
                <a:solidFill>
                  <a:schemeClr val="dk1"/>
                </a:solidFill>
                <a:latin typeface="Calibri"/>
                <a:ea typeface="Calibri"/>
                <a:cs typeface="Calibri"/>
                <a:sym typeface="Calibri"/>
              </a:rPr>
              <a:t>, l’Emploi, l’Entreprise</a:t>
            </a:r>
            <a:endParaRPr dirty="0"/>
          </a:p>
          <a:p>
            <a:pPr marL="228600" marR="0" lvl="0" indent="-228600" algn="l" rtl="0">
              <a:lnSpc>
                <a:spcPct val="90000"/>
              </a:lnSpc>
              <a:spcBef>
                <a:spcPts val="1000"/>
              </a:spcBef>
              <a:spcAft>
                <a:spcPts val="0"/>
              </a:spcAft>
              <a:buClr>
                <a:schemeClr val="dk1"/>
              </a:buClr>
              <a:buSzPts val="2400"/>
              <a:buFont typeface="Arial"/>
              <a:buChar char="•"/>
            </a:pPr>
            <a:r>
              <a:rPr lang="fr-FR" sz="2400" dirty="0">
                <a:solidFill>
                  <a:schemeClr val="dk1"/>
                </a:solidFill>
                <a:latin typeface="Calibri"/>
                <a:ea typeface="Calibri"/>
                <a:cs typeface="Calibri"/>
                <a:sym typeface="Calibri"/>
              </a:rPr>
              <a:t>Près de 250 collaborateurs d’entreprises impliqués/an</a:t>
            </a:r>
            <a:endParaRPr dirty="0"/>
          </a:p>
          <a:p>
            <a:pPr marL="0" marR="0" lvl="0" indent="0" algn="l" rtl="0">
              <a:lnSpc>
                <a:spcPct val="90000"/>
              </a:lnSpc>
              <a:spcBef>
                <a:spcPts val="1000"/>
              </a:spcBef>
              <a:spcAft>
                <a:spcPts val="0"/>
              </a:spcAft>
              <a:buNone/>
            </a:pPr>
            <a:r>
              <a:rPr lang="fr-FR" sz="2800" dirty="0">
                <a:solidFill>
                  <a:schemeClr val="dk1"/>
                </a:solidFill>
                <a:latin typeface="Calibri"/>
                <a:ea typeface="Calibri"/>
                <a:cs typeface="Calibri"/>
                <a:sym typeface="Calibri"/>
              </a:rPr>
              <a:t>	</a:t>
            </a:r>
            <a:endParaRPr dirty="0"/>
          </a:p>
          <a:p>
            <a:pPr marL="0" marR="0" lvl="0" indent="0" algn="l" rtl="0">
              <a:lnSpc>
                <a:spcPct val="90000"/>
              </a:lnSpc>
              <a:spcBef>
                <a:spcPts val="1000"/>
              </a:spcBef>
              <a:spcAft>
                <a:spcPts val="0"/>
              </a:spcAft>
              <a:buNone/>
            </a:pP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None/>
            </a:pPr>
            <a:r>
              <a:rPr lang="fr-FR" sz="2800" dirty="0">
                <a:solidFill>
                  <a:srgbClr val="00B0F0"/>
                </a:solidFill>
                <a:latin typeface="Calibri"/>
                <a:ea typeface="Calibri"/>
                <a:cs typeface="Calibri"/>
                <a:sym typeface="Calibri"/>
              </a:rPr>
              <a:t>	</a:t>
            </a:r>
            <a:endParaRPr dirty="0"/>
          </a:p>
          <a:p>
            <a:pPr marL="0" marR="0" lvl="0" indent="0" algn="l" rtl="0">
              <a:lnSpc>
                <a:spcPct val="90000"/>
              </a:lnSpc>
              <a:spcBef>
                <a:spcPts val="1000"/>
              </a:spcBef>
              <a:spcAft>
                <a:spcPts val="0"/>
              </a:spcAft>
              <a:buNone/>
            </a:pPr>
            <a:r>
              <a:rPr lang="fr-FR" sz="2800" dirty="0">
                <a:solidFill>
                  <a:srgbClr val="00B0F0"/>
                </a:solidFill>
                <a:latin typeface="Calibri"/>
                <a:ea typeface="Calibri"/>
                <a:cs typeface="Calibri"/>
                <a:sym typeface="Calibri"/>
              </a:rPr>
              <a:t>				Depuis sa création :</a:t>
            </a:r>
            <a:endParaRPr dirty="0"/>
          </a:p>
          <a:p>
            <a:pPr marL="4041775" marR="0" lvl="0" indent="-457200" algn="l" rtl="0">
              <a:lnSpc>
                <a:spcPct val="90000"/>
              </a:lnSpc>
              <a:spcBef>
                <a:spcPts val="1000"/>
              </a:spcBef>
              <a:spcAft>
                <a:spcPts val="0"/>
              </a:spcAft>
              <a:buClr>
                <a:srgbClr val="00B0F0"/>
              </a:buClr>
              <a:buSzPts val="2800"/>
              <a:buFont typeface="Arial"/>
              <a:buChar char="•"/>
            </a:pPr>
            <a:r>
              <a:rPr lang="fr-FR" sz="2800" dirty="0">
                <a:solidFill>
                  <a:srgbClr val="00B0F0"/>
                </a:solidFill>
                <a:latin typeface="Calibri"/>
                <a:ea typeface="Calibri"/>
                <a:cs typeface="Calibri"/>
                <a:sym typeface="Calibri"/>
              </a:rPr>
              <a:t>10 000 bénéficiaires accompagnés</a:t>
            </a:r>
            <a:endParaRPr dirty="0"/>
          </a:p>
          <a:p>
            <a:pPr marL="4041775" marR="0" lvl="0" indent="-457200" algn="l" rtl="0">
              <a:lnSpc>
                <a:spcPct val="90000"/>
              </a:lnSpc>
              <a:spcBef>
                <a:spcPts val="1000"/>
              </a:spcBef>
              <a:spcAft>
                <a:spcPts val="0"/>
              </a:spcAft>
              <a:buClr>
                <a:srgbClr val="00B0F0"/>
              </a:buClr>
              <a:buSzPts val="2800"/>
              <a:buFont typeface="Arial"/>
              <a:buChar char="•"/>
            </a:pPr>
            <a:r>
              <a:rPr lang="fr-FR" sz="2800" dirty="0">
                <a:solidFill>
                  <a:srgbClr val="00B0F0"/>
                </a:solidFill>
                <a:latin typeface="Calibri"/>
                <a:ea typeface="Calibri"/>
                <a:cs typeface="Calibri"/>
                <a:sym typeface="Calibri"/>
              </a:rPr>
              <a:t>100 partenaires impliqués</a:t>
            </a:r>
            <a:endParaRPr dirty="0"/>
          </a:p>
          <a:p>
            <a:pPr marL="4041775" marR="0" lvl="0" indent="-457200" algn="l" rtl="0">
              <a:lnSpc>
                <a:spcPct val="90000"/>
              </a:lnSpc>
              <a:spcBef>
                <a:spcPts val="1000"/>
              </a:spcBef>
              <a:spcAft>
                <a:spcPts val="0"/>
              </a:spcAft>
              <a:buClr>
                <a:srgbClr val="00B0F0"/>
              </a:buClr>
              <a:buSzPts val="2800"/>
              <a:buFont typeface="Arial"/>
              <a:buChar char="•"/>
            </a:pPr>
            <a:r>
              <a:rPr lang="fr-FR" sz="2800" dirty="0">
                <a:solidFill>
                  <a:srgbClr val="00B0F0"/>
                </a:solidFill>
                <a:latin typeface="Calibri"/>
                <a:ea typeface="Calibri"/>
                <a:cs typeface="Calibri"/>
                <a:sym typeface="Calibri"/>
              </a:rPr>
              <a:t>2 000 collaborateurs d’entreprises engagés	</a:t>
            </a:r>
            <a:endParaRPr sz="1400" dirty="0">
              <a:solidFill>
                <a:schemeClr val="dk1"/>
              </a:solidFill>
              <a:latin typeface="Calibri"/>
              <a:ea typeface="Calibri"/>
              <a:cs typeface="Calibri"/>
              <a:sym typeface="Calibri"/>
            </a:endParaRPr>
          </a:p>
        </p:txBody>
      </p:sp>
      <p:pic>
        <p:nvPicPr>
          <p:cNvPr id="243" name="Google Shape;243;p10"/>
          <p:cNvPicPr preferRelativeResize="0"/>
          <p:nvPr/>
        </p:nvPicPr>
        <p:blipFill rotWithShape="1">
          <a:blip r:embed="rId4">
            <a:alphaModFix/>
          </a:blip>
          <a:srcRect/>
          <a:stretch/>
        </p:blipFill>
        <p:spPr>
          <a:xfrm rot="479236">
            <a:off x="8996742" y="2128771"/>
            <a:ext cx="3012250" cy="1900720"/>
          </a:xfrm>
          <a:prstGeom prst="rect">
            <a:avLst/>
          </a:prstGeom>
          <a:noFill/>
          <a:ln>
            <a:noFill/>
          </a:ln>
        </p:spPr>
      </p:pic>
      <p:pic>
        <p:nvPicPr>
          <p:cNvPr id="244" name="Google Shape;244;p10"/>
          <p:cNvPicPr preferRelativeResize="0"/>
          <p:nvPr/>
        </p:nvPicPr>
        <p:blipFill rotWithShape="1">
          <a:blip r:embed="rId5">
            <a:alphaModFix/>
          </a:blip>
          <a:srcRect/>
          <a:stretch/>
        </p:blipFill>
        <p:spPr>
          <a:xfrm rot="197597">
            <a:off x="5703901" y="3026873"/>
            <a:ext cx="3019931" cy="1325563"/>
          </a:xfrm>
          <a:prstGeom prst="rect">
            <a:avLst/>
          </a:prstGeom>
          <a:noFill/>
          <a:ln>
            <a:noFill/>
          </a:ln>
        </p:spPr>
      </p:pic>
      <p:pic>
        <p:nvPicPr>
          <p:cNvPr id="245" name="Google Shape;245;p10"/>
          <p:cNvPicPr preferRelativeResize="0"/>
          <p:nvPr/>
        </p:nvPicPr>
        <p:blipFill rotWithShape="1">
          <a:blip r:embed="rId6">
            <a:alphaModFix/>
          </a:blip>
          <a:srcRect/>
          <a:stretch/>
        </p:blipFill>
        <p:spPr>
          <a:xfrm rot="-516686">
            <a:off x="1758798" y="3189170"/>
            <a:ext cx="3538841" cy="1277741"/>
          </a:xfrm>
          <a:prstGeom prst="rect">
            <a:avLst/>
          </a:prstGeom>
          <a:noFill/>
          <a:ln>
            <a:noFill/>
          </a:ln>
        </p:spPr>
      </p:pic>
    </p:spTree>
  </p:cSld>
  <p:clrMapOvr>
    <a:masterClrMapping/>
  </p:clrMapOvr>
</p:sld>
</file>

<file path=ppt/theme/theme1.xml><?xml version="1.0" encoding="utf-8"?>
<a:theme xmlns:a="http://schemas.openxmlformats.org/drawingml/2006/main" name="1_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1367</Words>
  <Application>Microsoft Office PowerPoint</Application>
  <PresentationFormat>Grand écran</PresentationFormat>
  <Paragraphs>210</Paragraphs>
  <Slides>28</Slides>
  <Notes>14</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28</vt:i4>
      </vt:variant>
    </vt:vector>
  </HeadingPairs>
  <TitlesOfParts>
    <vt:vector size="38" baseType="lpstr">
      <vt:lpstr>roboto_regular</vt:lpstr>
      <vt:lpstr>Gill Sans</vt:lpstr>
      <vt:lpstr>Arial</vt:lpstr>
      <vt:lpstr>Calibri Light</vt:lpstr>
      <vt:lpstr>Calibri</vt:lpstr>
      <vt:lpstr>Wingdings</vt:lpstr>
      <vt:lpstr>Open Sans</vt:lpstr>
      <vt:lpstr>Gill Sans MT</vt:lpstr>
      <vt:lpstr>1_Thème Office</vt:lpstr>
      <vt:lpstr>2_Thème Office</vt:lpstr>
      <vt:lpstr>Présentation PowerPoint</vt:lpstr>
      <vt:lpstr>Présentation PowerPoint</vt:lpstr>
      <vt:lpstr>Une démarche gouvernementale</vt:lpstr>
      <vt:lpstr>Un réseau d’acteurs engagés</vt:lpstr>
      <vt:lpstr>14 thématiques proposées</vt:lpstr>
      <vt:lpstr>Le plan de relance</vt:lpstr>
      <vt:lpstr>Présentation PowerPoint</vt:lpstr>
      <vt:lpstr>Présentation PowerPoint</vt:lpstr>
      <vt:lpstr>FACE  Yvelines en quelques chiffres</vt:lpstr>
      <vt:lpstr>Le Club Animateur des Yvelines</vt:lpstr>
      <vt:lpstr>65 entreprises engagées</vt:lpstr>
      <vt:lpstr>Présentation PowerPoint</vt:lpstr>
      <vt:lpstr>Présentation PowerPoint</vt:lpstr>
      <vt:lpstr>La mission locale des Mureaux</vt:lpstr>
      <vt:lpstr>De quoi s’agit-il?</vt:lpstr>
      <vt:lpstr>Présentation PowerPoint</vt:lpstr>
      <vt:lpstr>Pour quels employeurs ?</vt:lpstr>
      <vt:lpstr>Présentation PowerPoint</vt:lpstr>
      <vt:lpstr>Pour quels publics ?</vt:lpstr>
      <vt:lpstr>Présentation PowerPoint</vt:lpstr>
      <vt:lpstr>Conditions du contrat</vt:lpstr>
      <vt:lpstr>Présentation PowerPoint</vt:lpstr>
      <vt:lpstr>Quel est le montant de l’aide ?</vt:lpstr>
      <vt:lpstr>Présentation PowerPoint</vt:lpstr>
      <vt:lpstr>La mise en œuvre du CIE</vt:lpstr>
      <vt:lpstr>Présentation PowerPoint</vt:lpstr>
      <vt:lpstr>Contact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Laurence Hemedinger</dc:creator>
  <cp:lastModifiedBy>Laurence Hemedinger</cp:lastModifiedBy>
  <cp:revision>67</cp:revision>
  <dcterms:created xsi:type="dcterms:W3CDTF">2020-02-26T09:55:19Z</dcterms:created>
  <dcterms:modified xsi:type="dcterms:W3CDTF">2021-03-24T09:56:50Z</dcterms:modified>
</cp:coreProperties>
</file>