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80" r:id="rId12"/>
    <p:sldId id="281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3" r:id="rId24"/>
    <p:sldId id="279" r:id="rId25"/>
    <p:sldId id="287" r:id="rId26"/>
    <p:sldId id="284" r:id="rId27"/>
    <p:sldId id="286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ill Sans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jz99ddEzXne3EczzDYc3oHH8R5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79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6604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11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6000"/>
              <a:buFont typeface="Gill Sans"/>
              <a:buNone/>
              <a:defRPr sz="600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7"/>
            <a:ext cx="1467293" cy="68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4707" y="0"/>
            <a:ext cx="146729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4707" y="0"/>
            <a:ext cx="146729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173" y="5603358"/>
            <a:ext cx="1259719" cy="1031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2154869" y="365125"/>
            <a:ext cx="91475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  <a:defRPr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2154869" y="1825625"/>
            <a:ext cx="91475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7"/>
            <a:ext cx="1467293" cy="68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0653" y="5603358"/>
            <a:ext cx="1259719" cy="1031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jp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pn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hyperlink" Target="http://www.lesyvelines-unechance.f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1jeune1solution.gouv.fr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yvelines-unechance.fr/" TargetMode="External"/><Relationship Id="rId2" Type="http://schemas.openxmlformats.org/officeDocument/2006/relationships/hyperlink" Target="mailto:s.guerard@fondationface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"/>
          <p:cNvGrpSpPr/>
          <p:nvPr/>
        </p:nvGrpSpPr>
        <p:grpSpPr>
          <a:xfrm>
            <a:off x="1549615" y="244770"/>
            <a:ext cx="8529757" cy="1565268"/>
            <a:chOff x="0" y="0"/>
            <a:chExt cx="5267325" cy="857250"/>
          </a:xfrm>
        </p:grpSpPr>
        <p:pic>
          <p:nvPicPr>
            <p:cNvPr id="143" name="Google Shape;14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52625" y="238125"/>
              <a:ext cx="1598295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858010" cy="85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67125" y="276225"/>
              <a:ext cx="1600200" cy="2292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"/>
          <p:cNvSpPr txBox="1"/>
          <p:nvPr/>
        </p:nvSpPr>
        <p:spPr>
          <a:xfrm>
            <a:off x="1549615" y="2066672"/>
            <a:ext cx="9448799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000"/>
              <a:buFont typeface="Gill Sans"/>
              <a:buNone/>
            </a:pPr>
            <a:r>
              <a:rPr lang="fr-FR" sz="4000" b="0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Les Matinales de l’inclusion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1" u="none" strike="noStrike" cap="none" dirty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000"/>
              <a:buFont typeface="Gill Sans"/>
              <a:buNone/>
            </a:pPr>
            <a:r>
              <a:rPr lang="fr-FR" sz="4000" b="1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Apprentissage, un intérêt partagé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strike="noStrike" cap="none" dirty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25 Février </a:t>
            </a:r>
            <a:r>
              <a:rPr lang="fr-FR" sz="2800" b="0" i="0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2021</a:t>
            </a:r>
            <a:endParaRPr sz="2800" b="1" i="1" u="none" strike="noStrike" cap="none" dirty="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1637" y="5647656"/>
            <a:ext cx="2557079" cy="9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xfrm>
            <a:off x="1992637" y="158647"/>
            <a:ext cx="91475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800"/>
              <a:buFont typeface="Gill Sans"/>
              <a:buNone/>
            </a:pPr>
            <a:r>
              <a:rPr lang="fr-FR" sz="4800"/>
              <a:t>FACE  Yvelines en quelques chiffres</a:t>
            </a:r>
            <a:endParaRPr/>
          </a:p>
        </p:txBody>
      </p:sp>
      <p:pic>
        <p:nvPicPr>
          <p:cNvPr id="241" name="Google Shape;24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9853" y="4575694"/>
            <a:ext cx="3456732" cy="141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 txBox="1"/>
          <p:nvPr/>
        </p:nvSpPr>
        <p:spPr>
          <a:xfrm>
            <a:off x="1785653" y="1357377"/>
            <a:ext cx="10278527" cy="56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1er Club de la Fondation AGIR CONTRE L’EXCLUSION à voir le jour en Ile-de-France en 1999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champs d’actions : l’Education, l’Emploi, l’Entreprise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Près de 250 collaborateurs d’entreprises impliqués/an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	Depuis sa création :</a:t>
            </a:r>
            <a:endParaRPr/>
          </a:p>
          <a:p>
            <a:pPr marL="4041775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fr-FR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10 000 bénéficiaires accompagnés</a:t>
            </a:r>
            <a:endParaRPr/>
          </a:p>
          <a:p>
            <a:pPr marL="4041775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fr-FR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100 partenaires impliqués</a:t>
            </a:r>
            <a:endParaRPr/>
          </a:p>
          <a:p>
            <a:pPr marL="4041775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fr-FR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2 000 collaborateurs d’entreprises engagés	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79236">
            <a:off x="9089565" y="2000715"/>
            <a:ext cx="2633561" cy="174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28139">
            <a:off x="5861535" y="3204582"/>
            <a:ext cx="3019931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16686">
            <a:off x="1758798" y="3189170"/>
            <a:ext cx="3538841" cy="127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>
            <a:spLocks noGrp="1"/>
          </p:cNvSpPr>
          <p:nvPr>
            <p:ph type="title"/>
          </p:nvPr>
        </p:nvSpPr>
        <p:spPr>
          <a:xfrm>
            <a:off x="1637058" y="88090"/>
            <a:ext cx="10290927" cy="78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</a:pPr>
            <a:r>
              <a:rPr lang="fr-FR" sz="4000" dirty="0"/>
              <a:t>Le Club Animateur des Yvelines</a:t>
            </a:r>
            <a:endParaRPr sz="4000" dirty="0"/>
          </a:p>
        </p:txBody>
      </p:sp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1407401" y="853314"/>
            <a:ext cx="10520585" cy="592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3" name="Google Shape;253;p11"/>
          <p:cNvSpPr/>
          <p:nvPr/>
        </p:nvSpPr>
        <p:spPr>
          <a:xfrm>
            <a:off x="8751885" y="1647950"/>
            <a:ext cx="442184" cy="442184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266"/>
                </a:moveTo>
                <a:cubicBezTo>
                  <a:pt x="416" y="272"/>
                  <a:pt x="411" y="277"/>
                  <a:pt x="405" y="277"/>
                </a:cubicBezTo>
                <a:cubicBezTo>
                  <a:pt x="394" y="277"/>
                  <a:pt x="394" y="277"/>
                  <a:pt x="394" y="277"/>
                </a:cubicBezTo>
                <a:cubicBezTo>
                  <a:pt x="394" y="373"/>
                  <a:pt x="394" y="373"/>
                  <a:pt x="394" y="373"/>
                </a:cubicBezTo>
                <a:cubicBezTo>
                  <a:pt x="394" y="379"/>
                  <a:pt x="390" y="384"/>
                  <a:pt x="384" y="384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22" y="384"/>
                  <a:pt x="117" y="379"/>
                  <a:pt x="117" y="373"/>
                </a:cubicBezTo>
                <a:cubicBezTo>
                  <a:pt x="117" y="277"/>
                  <a:pt x="117" y="277"/>
                  <a:pt x="117" y="277"/>
                </a:cubicBezTo>
                <a:cubicBezTo>
                  <a:pt x="106" y="277"/>
                  <a:pt x="106" y="277"/>
                  <a:pt x="106" y="277"/>
                </a:cubicBezTo>
                <a:cubicBezTo>
                  <a:pt x="100" y="277"/>
                  <a:pt x="96" y="272"/>
                  <a:pt x="96" y="266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202" y="149"/>
                  <a:pt x="202" y="149"/>
                  <a:pt x="202" y="14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202" y="111"/>
                  <a:pt x="207" y="106"/>
                  <a:pt x="213" y="106"/>
                </a:cubicBezTo>
                <a:cubicBezTo>
                  <a:pt x="298" y="106"/>
                  <a:pt x="298" y="106"/>
                  <a:pt x="298" y="106"/>
                </a:cubicBezTo>
                <a:cubicBezTo>
                  <a:pt x="304" y="106"/>
                  <a:pt x="309" y="111"/>
                  <a:pt x="309" y="117"/>
                </a:cubicBezTo>
                <a:cubicBezTo>
                  <a:pt x="309" y="149"/>
                  <a:pt x="309" y="149"/>
                  <a:pt x="309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lnTo>
                  <a:pt x="416" y="266"/>
                </a:lnTo>
                <a:close/>
                <a:moveTo>
                  <a:pt x="330" y="277"/>
                </a:moveTo>
                <a:cubicBezTo>
                  <a:pt x="373" y="277"/>
                  <a:pt x="373" y="277"/>
                  <a:pt x="373" y="277"/>
                </a:cubicBezTo>
                <a:cubicBezTo>
                  <a:pt x="373" y="362"/>
                  <a:pt x="373" y="362"/>
                  <a:pt x="373" y="362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277"/>
                  <a:pt x="138" y="277"/>
                  <a:pt x="138" y="277"/>
                </a:cubicBezTo>
                <a:cubicBezTo>
                  <a:pt x="181" y="277"/>
                  <a:pt x="181" y="277"/>
                  <a:pt x="181" y="277"/>
                </a:cubicBezTo>
                <a:cubicBezTo>
                  <a:pt x="181" y="288"/>
                  <a:pt x="181" y="288"/>
                  <a:pt x="181" y="288"/>
                </a:cubicBezTo>
                <a:cubicBezTo>
                  <a:pt x="181" y="294"/>
                  <a:pt x="186" y="298"/>
                  <a:pt x="192" y="298"/>
                </a:cubicBezTo>
                <a:cubicBezTo>
                  <a:pt x="198" y="298"/>
                  <a:pt x="202" y="294"/>
                  <a:pt x="202" y="288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309" y="288"/>
                  <a:pt x="309" y="288"/>
                  <a:pt x="309" y="288"/>
                </a:cubicBezTo>
                <a:cubicBezTo>
                  <a:pt x="309" y="294"/>
                  <a:pt x="314" y="298"/>
                  <a:pt x="320" y="298"/>
                </a:cubicBezTo>
                <a:cubicBezTo>
                  <a:pt x="326" y="298"/>
                  <a:pt x="330" y="294"/>
                  <a:pt x="330" y="288"/>
                </a:cubicBezTo>
                <a:lnTo>
                  <a:pt x="330" y="277"/>
                </a:lnTo>
                <a:close/>
                <a:moveTo>
                  <a:pt x="288" y="149"/>
                </a:moveTo>
                <a:cubicBezTo>
                  <a:pt x="224" y="149"/>
                  <a:pt x="224" y="149"/>
                  <a:pt x="224" y="149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88" y="128"/>
                  <a:pt x="288" y="128"/>
                  <a:pt x="288" y="128"/>
                </a:cubicBezTo>
                <a:lnTo>
                  <a:pt x="288" y="149"/>
                </a:lnTo>
                <a:close/>
                <a:moveTo>
                  <a:pt x="117" y="170"/>
                </a:moveTo>
                <a:cubicBezTo>
                  <a:pt x="394" y="170"/>
                  <a:pt x="394" y="170"/>
                  <a:pt x="394" y="170"/>
                </a:cubicBezTo>
                <a:cubicBezTo>
                  <a:pt x="394" y="256"/>
                  <a:pt x="394" y="256"/>
                  <a:pt x="394" y="256"/>
                </a:cubicBezTo>
                <a:cubicBezTo>
                  <a:pt x="330" y="256"/>
                  <a:pt x="330" y="256"/>
                  <a:pt x="330" y="256"/>
                </a:cubicBezTo>
                <a:cubicBezTo>
                  <a:pt x="330" y="245"/>
                  <a:pt x="330" y="245"/>
                  <a:pt x="330" y="245"/>
                </a:cubicBezTo>
                <a:cubicBezTo>
                  <a:pt x="330" y="239"/>
                  <a:pt x="326" y="234"/>
                  <a:pt x="320" y="234"/>
                </a:cubicBezTo>
                <a:cubicBezTo>
                  <a:pt x="314" y="234"/>
                  <a:pt x="309" y="239"/>
                  <a:pt x="309" y="245"/>
                </a:cubicBezTo>
                <a:cubicBezTo>
                  <a:pt x="309" y="256"/>
                  <a:pt x="309" y="256"/>
                  <a:pt x="309" y="256"/>
                </a:cubicBezTo>
                <a:cubicBezTo>
                  <a:pt x="202" y="256"/>
                  <a:pt x="202" y="256"/>
                  <a:pt x="202" y="256"/>
                </a:cubicBezTo>
                <a:cubicBezTo>
                  <a:pt x="202" y="245"/>
                  <a:pt x="202" y="245"/>
                  <a:pt x="202" y="245"/>
                </a:cubicBezTo>
                <a:cubicBezTo>
                  <a:pt x="202" y="239"/>
                  <a:pt x="198" y="234"/>
                  <a:pt x="192" y="234"/>
                </a:cubicBezTo>
                <a:cubicBezTo>
                  <a:pt x="186" y="234"/>
                  <a:pt x="181" y="239"/>
                  <a:pt x="181" y="245"/>
                </a:cubicBezTo>
                <a:cubicBezTo>
                  <a:pt x="181" y="256"/>
                  <a:pt x="181" y="256"/>
                  <a:pt x="181" y="256"/>
                </a:cubicBezTo>
                <a:cubicBezTo>
                  <a:pt x="117" y="256"/>
                  <a:pt x="117" y="256"/>
                  <a:pt x="117" y="256"/>
                </a:cubicBezTo>
                <a:lnTo>
                  <a:pt x="117" y="1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4456575" y="5197120"/>
            <a:ext cx="440938" cy="440938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277"/>
                </a:moveTo>
                <a:cubicBezTo>
                  <a:pt x="117" y="283"/>
                  <a:pt x="112" y="288"/>
                  <a:pt x="106" y="288"/>
                </a:cubicBezTo>
                <a:cubicBezTo>
                  <a:pt x="100" y="288"/>
                  <a:pt x="96" y="283"/>
                  <a:pt x="96" y="277"/>
                </a:cubicBezTo>
                <a:cubicBezTo>
                  <a:pt x="96" y="234"/>
                  <a:pt x="96" y="234"/>
                  <a:pt x="96" y="234"/>
                </a:cubicBezTo>
                <a:cubicBezTo>
                  <a:pt x="96" y="228"/>
                  <a:pt x="100" y="224"/>
                  <a:pt x="106" y="224"/>
                </a:cubicBezTo>
                <a:cubicBezTo>
                  <a:pt x="112" y="224"/>
                  <a:pt x="117" y="228"/>
                  <a:pt x="117" y="234"/>
                </a:cubicBezTo>
                <a:lnTo>
                  <a:pt x="117" y="277"/>
                </a:lnTo>
                <a:close/>
                <a:moveTo>
                  <a:pt x="160" y="320"/>
                </a:moveTo>
                <a:cubicBezTo>
                  <a:pt x="160" y="326"/>
                  <a:pt x="155" y="330"/>
                  <a:pt x="149" y="330"/>
                </a:cubicBezTo>
                <a:cubicBezTo>
                  <a:pt x="143" y="330"/>
                  <a:pt x="138" y="326"/>
                  <a:pt x="138" y="320"/>
                </a:cubicBezTo>
                <a:cubicBezTo>
                  <a:pt x="138" y="192"/>
                  <a:pt x="138" y="192"/>
                  <a:pt x="138" y="192"/>
                </a:cubicBezTo>
                <a:cubicBezTo>
                  <a:pt x="138" y="186"/>
                  <a:pt x="143" y="181"/>
                  <a:pt x="149" y="181"/>
                </a:cubicBezTo>
                <a:cubicBezTo>
                  <a:pt x="155" y="181"/>
                  <a:pt x="160" y="186"/>
                  <a:pt x="160" y="192"/>
                </a:cubicBezTo>
                <a:lnTo>
                  <a:pt x="160" y="320"/>
                </a:lnTo>
                <a:close/>
                <a:moveTo>
                  <a:pt x="202" y="352"/>
                </a:moveTo>
                <a:cubicBezTo>
                  <a:pt x="202" y="358"/>
                  <a:pt x="198" y="362"/>
                  <a:pt x="192" y="362"/>
                </a:cubicBezTo>
                <a:cubicBezTo>
                  <a:pt x="186" y="362"/>
                  <a:pt x="181" y="358"/>
                  <a:pt x="181" y="352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1" y="154"/>
                  <a:pt x="186" y="149"/>
                  <a:pt x="192" y="149"/>
                </a:cubicBezTo>
                <a:cubicBezTo>
                  <a:pt x="198" y="149"/>
                  <a:pt x="202" y="154"/>
                  <a:pt x="202" y="160"/>
                </a:cubicBezTo>
                <a:lnTo>
                  <a:pt x="202" y="352"/>
                </a:lnTo>
                <a:close/>
                <a:moveTo>
                  <a:pt x="245" y="309"/>
                </a:moveTo>
                <a:cubicBezTo>
                  <a:pt x="245" y="315"/>
                  <a:pt x="240" y="320"/>
                  <a:pt x="234" y="320"/>
                </a:cubicBezTo>
                <a:cubicBezTo>
                  <a:pt x="228" y="320"/>
                  <a:pt x="224" y="315"/>
                  <a:pt x="224" y="309"/>
                </a:cubicBezTo>
                <a:cubicBezTo>
                  <a:pt x="224" y="202"/>
                  <a:pt x="224" y="202"/>
                  <a:pt x="224" y="202"/>
                </a:cubicBezTo>
                <a:cubicBezTo>
                  <a:pt x="224" y="196"/>
                  <a:pt x="228" y="192"/>
                  <a:pt x="234" y="192"/>
                </a:cubicBezTo>
                <a:cubicBezTo>
                  <a:pt x="240" y="192"/>
                  <a:pt x="245" y="196"/>
                  <a:pt x="245" y="202"/>
                </a:cubicBezTo>
                <a:lnTo>
                  <a:pt x="245" y="309"/>
                </a:lnTo>
                <a:close/>
                <a:moveTo>
                  <a:pt x="288" y="362"/>
                </a:moveTo>
                <a:cubicBezTo>
                  <a:pt x="288" y="368"/>
                  <a:pt x="283" y="373"/>
                  <a:pt x="277" y="373"/>
                </a:cubicBezTo>
                <a:cubicBezTo>
                  <a:pt x="271" y="373"/>
                  <a:pt x="266" y="368"/>
                  <a:pt x="266" y="362"/>
                </a:cubicBezTo>
                <a:cubicBezTo>
                  <a:pt x="266" y="149"/>
                  <a:pt x="266" y="149"/>
                  <a:pt x="266" y="149"/>
                </a:cubicBezTo>
                <a:cubicBezTo>
                  <a:pt x="266" y="143"/>
                  <a:pt x="271" y="138"/>
                  <a:pt x="277" y="138"/>
                </a:cubicBezTo>
                <a:cubicBezTo>
                  <a:pt x="283" y="138"/>
                  <a:pt x="288" y="143"/>
                  <a:pt x="288" y="149"/>
                </a:cubicBezTo>
                <a:lnTo>
                  <a:pt x="288" y="362"/>
                </a:lnTo>
                <a:close/>
                <a:moveTo>
                  <a:pt x="330" y="320"/>
                </a:moveTo>
                <a:cubicBezTo>
                  <a:pt x="330" y="326"/>
                  <a:pt x="326" y="330"/>
                  <a:pt x="320" y="330"/>
                </a:cubicBezTo>
                <a:cubicBezTo>
                  <a:pt x="314" y="330"/>
                  <a:pt x="309" y="326"/>
                  <a:pt x="309" y="320"/>
                </a:cubicBezTo>
                <a:cubicBezTo>
                  <a:pt x="309" y="192"/>
                  <a:pt x="309" y="192"/>
                  <a:pt x="309" y="192"/>
                </a:cubicBezTo>
                <a:cubicBezTo>
                  <a:pt x="309" y="186"/>
                  <a:pt x="314" y="181"/>
                  <a:pt x="320" y="181"/>
                </a:cubicBezTo>
                <a:cubicBezTo>
                  <a:pt x="326" y="181"/>
                  <a:pt x="330" y="186"/>
                  <a:pt x="330" y="192"/>
                </a:cubicBezTo>
                <a:lnTo>
                  <a:pt x="330" y="320"/>
                </a:lnTo>
                <a:close/>
                <a:moveTo>
                  <a:pt x="373" y="298"/>
                </a:moveTo>
                <a:cubicBezTo>
                  <a:pt x="373" y="304"/>
                  <a:pt x="368" y="309"/>
                  <a:pt x="362" y="309"/>
                </a:cubicBezTo>
                <a:cubicBezTo>
                  <a:pt x="356" y="309"/>
                  <a:pt x="352" y="304"/>
                  <a:pt x="352" y="298"/>
                </a:cubicBezTo>
                <a:cubicBezTo>
                  <a:pt x="352" y="213"/>
                  <a:pt x="352" y="213"/>
                  <a:pt x="352" y="213"/>
                </a:cubicBezTo>
                <a:cubicBezTo>
                  <a:pt x="352" y="207"/>
                  <a:pt x="356" y="202"/>
                  <a:pt x="362" y="202"/>
                </a:cubicBezTo>
                <a:cubicBezTo>
                  <a:pt x="368" y="202"/>
                  <a:pt x="373" y="207"/>
                  <a:pt x="373" y="213"/>
                </a:cubicBezTo>
                <a:lnTo>
                  <a:pt x="373" y="298"/>
                </a:lnTo>
                <a:close/>
                <a:moveTo>
                  <a:pt x="416" y="266"/>
                </a:moveTo>
                <a:cubicBezTo>
                  <a:pt x="416" y="272"/>
                  <a:pt x="411" y="277"/>
                  <a:pt x="405" y="277"/>
                </a:cubicBezTo>
                <a:cubicBezTo>
                  <a:pt x="399" y="277"/>
                  <a:pt x="394" y="272"/>
                  <a:pt x="394" y="266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4" y="239"/>
                  <a:pt x="399" y="234"/>
                  <a:pt x="405" y="234"/>
                </a:cubicBezTo>
                <a:cubicBezTo>
                  <a:pt x="411" y="234"/>
                  <a:pt x="416" y="239"/>
                  <a:pt x="416" y="245"/>
                </a:cubicBezTo>
                <a:lnTo>
                  <a:pt x="416" y="2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8948730" y="2875784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7065374" y="2875784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6767281" y="2875784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419024" y="1248137"/>
            <a:ext cx="1133722" cy="977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  <a:tabLst/>
              <a:defRPr/>
            </a:pPr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2765978" y="1515717"/>
            <a:ext cx="439814" cy="439813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2192692" y="973762"/>
            <a:ext cx="162940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Mise en relation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5969172" y="1222727"/>
            <a:ext cx="1133722" cy="977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  <a:tabLst/>
              <a:defRPr/>
            </a:pPr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5324042" y="917758"/>
            <a:ext cx="268730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Espace communautaire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1"/>
          <p:cNvPicPr preferRelativeResize="0"/>
          <p:nvPr/>
        </p:nvPicPr>
        <p:blipFill rotWithShape="1">
          <a:blip r:embed="rId3">
            <a:alphaModFix/>
          </a:blip>
          <a:srcRect r="-16442" b="-6412"/>
          <a:stretch/>
        </p:blipFill>
        <p:spPr>
          <a:xfrm>
            <a:off x="6283490" y="1454668"/>
            <a:ext cx="483791" cy="454715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81000" dist="292100" dir="5400000" sx="-80000" sy="-18000" rotWithShape="0">
              <a:schemeClr val="lt1">
                <a:alpha val="21960"/>
              </a:schemeClr>
            </a:outerShdw>
          </a:effectLst>
        </p:spPr>
      </p:pic>
      <p:sp>
        <p:nvSpPr>
          <p:cNvPr id="265" name="Google Shape;265;p11"/>
          <p:cNvSpPr/>
          <p:nvPr/>
        </p:nvSpPr>
        <p:spPr>
          <a:xfrm>
            <a:off x="9454876" y="1246950"/>
            <a:ext cx="1133722" cy="977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Calibri"/>
              <a:buNone/>
              <a:tabLst/>
              <a:defRPr/>
            </a:pPr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8728829" y="874242"/>
            <a:ext cx="297032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Accompagnement des entreprises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7" name="Google Shape;267;p11"/>
          <p:cNvSpPr txBox="1"/>
          <p:nvPr/>
        </p:nvSpPr>
        <p:spPr>
          <a:xfrm>
            <a:off x="1660919" y="2381399"/>
            <a:ext cx="2583111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Connecteur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Mise en contact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entre des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partenaires et les entreprises selon les besoins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Mise en relation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entre l’entreprise et un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cfa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et/ou un jeune en alternance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4880712" y="2302947"/>
            <a:ext cx="3252525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Animateur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Les matinales de l’inclusion :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EA/ESAT, SIAE, Emploi franc, CIE, troubles psychiques …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Webinaires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coanimés avec nos partenaires CCI, Pôle Emploi, les Communautés d’agglomérations…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Afterwork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avec la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cpme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8553398" y="2428649"/>
            <a:ext cx="2983222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Facilitateur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Accompagnement sur la mise en place de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parrainage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Co-organisateur de programmes d’inclusion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Job Tour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recrutement de             métier en tension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9668347" y="1437703"/>
            <a:ext cx="592642" cy="59251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2345" y="1567399"/>
            <a:ext cx="315565" cy="3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4492" y="2806047"/>
            <a:ext cx="1786117" cy="11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8152" y="5528727"/>
            <a:ext cx="2318481" cy="112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Résultat de recherche d'images pour &quot;logo 100chances 100 emplois&quot;">
            <a:extLst>
              <a:ext uri="{FF2B5EF4-FFF2-40B4-BE49-F238E27FC236}">
                <a16:creationId xmlns:a16="http://schemas.microsoft.com/office/drawing/2014/main" id="{076CDD70-E951-4EEB-8E59-D4413E2A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658" y="4475520"/>
            <a:ext cx="792638" cy="7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B8E70AB-8CAD-4140-AF2E-CB3EF9ECB0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3645" y="4545654"/>
            <a:ext cx="1650817" cy="5033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5175" y="712693"/>
            <a:ext cx="2646360" cy="191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4807" y="3019246"/>
            <a:ext cx="1196858" cy="119685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 txBox="1">
            <a:spLocks noGrp="1"/>
          </p:cNvSpPr>
          <p:nvPr>
            <p:ph type="title"/>
          </p:nvPr>
        </p:nvSpPr>
        <p:spPr>
          <a:xfrm>
            <a:off x="1897491" y="46037"/>
            <a:ext cx="9147540" cy="104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ill Sans"/>
              <a:buNone/>
            </a:pPr>
            <a:r>
              <a:rPr lang="fr-FR" b="1" dirty="0">
                <a:solidFill>
                  <a:srgbClr val="002060"/>
                </a:solidFill>
              </a:rPr>
              <a:t>60 entreprises </a:t>
            </a:r>
            <a:r>
              <a:rPr lang="fr-FR" b="1" dirty="0"/>
              <a:t>engagées</a:t>
            </a:r>
            <a:endParaRPr dirty="0"/>
          </a:p>
        </p:txBody>
      </p:sp>
      <p:sp>
        <p:nvSpPr>
          <p:cNvPr id="282" name="Google Shape;282;p12"/>
          <p:cNvSpPr txBox="1">
            <a:spLocks noGrp="1"/>
          </p:cNvSpPr>
          <p:nvPr>
            <p:ph type="body" idx="1"/>
          </p:nvPr>
        </p:nvSpPr>
        <p:spPr>
          <a:xfrm>
            <a:off x="1146969" y="1088572"/>
            <a:ext cx="10943431" cy="576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cxnSp>
        <p:nvCxnSpPr>
          <p:cNvPr id="283" name="Google Shape;283;p12"/>
          <p:cNvCxnSpPr/>
          <p:nvPr/>
        </p:nvCxnSpPr>
        <p:spPr>
          <a:xfrm>
            <a:off x="8322364" y="2087962"/>
            <a:ext cx="1" cy="17890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4" name="Google Shape;28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0210" y="4002422"/>
            <a:ext cx="8858856" cy="236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4366" y="4813032"/>
            <a:ext cx="1892532" cy="53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01668" y="6156897"/>
            <a:ext cx="3578662" cy="5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31524" y="1189878"/>
            <a:ext cx="1219200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13806" y="5916422"/>
            <a:ext cx="2148005" cy="130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44886" y="3054516"/>
            <a:ext cx="1829532" cy="95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90981" y="3475910"/>
            <a:ext cx="1892532" cy="61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82911" y="3038341"/>
            <a:ext cx="1321314" cy="74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98013" y="1253326"/>
            <a:ext cx="1627098" cy="26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46843" y="1873895"/>
            <a:ext cx="1056893" cy="84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324029" y="1838563"/>
            <a:ext cx="1757902" cy="55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080993" y="1995481"/>
            <a:ext cx="1829531" cy="56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151066" y="2123878"/>
            <a:ext cx="981120" cy="104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218600" y="1021374"/>
            <a:ext cx="3974030" cy="217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BFE594C-8E3C-4D19-98A9-4BF3EB99ED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36" y="1189878"/>
            <a:ext cx="1287252" cy="6572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E198D49-4830-4B7D-936B-B29098267B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67" y="3919565"/>
            <a:ext cx="1459389" cy="8007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28F800-FF08-4120-9A37-099737D4680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061" y="2703082"/>
            <a:ext cx="1533641" cy="3731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270C0C-641E-4398-8AE3-6DD5C0BCA00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82" y="2606202"/>
            <a:ext cx="1382207" cy="5256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FF2C4D-5C5F-4274-ACAF-D3A8A8AFF7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41" y="3259792"/>
            <a:ext cx="1431419" cy="6449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D8060B5-FC7A-464C-A257-1BEC7B9853F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28" y="3176634"/>
            <a:ext cx="1431419" cy="107204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458EC4A-E980-447D-B14E-7F6E15D8DB9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56" y="6274215"/>
            <a:ext cx="1961568" cy="5377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326" y="0"/>
            <a:ext cx="3979197" cy="183361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3"/>
          <p:cNvSpPr txBox="1"/>
          <p:nvPr/>
        </p:nvSpPr>
        <p:spPr>
          <a:xfrm>
            <a:off x="1341583" y="569543"/>
            <a:ext cx="10072254" cy="97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		</a:t>
            </a:r>
            <a:r>
              <a:rPr lang="fr-FR" sz="440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Contact</a:t>
            </a:r>
            <a:endParaRPr sz="4000">
              <a:solidFill>
                <a:srgbClr val="302C6B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4" name="Google Shape;304;p13"/>
          <p:cNvSpPr txBox="1">
            <a:spLocks noGrp="1"/>
          </p:cNvSpPr>
          <p:nvPr>
            <p:ph type="body" idx="1"/>
          </p:nvPr>
        </p:nvSpPr>
        <p:spPr>
          <a:xfrm>
            <a:off x="1662546" y="1921594"/>
            <a:ext cx="9751291" cy="388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Simple et rapide, un formulaire d’engagement sur le site internet </a:t>
            </a:r>
            <a:r>
              <a:rPr lang="fr-FR" u="sng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www.lesyvelines-unechance.fr</a:t>
            </a:r>
            <a:endParaRPr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Une interlocutrice dédiée au sein 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Laurence Hémédinger</a:t>
            </a:r>
            <a:endParaRPr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07 62 59 20 78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fr-FR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l.hemedinger@fondationface.org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/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5872" y="3734576"/>
            <a:ext cx="1899637" cy="68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 txBox="1"/>
          <p:nvPr/>
        </p:nvSpPr>
        <p:spPr>
          <a:xfrm>
            <a:off x="874875" y="2795438"/>
            <a:ext cx="9597267" cy="126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6600"/>
              <a:buFont typeface="Gill Sans"/>
              <a:buNone/>
            </a:pPr>
            <a:r>
              <a:rPr lang="fr-FR" sz="6600" b="0" i="1" u="none" strike="noStrike" cap="none" dirty="0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Apprentissage</a:t>
            </a:r>
            <a:endParaRPr dirty="0"/>
          </a:p>
        </p:txBody>
      </p:sp>
      <p:cxnSp>
        <p:nvCxnSpPr>
          <p:cNvPr id="311" name="Google Shape;311;p14"/>
          <p:cNvCxnSpPr/>
          <p:nvPr/>
        </p:nvCxnSpPr>
        <p:spPr>
          <a:xfrm>
            <a:off x="4638859" y="4087140"/>
            <a:ext cx="256244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58B74-2DCE-42B2-9EB1-4FBF8E3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DB299-26EF-47EC-AACE-9C91BF2FE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fr-FR" sz="4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4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 #1jeune1solution</a:t>
            </a:r>
            <a:br>
              <a:rPr kumimoji="0" lang="fr-FR" sz="4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fr-FR" sz="4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fr-FR" sz="4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2075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1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Recruter des jeunes dans votre entreprise, un intérêt partagé »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0E30E6-A959-46F7-B8A7-0F4819E4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03" y="448075"/>
            <a:ext cx="1916066" cy="13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6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58B74-2DCE-42B2-9EB1-4FBF8E3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DB299-26EF-47EC-AACE-9C91BF2FE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 plan d’envergure doté d’une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enveloppe de 6,5 Mds €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couvrant l’amplification de mesures existantes et des actions nouvelles. Ce plan est un volet du grand Plan de relance, car protéger les jeunes est l’une des priorités du Gouvernement.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 plan orienté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Entreprises, Formation et Insertion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destiné à tous les jeunes qui arrivent sur le marché du travail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(jeunes diplômés, jeunes peu qualifiés, décrocheurs scolaires…).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Une plateforme nationale en ligne 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https://www.1jeune1solution.gouv.fr/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itchFamily="34" charset="0"/>
                <a:cs typeface="+mn-cs"/>
              </a:rPr>
              <a:t>3 axes de mobilisation : Faciliter l’entrée dans la vie professionnelle, Orienter et former vers les secteurs / métiers d’avenir, Accompagner les jeunes éloignés de l’emploi en construisant 300 000 parcours d’insertion. 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A91DD6-4E63-4E7B-84B5-8B04BD823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977" y="448075"/>
            <a:ext cx="1916066" cy="13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8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58B74-2DCE-42B2-9EB1-4FBF8E3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DB299-26EF-47EC-AACE-9C91BF2F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869" y="1974915"/>
            <a:ext cx="9147540" cy="4351338"/>
          </a:xfrm>
        </p:spPr>
        <p:txBody>
          <a:bodyPr>
            <a:normAutofit/>
          </a:bodyPr>
          <a:lstStyle/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Dans le cadre des mesures du plan #1jeune1solution, vous pouvez bénéficier d’aides pour le recrutement d’un alternant.</a:t>
            </a: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7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rPr>
              <a:t>Une aide exceptionnelle 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5 000 € pour les alternants mineurs 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8 000 € pour les majeurs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Ces aides permettent de couvrir quasi intégralement le salaire de l’alternant.</a:t>
            </a: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 peut en bénéficier ?</a:t>
            </a: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Toutes les entreprises et associations qui recrutent un jeune en contrat d’apprentissage ou de professionnalisation entre le 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1er juillet 2020 et le 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 mars 2021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Pour les jeunes préparant un 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diplôme du CAP au niveau master2 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(et pour les jeunes préparant un diplôme ou un titre de niveau licence professionnelle ou inférieur pour les contrats de professionnalisation).</a:t>
            </a: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entreprises de 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250 salariés ou plus 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sont éligibles 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sous conditions 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(qu’elles ne soient pas assujetties à la CSA, c’est-à-dire que leur taux d’alternants doit être au moins égal à 5 % de leur effectif annuel moyen).</a:t>
            </a:r>
          </a:p>
          <a:p>
            <a:endParaRPr lang="fr-F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8CB46B-8242-4058-8ED5-D3A7247E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25" y="365125"/>
            <a:ext cx="6115844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76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58B74-2DCE-42B2-9EB1-4FBF8E3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DB299-26EF-47EC-AACE-9C91BF2F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869" y="1974915"/>
            <a:ext cx="9147540" cy="4351338"/>
          </a:xfrm>
        </p:spPr>
        <p:txBody>
          <a:bodyPr>
            <a:normAutofit/>
          </a:bodyPr>
          <a:lstStyle/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Conséquences sur le salaire de l’apprenti pour l’entreprise :</a:t>
            </a:r>
            <a:endParaRPr lang="fr-FR" sz="1700" b="1" kern="120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7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Avec cette aide exceptionnelle le salaire des apprentis de moins de 21 ans est quasiment intégralement financé.</a:t>
            </a: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7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Au-delà de 21 ans et jusqu’à 25 ans révolus, le reste à charge pour l’entreprise est inférieur à 200 € par mois.</a:t>
            </a: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8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fr-FR" sz="1700" b="1" kern="120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L’aide exceptionnelle a une durée de 1 an.</a:t>
            </a:r>
          </a:p>
          <a:p>
            <a:pPr marL="377825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sz="17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Après cette 1ère année, les entreprises bénéficient si elles sont éligibles, de </a:t>
            </a:r>
            <a:r>
              <a:rPr lang="fr-FR" sz="1700" b="1" kern="120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l’aide unique </a:t>
            </a:r>
            <a:r>
              <a:rPr lang="fr-FR" sz="17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 </a:t>
            </a:r>
            <a:r>
              <a:rPr lang="fr-FR" sz="17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2000 € la 2eme année </a:t>
            </a:r>
            <a:r>
              <a:rPr lang="fr-FR" sz="17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 </a:t>
            </a:r>
            <a:r>
              <a:rPr lang="fr-FR" sz="17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1200 € la 3eme année </a:t>
            </a:r>
            <a:r>
              <a:rPr lang="fr-FR" sz="17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 contrat.</a:t>
            </a:r>
          </a:p>
          <a:p>
            <a:pPr marL="263525" lvl="0" indent="-1714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fr-FR" sz="10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63525" lvl="0" indent="-1714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fr-FR" sz="1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Pour être éligible à l’aide unique les entreprises doivent : </a:t>
            </a:r>
          </a:p>
          <a:p>
            <a:pPr marL="720725" lvl="1" indent="-1714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fr-FR" sz="17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Avoir une effectif &lt; 250 salariés </a:t>
            </a:r>
          </a:p>
          <a:p>
            <a:pPr marL="720725" lvl="1" indent="-1714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fr-FR" sz="17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Embaucher un apprenti de niveau CAP à Bac</a:t>
            </a:r>
          </a:p>
          <a:p>
            <a:pPr marL="263525" lvl="0" indent="-1714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8CB46B-8242-4058-8ED5-D3A7247E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25" y="365125"/>
            <a:ext cx="6115844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95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58B74-2DCE-42B2-9EB1-4FBF8E3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DB299-26EF-47EC-AACE-9C91BF2F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869" y="2141537"/>
            <a:ext cx="9147540" cy="4351338"/>
          </a:xfrm>
        </p:spPr>
        <p:txBody>
          <a:bodyPr>
            <a:normAutofit fontScale="92500" lnSpcReduction="20000"/>
          </a:bodyPr>
          <a:lstStyle/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Contrat d’apprentissage : 1 contrat tripartite entre le jeune (16 à 29 ans), le CFA et l’employeur</a:t>
            </a: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800" b="1" kern="120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marL="434975" marR="0" lvl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Une fois le jeune identifié, l’entreprise transmet le </a:t>
            </a:r>
            <a:r>
              <a:rPr lang="fr-FR" sz="16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contrat CERFA </a:t>
            </a: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à son </a:t>
            </a:r>
            <a:r>
              <a:rPr lang="fr-FR" sz="16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OPCO</a:t>
            </a:r>
          </a:p>
          <a:p>
            <a:pPr marL="434975" marR="0" lvl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Cela déclenche le financement de la formation du jeune pour le CFA</a:t>
            </a:r>
          </a:p>
          <a:p>
            <a:pPr marL="434975" marR="0" lvl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Plus </a:t>
            </a:r>
            <a:r>
              <a:rPr lang="fr-FR" sz="16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déclenchement de l’aide exceptionnelle </a:t>
            </a: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pour l’employeur la 1ère année </a:t>
            </a: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20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700" b="1" kern="120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Dispositions réglementaires :</a:t>
            </a: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800" b="1" kern="120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CDD de 6 mois à 3 ans</a:t>
            </a: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Formation initiale pour diplômes d’enseignement secondaire et supérieur (Etat ou RNCP)</a:t>
            </a: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Déclaration du tuteur dans le contrat</a:t>
            </a: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Période d’essai de 45 jours en entreprise</a:t>
            </a: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Déclaration URSSAF</a:t>
            </a: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Visite médicale du jeune via la médecine du travail </a:t>
            </a: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8CB46B-8242-4058-8ED5-D3A7247E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25" y="365125"/>
            <a:ext cx="6115844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49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/>
        </p:nvSpPr>
        <p:spPr>
          <a:xfrm>
            <a:off x="249156" y="1859339"/>
            <a:ext cx="1038443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6600"/>
              <a:buFont typeface="Gill Sans"/>
              <a:buNone/>
            </a:pPr>
            <a:r>
              <a:rPr lang="fr-FR" sz="6600" b="0" i="1" u="none" strike="noStrike" cap="none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La France, une chance.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6600"/>
              <a:buFont typeface="Gill Sans"/>
              <a:buNone/>
            </a:pPr>
            <a:r>
              <a:rPr lang="fr-FR" sz="6600" b="0" i="1" u="none" strike="noStrike" cap="none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Club des Yvelines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2"/>
          <p:cNvCxnSpPr/>
          <p:nvPr/>
        </p:nvCxnSpPr>
        <p:spPr>
          <a:xfrm>
            <a:off x="4378009" y="5230760"/>
            <a:ext cx="256244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58B74-2DCE-42B2-9EB1-4FBF8E3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DB299-26EF-47EC-AACE-9C91BF2F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869" y="2141537"/>
            <a:ext cx="9147540" cy="4351338"/>
          </a:xfrm>
        </p:spPr>
        <p:txBody>
          <a:bodyPr>
            <a:normAutofit lnSpcReduction="10000"/>
          </a:bodyPr>
          <a:lstStyle/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Rémunération du contrat d’apprentissage </a:t>
            </a:r>
            <a:endParaRPr lang="fr-FR" sz="1700" b="1" kern="120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endParaRPr lang="fr-FR" sz="1200" b="1" kern="120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lang="fr-FR" sz="1500" b="1" u="sng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Salaire minimum brut mensuel d’un salarié en apprentissage au 1 janvier 2021</a:t>
            </a: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lang="fr-FR" sz="1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</a:t>
            </a:r>
            <a:r>
              <a:rPr lang="fr-FR" sz="800" b="1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lang="fr-FR" sz="12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           En % montant Smic mensuel brut au 01/01/2021, soit 1 554,58 €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8CB46B-8242-4058-8ED5-D3A7247E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25" y="365125"/>
            <a:ext cx="6115844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729F1D-94CC-4AED-B687-AAF13B8AA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699" y="3334107"/>
            <a:ext cx="6215879" cy="25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7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58B74-2DCE-42B2-9EB1-4FBF8E3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DB299-26EF-47EC-AACE-9C91BF2F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869" y="2141537"/>
            <a:ext cx="9147540" cy="4351338"/>
          </a:xfrm>
        </p:spPr>
        <p:txBody>
          <a:bodyPr>
            <a:normAutofit fontScale="92500" lnSpcReduction="20000"/>
          </a:bodyPr>
          <a:lstStyle/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Contrat de professionnalisation: 1 contrat tripartite entre le jeune (16 à 25 ans, au-delà si demandeur d’emploi ou RSA), l’organisme de formation et l’employeur</a:t>
            </a: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800" b="1" kern="120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marL="434975" marR="0" lvl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Une fois le jeune identifié, l’entreprise transmet le </a:t>
            </a:r>
            <a:r>
              <a:rPr lang="fr-FR" sz="16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contrat CERFA </a:t>
            </a: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à son </a:t>
            </a:r>
            <a:r>
              <a:rPr lang="fr-FR" sz="16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OPCO</a:t>
            </a:r>
          </a:p>
          <a:p>
            <a:pPr marL="434975" marR="0" lvl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Cela déclenche le financement de la formation du jeune pour l’OF</a:t>
            </a:r>
          </a:p>
          <a:p>
            <a:pPr marL="434975" marR="0" lvl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Plus </a:t>
            </a:r>
            <a:r>
              <a:rPr lang="fr-FR" sz="16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déclenchement de l’aide exceptionnelle </a:t>
            </a: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pour l’employeur la 1ere année </a:t>
            </a: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20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700" b="1" kern="120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Dispositions réglementaires :</a:t>
            </a: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800" b="1" kern="120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CDD ou CDI de 6 à 24 mois</a:t>
            </a: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Formation professionnelle continue pour diplômes ou titres pro au RNCP</a:t>
            </a: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Déclaration du tuteur dans le contrat</a:t>
            </a: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Période d’essai fixée selon les règles en vigueur en matière de CDI ou de CDD</a:t>
            </a: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Déclaration URSSAF</a:t>
            </a:r>
          </a:p>
          <a:p>
            <a:pPr marL="835025" lvl="1" indent="-285750" algn="just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r-FR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Visite médicale du jeune via la médecine du travail </a:t>
            </a: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8CB46B-8242-4058-8ED5-D3A7247E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25" y="365125"/>
            <a:ext cx="6115844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60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58B74-2DCE-42B2-9EB1-4FBF8E3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DB299-26EF-47EC-AACE-9C91BF2F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869" y="2141537"/>
            <a:ext cx="9147540" cy="4351338"/>
          </a:xfrm>
        </p:spPr>
        <p:txBody>
          <a:bodyPr>
            <a:normAutofit/>
          </a:bodyPr>
          <a:lstStyle/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Rémunération du contrat de professionnalisation</a:t>
            </a:r>
            <a:endParaRPr lang="fr-FR" sz="1700" b="1" kern="120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endParaRPr lang="fr-FR" sz="1200" b="1" kern="120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lang="fr-FR" sz="1500" b="1" u="sng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Salaire minimum brut mensuel d’un salarié en professionnalisation au 1 janvier 2021</a:t>
            </a: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7782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7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br>
              <a:rPr lang="fr-FR" sz="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fr-FR" sz="1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            </a:t>
            </a:r>
            <a:r>
              <a:rPr lang="fr-FR" sz="12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En % montant Smic mensuel brut au 01/01/2021, soit 1 554,58 €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8CB46B-8242-4058-8ED5-D3A7247E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25" y="365125"/>
            <a:ext cx="6115844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24A628-96E1-4058-BEEB-C3B380FB7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899" y="3429000"/>
            <a:ext cx="6438122" cy="23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16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58B74-2DCE-42B2-9EB1-4FBF8E3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DB299-26EF-47EC-AACE-9C91BF2F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869" y="2141537"/>
            <a:ext cx="9147540" cy="435133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STRATEGIE D’ACTION Mission Promotion Apprentissage 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FACE YVELINES – S.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Guerard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(Chargé de mission)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349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Promotion de l’alternance (Apprentissage / C. Pro) auprès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entreprises des Yvelines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coordination avec :</a:t>
            </a:r>
          </a:p>
          <a:p>
            <a:pPr marL="53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l’action des CFA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(toutes filières) du département</a:t>
            </a:r>
          </a:p>
          <a:p>
            <a:pPr marL="53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Les acteurs locaux de l’emploi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OPCO, branches pro., Pôle Emploi, Missions locales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349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d’information et de promotion des mesures de soutien de l’Etat pour l’alternance </a:t>
            </a:r>
          </a:p>
          <a:p>
            <a:pPr marL="434975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Contribuer concrètement à la signature de nouveaux contrats d’alternance</a:t>
            </a:r>
          </a:p>
          <a:p>
            <a:pPr marL="2635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8CB46B-8242-4058-8ED5-D3A7247E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25" y="365125"/>
            <a:ext cx="6115844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11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58B74-2DCE-42B2-9EB1-4FBF8E3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DB299-26EF-47EC-AACE-9C91BF2F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869" y="2141537"/>
            <a:ext cx="9147540" cy="4351338"/>
          </a:xfrm>
        </p:spPr>
        <p:txBody>
          <a:bodyPr>
            <a:normAutofit/>
          </a:bodyPr>
          <a:lstStyle/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: Stanley GUERARD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Chargé de mission Apprentissage 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Club d’entreprises FACE YVELINES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rue des Hêtres - Bâtiment Forces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ZAC du Buisson de la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Couldre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78190 TRAPPES EN YVELINES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 : 06.99.49.84.35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s.guerard@fondationface.org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www.lesyvelines-unechance.fr</a:t>
            </a:r>
            <a:endParaRPr lang="fr-FR" sz="16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8CB46B-8242-4058-8ED5-D3A7247E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25" y="365125"/>
            <a:ext cx="6115844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354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 txBox="1"/>
          <p:nvPr/>
        </p:nvSpPr>
        <p:spPr>
          <a:xfrm>
            <a:off x="874875" y="2795438"/>
            <a:ext cx="9597267" cy="21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6600"/>
              <a:buFont typeface="Gill Sans"/>
              <a:buNone/>
              <a:tabLst/>
              <a:defRPr/>
            </a:pPr>
            <a:r>
              <a:rPr kumimoji="0" lang="fr-FR" sz="6600" b="0" i="1" u="none" strike="noStrike" kern="0" cap="none" spc="0" normalizeH="0" baseline="0" noProof="0" dirty="0">
                <a:ln>
                  <a:noFill/>
                </a:ln>
                <a:solidFill>
                  <a:srgbClr val="302C6B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Témoignage de la société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6600"/>
              <a:buFont typeface="Gill Sans"/>
              <a:buNone/>
              <a:tabLst/>
              <a:defRPr/>
            </a:pPr>
            <a:r>
              <a:rPr lang="fr-FR" sz="6600" i="1" dirty="0">
                <a:solidFill>
                  <a:srgbClr val="302C6B"/>
                </a:solidFill>
                <a:latin typeface="Gill Sans"/>
                <a:sym typeface="Gill Sans"/>
              </a:rPr>
              <a:t>EXPERT NETT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11" name="Google Shape;311;p14"/>
          <p:cNvCxnSpPr/>
          <p:nvPr/>
        </p:nvCxnSpPr>
        <p:spPr>
          <a:xfrm>
            <a:off x="4309675" y="4940580"/>
            <a:ext cx="2562446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45913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CDDB3-23D4-4276-9BE3-6641D4A1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5E8A38-9D65-4C01-84CA-C24B2E9B3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4C2AA2-40A6-44D4-8CC4-7A204E4AA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28" y="116681"/>
            <a:ext cx="10548396" cy="65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4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DC0285-60DB-4A96-8968-FB3EC2425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27" y="190351"/>
            <a:ext cx="10461001" cy="65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2154869" y="365125"/>
            <a:ext cx="9147540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</a:pPr>
            <a:r>
              <a:rPr lang="fr-FR"/>
              <a:t>Une démarche gouvernementale</a:t>
            </a:r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body" idx="1"/>
          </p:nvPr>
        </p:nvSpPr>
        <p:spPr>
          <a:xfrm>
            <a:off x="1993284" y="1615878"/>
            <a:ext cx="9309125" cy="487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/>
              <a:t>Pour </a:t>
            </a:r>
            <a:r>
              <a:rPr lang="fr-FR" sz="3200" b="1">
                <a:solidFill>
                  <a:srgbClr val="0070C0"/>
                </a:solidFill>
              </a:rPr>
              <a:t>développer</a:t>
            </a:r>
            <a:r>
              <a:rPr lang="fr-FR" sz="3200"/>
              <a:t> et renforcer </a:t>
            </a:r>
            <a:r>
              <a:rPr lang="fr-FR" sz="3200" b="1">
                <a:solidFill>
                  <a:srgbClr val="0070C0"/>
                </a:solidFill>
              </a:rPr>
              <a:t>l’inclusion dans l’emploi </a:t>
            </a:r>
            <a:r>
              <a:rPr lang="fr-FR" sz="3200"/>
              <a:t>et favoriser l’insertion professionnelle des </a:t>
            </a:r>
            <a:r>
              <a:rPr lang="fr-FR" sz="3200" b="1">
                <a:solidFill>
                  <a:srgbClr val="0070C0"/>
                </a:solidFill>
              </a:rPr>
              <a:t>publics les plus éloignés</a:t>
            </a:r>
            <a:r>
              <a:rPr lang="fr-FR" sz="3200">
                <a:solidFill>
                  <a:srgbClr val="0070C0"/>
                </a:solidFill>
              </a:rPr>
              <a:t> </a:t>
            </a:r>
            <a:r>
              <a:rPr lang="fr-FR" sz="3200"/>
              <a:t>du marché du travail.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/>
              <a:t>Au sein de laquelle </a:t>
            </a:r>
            <a:r>
              <a:rPr lang="fr-FR" sz="3200" b="1">
                <a:solidFill>
                  <a:srgbClr val="0070C0"/>
                </a:solidFill>
              </a:rPr>
              <a:t>l’Entreprise</a:t>
            </a:r>
            <a:r>
              <a:rPr lang="fr-FR" sz="3200" b="1">
                <a:solidFill>
                  <a:srgbClr val="FF0000"/>
                </a:solidFill>
              </a:rPr>
              <a:t> </a:t>
            </a:r>
            <a:r>
              <a:rPr lang="fr-FR" sz="3200"/>
              <a:t>joue un </a:t>
            </a:r>
            <a:r>
              <a:rPr lang="fr-FR" sz="3200" b="1">
                <a:solidFill>
                  <a:srgbClr val="0070C0"/>
                </a:solidFill>
              </a:rPr>
              <a:t>rôle majeur </a:t>
            </a:r>
            <a:r>
              <a:rPr lang="fr-FR" sz="3200"/>
              <a:t>aux côtés de l’Etat et des acteurs territoriaux.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/>
              <a:t>Une </a:t>
            </a:r>
            <a:r>
              <a:rPr lang="fr-FR" sz="3200" b="1">
                <a:solidFill>
                  <a:srgbClr val="0070C0"/>
                </a:solidFill>
              </a:rPr>
              <a:t>mobilisation volontaire </a:t>
            </a:r>
            <a:r>
              <a:rPr lang="fr-FR" sz="3200"/>
              <a:t>des entreprises : choix libre des mesures et de publics</a:t>
            </a:r>
            <a:endParaRPr/>
          </a:p>
          <a:p>
            <a:pPr marL="678180" lvl="0" indent="-27178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2154869" y="52663"/>
            <a:ext cx="91475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400"/>
              <a:buFont typeface="Gill Sans"/>
              <a:buNone/>
            </a:pPr>
            <a:r>
              <a:rPr lang="fr-FR"/>
              <a:t>Un réseau d’acteurs engagés</a:t>
            </a:r>
            <a:endParaRPr/>
          </a:p>
        </p:txBody>
      </p:sp>
      <p:sp>
        <p:nvSpPr>
          <p:cNvPr id="187" name="Google Shape;187;p6"/>
          <p:cNvSpPr txBox="1">
            <a:spLocks noGrp="1"/>
          </p:cNvSpPr>
          <p:nvPr>
            <p:ph type="body" idx="1"/>
          </p:nvPr>
        </p:nvSpPr>
        <p:spPr>
          <a:xfrm>
            <a:off x="1718366" y="1099752"/>
            <a:ext cx="9584043" cy="552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Un </a:t>
            </a:r>
            <a:r>
              <a:rPr lang="fr-FR" b="1">
                <a:solidFill>
                  <a:srgbClr val="0070C0"/>
                </a:solidFill>
              </a:rPr>
              <a:t>club national </a:t>
            </a:r>
            <a:r>
              <a:rPr lang="fr-FR"/>
              <a:t>animé par le Haut-Commissariat à l’Emploi et l’Engagement des Entreprises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Des </a:t>
            </a:r>
            <a:r>
              <a:rPr lang="fr-FR" b="1">
                <a:solidFill>
                  <a:srgbClr val="0070C0"/>
                </a:solidFill>
              </a:rPr>
              <a:t>clubs départementaux </a:t>
            </a:r>
            <a:endParaRPr>
              <a:solidFill>
                <a:srgbClr val="0070C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Avec le soutien de la</a:t>
            </a:r>
            <a:r>
              <a:rPr lang="fr-FR" b="1">
                <a:solidFill>
                  <a:srgbClr val="FF0000"/>
                </a:solidFill>
              </a:rPr>
              <a:t> </a:t>
            </a:r>
            <a:r>
              <a:rPr lang="fr-FR" b="1">
                <a:solidFill>
                  <a:srgbClr val="0070C0"/>
                </a:solidFill>
              </a:rPr>
              <a:t>Préfecture</a:t>
            </a:r>
            <a:r>
              <a:rPr lang="fr-FR" b="1">
                <a:solidFill>
                  <a:srgbClr val="FF0000"/>
                </a:solidFill>
              </a:rPr>
              <a:t> </a:t>
            </a:r>
            <a:r>
              <a:rPr lang="fr-FR"/>
              <a:t>et</a:t>
            </a:r>
            <a:r>
              <a:rPr lang="fr-FR" b="1">
                <a:solidFill>
                  <a:srgbClr val="FF0000"/>
                </a:solidFill>
              </a:rPr>
              <a:t> </a:t>
            </a:r>
            <a:r>
              <a:rPr lang="fr-FR"/>
              <a:t>la </a:t>
            </a:r>
            <a:r>
              <a:rPr lang="fr-FR" b="1">
                <a:solidFill>
                  <a:srgbClr val="0070C0"/>
                </a:solidFill>
              </a:rPr>
              <a:t>Direccte</a:t>
            </a:r>
            <a:r>
              <a:rPr lang="fr-FR" b="1">
                <a:solidFill>
                  <a:srgbClr val="FF0000"/>
                </a:solidFill>
              </a:rPr>
              <a:t>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En partenariat avec les </a:t>
            </a:r>
            <a:r>
              <a:rPr lang="fr-FR" b="1">
                <a:solidFill>
                  <a:srgbClr val="0070C0"/>
                </a:solidFill>
              </a:rPr>
              <a:t>réseaux d’entreprises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En interaction avec les </a:t>
            </a:r>
            <a:r>
              <a:rPr lang="fr-FR" b="1">
                <a:solidFill>
                  <a:srgbClr val="0070C0"/>
                </a:solidFill>
              </a:rPr>
              <a:t>acteurs publics, associatifs…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cxnSp>
        <p:nvCxnSpPr>
          <p:cNvPr id="188" name="Google Shape;188;p6"/>
          <p:cNvCxnSpPr/>
          <p:nvPr/>
        </p:nvCxnSpPr>
        <p:spPr>
          <a:xfrm>
            <a:off x="8322364" y="2087962"/>
            <a:ext cx="1" cy="17890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9" name="Google Shape;189;p6"/>
          <p:cNvGrpSpPr/>
          <p:nvPr/>
        </p:nvGrpSpPr>
        <p:grpSpPr>
          <a:xfrm>
            <a:off x="2273129" y="1371970"/>
            <a:ext cx="3283763" cy="2630186"/>
            <a:chOff x="161595" y="115544"/>
            <a:chExt cx="2964311" cy="2158819"/>
          </a:xfrm>
        </p:grpSpPr>
        <p:sp>
          <p:nvSpPr>
            <p:cNvPr id="190" name="Google Shape;190;p6"/>
            <p:cNvSpPr/>
            <p:nvPr/>
          </p:nvSpPr>
          <p:spPr>
            <a:xfrm>
              <a:off x="161595" y="115544"/>
              <a:ext cx="2964311" cy="2158819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266980" y="220929"/>
              <a:ext cx="2753541" cy="19480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lang="fr-FR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Un volet national </a:t>
              </a:r>
              <a:r>
                <a:rPr lang="fr-FR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fr-F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mobiliser 100 grandes entreprises</a:t>
              </a:r>
              <a:endParaRPr/>
            </a:p>
          </p:txBody>
        </p:sp>
      </p:grpSp>
      <p:grpSp>
        <p:nvGrpSpPr>
          <p:cNvPr id="192" name="Google Shape;192;p6"/>
          <p:cNvGrpSpPr/>
          <p:nvPr/>
        </p:nvGrpSpPr>
        <p:grpSpPr>
          <a:xfrm>
            <a:off x="5782780" y="1371970"/>
            <a:ext cx="5519629" cy="2630186"/>
            <a:chOff x="1316346" y="616"/>
            <a:chExt cx="6263695" cy="2388676"/>
          </a:xfrm>
        </p:grpSpPr>
        <p:sp>
          <p:nvSpPr>
            <p:cNvPr id="193" name="Google Shape;193;p6"/>
            <p:cNvSpPr/>
            <p:nvPr/>
          </p:nvSpPr>
          <p:spPr>
            <a:xfrm>
              <a:off x="1316346" y="616"/>
              <a:ext cx="6263695" cy="238867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1432952" y="117222"/>
              <a:ext cx="6030483" cy="21554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lang="fr-FR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Un volet territorial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fr-F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mobiliser 10 000 entreprises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fr-F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(PME, ETI, filiales de grandes entreprises)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7"/>
          <p:cNvGrpSpPr/>
          <p:nvPr/>
        </p:nvGrpSpPr>
        <p:grpSpPr>
          <a:xfrm>
            <a:off x="1578077" y="796414"/>
            <a:ext cx="9280277" cy="5884606"/>
            <a:chOff x="1818021" y="1520332"/>
            <a:chExt cx="8760848" cy="4893772"/>
          </a:xfrm>
        </p:grpSpPr>
        <p:sp>
          <p:nvSpPr>
            <p:cNvPr id="201" name="Google Shape;201;p7"/>
            <p:cNvSpPr/>
            <p:nvPr/>
          </p:nvSpPr>
          <p:spPr>
            <a:xfrm>
              <a:off x="6366869" y="2961738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10. Formation et insertion dans l’emploi de personnes (dont jeunes) placées sous main de justice</a:t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366869" y="3682441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11. Mise en place de démarches innovantes en faveur de « l’emploi/inclusion »</a:t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366869" y="4403146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12. Participation au changement d’échelle dans l’offre d’insertion par l’économique (clauses sociales marchés publics, politiques d’achats responsables, etc.)</a:t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366869" y="2241035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9. Accompagnement et recrutement de réfugiés (programme Hope, etc.)</a:t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366869" y="152033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8. Recrutement dans le cadre de l’expérimentation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« Emplois francs »</a:t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366869" y="5133371"/>
              <a:ext cx="4212000" cy="578086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13. Mises en situation professionnelle, recrutement de personnes en parcours d’insertion ou issues de parcours d’insertion</a:t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818021" y="298078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3. Accès de tous les jeunes à l’apprentissage et à l’alternance </a:t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818021" y="3711007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4. Réalisation de parrainages</a:t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818021" y="444123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5. Accompagnement et recrutement de jeunes en parcours d’insertion (E2C, EPIDE, GJ…)</a:t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818021" y="1520332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1. Stages de 3</a:t>
              </a:r>
              <a:r>
                <a:rPr lang="fr-FR" sz="1200" b="1" i="0" u="none" strike="noStrike" cap="none" baseline="30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eme </a:t>
              </a: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pour les jeunes de QPV</a:t>
              </a:r>
              <a:endParaRPr sz="12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818021" y="5171457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6. Partenariats renforcés avec les réseaux de l’inclusion (accompagnement, formation, recrutement)</a:t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818021" y="5874104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7. Accompagnement et recrutement de personnes handicapées</a:t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818021" y="2250557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2. Contribution à l’orientation et aux « parcours avenir » de découverte de l’entreprise</a:t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366869" y="5874104"/>
              <a:ext cx="4212000" cy="54000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14. Engagements pour l’accès solidaire aux produits et services (alimentation, énergie, eau, etc.)</a:t>
              </a:r>
              <a:endParaRPr/>
            </a:p>
          </p:txBody>
        </p:sp>
      </p:grpSp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2045216" y="29166"/>
            <a:ext cx="9147540" cy="63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Gill Sans"/>
              <a:buNone/>
            </a:pPr>
            <a:r>
              <a:rPr lang="fr-FR" sz="3959">
                <a:solidFill>
                  <a:srgbClr val="FF0000"/>
                </a:solidFill>
              </a:rPr>
              <a:t>14 thématiques proposées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531880" y="161292"/>
            <a:ext cx="10669770" cy="70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3600"/>
              <a:buFont typeface="Gill Sans"/>
              <a:buNone/>
            </a:pPr>
            <a:r>
              <a:rPr lang="fr-FR" sz="3600"/>
              <a:t>Le plan de relance</a:t>
            </a:r>
            <a:endParaRPr/>
          </a:p>
        </p:txBody>
      </p:sp>
      <p:pic>
        <p:nvPicPr>
          <p:cNvPr id="221" name="Google Shape;221;p8" descr="Emploi des jeunes | Présentation du plan &quot;1 jeune, 1 solution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151" y="329747"/>
            <a:ext cx="2572702" cy="3721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 txBox="1"/>
          <p:nvPr/>
        </p:nvSpPr>
        <p:spPr>
          <a:xfrm>
            <a:off x="1531880" y="876677"/>
            <a:ext cx="625376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Accompagner les 16/25 ans pour construire leur avenir </a:t>
            </a:r>
            <a:endParaRPr/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4716" y="107176"/>
            <a:ext cx="4163053" cy="231155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>
            <a:off x="1701732" y="5424248"/>
            <a:ext cx="24486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Faciliter l'entrée dans la vie professionnelle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4912960" y="5450533"/>
            <a:ext cx="29450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Orienter et former vers les secteurs et les métiers d'avenir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174209" y="5424248"/>
            <a:ext cx="26310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Accompagner des jeunes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éloignés de l'emploi 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construisant des parcours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d'insertion sur mesure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5">
            <a:alphaModFix/>
          </a:blip>
          <a:srcRect t="53" b="54"/>
          <a:stretch/>
        </p:blipFill>
        <p:spPr>
          <a:xfrm>
            <a:off x="1519291" y="2745708"/>
            <a:ext cx="2631087" cy="2590079"/>
          </a:xfrm>
          <a:custGeom>
            <a:avLst/>
            <a:gdLst/>
            <a:ahLst/>
            <a:cxnLst/>
            <a:rect l="l" t="t" r="r" b="b"/>
            <a:pathLst>
              <a:path w="1476951" h="1476000" extrusionOk="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8" name="Google Shape;228;p8" descr="Une image contenant personne, intérieur, enfant, camion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 l="16737" r="16736"/>
          <a:stretch/>
        </p:blipFill>
        <p:spPr>
          <a:xfrm>
            <a:off x="4821967" y="2873698"/>
            <a:ext cx="2631086" cy="2603312"/>
          </a:xfrm>
          <a:custGeom>
            <a:avLst/>
            <a:gdLst/>
            <a:ahLst/>
            <a:cxnLst/>
            <a:rect l="l" t="t" r="r" b="b"/>
            <a:pathLst>
              <a:path w="1476951" h="1476000" extrusionOk="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9" name="Google Shape;229;p8" descr="Une image contenant personne, homme, intérieur, coupant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 l="17143" r="17143"/>
          <a:stretch/>
        </p:blipFill>
        <p:spPr>
          <a:xfrm>
            <a:off x="8263037" y="2819367"/>
            <a:ext cx="2542258" cy="2590079"/>
          </a:xfrm>
          <a:custGeom>
            <a:avLst/>
            <a:gdLst/>
            <a:ahLst/>
            <a:cxnLst/>
            <a:rect l="l" t="t" r="r" b="b"/>
            <a:pathLst>
              <a:path w="1452550" h="1476000" extrusionOk="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1992637" y="158647"/>
            <a:ext cx="91475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2C6B"/>
              </a:buClr>
              <a:buSzPts val="4800"/>
              <a:buFont typeface="Gill Sans"/>
              <a:buNone/>
            </a:pPr>
            <a:r>
              <a:rPr lang="fr-FR" sz="4800"/>
              <a:t>Penser et agir inclusif </a:t>
            </a:r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body" idx="1"/>
          </p:nvPr>
        </p:nvSpPr>
        <p:spPr>
          <a:xfrm>
            <a:off x="2154869" y="2061599"/>
            <a:ext cx="91475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fr-FR" sz="3600"/>
              <a:t>C’est </a:t>
            </a:r>
            <a:r>
              <a:rPr lang="fr-FR" sz="3600" b="1">
                <a:solidFill>
                  <a:srgbClr val="0070C0"/>
                </a:solidFill>
              </a:rPr>
              <a:t>ouvrir le champ des possibles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fr-FR" sz="3600"/>
              <a:t>Explorer des </a:t>
            </a:r>
            <a:r>
              <a:rPr lang="fr-FR" sz="3600" b="1">
                <a:solidFill>
                  <a:srgbClr val="0070C0"/>
                </a:solidFill>
              </a:rPr>
              <a:t>alternatives</a:t>
            </a:r>
            <a:r>
              <a:rPr lang="fr-FR" sz="3600"/>
              <a:t> aux process traditionnels de recrutement, de formation, d’achats…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/>
        </p:nvSpPr>
        <p:spPr>
          <a:xfrm>
            <a:off x="1741795" y="152400"/>
            <a:ext cx="9840605" cy="86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Les bénéfices de l’inclusion pour l’entreprise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1519139" y="1154198"/>
            <a:ext cx="9792874" cy="5488061"/>
            <a:chOff x="2187224" y="1521695"/>
            <a:chExt cx="8127182" cy="5128565"/>
          </a:xfrm>
        </p:grpSpPr>
        <p:sp>
          <p:nvSpPr>
            <p:cNvPr id="168" name="Google Shape;168;p4"/>
            <p:cNvSpPr/>
            <p:nvPr/>
          </p:nvSpPr>
          <p:spPr>
            <a:xfrm>
              <a:off x="4842493" y="2757054"/>
              <a:ext cx="2594890" cy="2607413"/>
            </a:xfrm>
            <a:prstGeom prst="ellipse">
              <a:avLst/>
            </a:prstGeom>
            <a:noFill/>
            <a:ln w="12700" cap="flat" cmpd="sng">
              <a:solidFill>
                <a:srgbClr val="42719B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5190240" y="3629484"/>
              <a:ext cx="1899395" cy="7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Calibri"/>
                <a:buNone/>
              </a:pPr>
              <a:r>
                <a:rPr lang="fr-FR" sz="24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Les bénéfices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Calibri"/>
                <a:buNone/>
              </a:pPr>
              <a:r>
                <a:rPr lang="fr-FR" sz="24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de l’inclusion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4842492" y="1521695"/>
              <a:ext cx="2039282" cy="891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Attirer et retenir de nouveaux talents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L’</a:t>
              </a:r>
              <a:r>
                <a:rPr lang="fr-FR" sz="16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apprentissage</a:t>
              </a: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des jeunes</a:t>
              </a: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2372008" y="4464382"/>
              <a:ext cx="2470484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Valoriser l’action des salariés et de l’entreprise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lang="fr-FR" sz="16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mécénat de compétences</a:t>
              </a: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lang="fr-FR" sz="16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parrainage</a:t>
              </a:r>
              <a:endParaRPr/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7437382" y="4191148"/>
              <a:ext cx="2470484" cy="83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Innover et se différencier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Parcours de préqualification pour des </a:t>
              </a:r>
              <a:r>
                <a:rPr lang="fr-FR" sz="16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métiers en tension</a:t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4754448" y="5586083"/>
              <a:ext cx="3114577" cy="1064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Renforcer son ancrage territorial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6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QPV</a:t>
              </a: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, les </a:t>
              </a:r>
              <a:r>
                <a:rPr lang="fr-FR" sz="16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emplois francs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Taux de chômage est de 2 à 2,5 fois supérieur en QPV/reste du territoire</a:t>
              </a:r>
              <a:endParaRPr/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7055795" y="2306933"/>
              <a:ext cx="3258611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Anticiper et diversifier les compétences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Découverte</a:t>
              </a: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des métiers auprès des </a:t>
              </a:r>
              <a:r>
                <a:rPr lang="fr-FR" sz="16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jeunes</a:t>
              </a: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, accueil de </a:t>
              </a:r>
              <a:r>
                <a:rPr lang="fr-FR" sz="16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stage</a:t>
              </a: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de 3ème</a:t>
              </a: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2187224" y="2810593"/>
              <a:ext cx="2728176" cy="1179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Accéder à de nouveaux marchés et diversifier ses partenaires et fournisseurs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6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SIAE, ESAT et EA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>
            <a:spLocks noGrp="1"/>
          </p:cNvSpPr>
          <p:nvPr>
            <p:ph type="body" idx="1"/>
          </p:nvPr>
        </p:nvSpPr>
        <p:spPr>
          <a:xfrm>
            <a:off x="1498599" y="1533832"/>
            <a:ext cx="9762435" cy="579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fr-FR" sz="36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Valoriser </a:t>
            </a:r>
            <a:r>
              <a:rPr lang="fr-FR" sz="3600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son</a:t>
            </a:r>
            <a:r>
              <a:rPr lang="fr-FR" sz="36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3600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image</a:t>
            </a:r>
            <a:r>
              <a:rPr lang="fr-FR" sz="36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36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d’entreprise engagée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fr-FR" sz="36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Renforcer son </a:t>
            </a:r>
            <a:r>
              <a:rPr lang="fr-FR" sz="3600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ancrage</a:t>
            </a:r>
            <a:r>
              <a:rPr lang="fr-FR" sz="36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territorial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fr-FR" sz="3600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Partager</a:t>
            </a:r>
            <a:r>
              <a:rPr lang="fr-FR" sz="36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des Bonnes Pratiques au sein du réseau d’entreprises inclusives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fr-FR" sz="36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Bénéficier de </a:t>
            </a:r>
            <a:r>
              <a:rPr lang="fr-FR" sz="3600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l’appui</a:t>
            </a:r>
            <a:r>
              <a:rPr lang="fr-FR" sz="36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36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des services de l’Etat et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fr-FR" sz="36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des services de l’emploi - </a:t>
            </a:r>
            <a:r>
              <a:rPr lang="fr-FR" sz="2000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#1Jeune1Solution : 6,7 millards €uros</a:t>
            </a:r>
            <a:endParaRPr sz="3600" b="1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1498599" y="282777"/>
            <a:ext cx="10491840" cy="74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rgbClr val="302C6B"/>
                </a:solidFill>
                <a:latin typeface="Gill Sans"/>
                <a:ea typeface="Gill Sans"/>
                <a:cs typeface="Gill Sans"/>
                <a:sym typeface="Gill Sans"/>
              </a:rPr>
              <a:t>Pourquoi rejoindre le club de son département 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Microsoft Office PowerPoint</Application>
  <PresentationFormat>Grand écran</PresentationFormat>
  <Paragraphs>241</Paragraphs>
  <Slides>27</Slides>
  <Notes>16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Calibri</vt:lpstr>
      <vt:lpstr>Arial</vt:lpstr>
      <vt:lpstr>Wingdings</vt:lpstr>
      <vt:lpstr>Gill Sans</vt:lpstr>
      <vt:lpstr>1_Thème Office</vt:lpstr>
      <vt:lpstr>Présentation PowerPoint</vt:lpstr>
      <vt:lpstr>Présentation PowerPoint</vt:lpstr>
      <vt:lpstr>Une démarche gouvernementale</vt:lpstr>
      <vt:lpstr>Un réseau d’acteurs engagés</vt:lpstr>
      <vt:lpstr>14 thématiques proposées</vt:lpstr>
      <vt:lpstr>Le plan de relance</vt:lpstr>
      <vt:lpstr>Penser et agir inclusif </vt:lpstr>
      <vt:lpstr>Présentation PowerPoint</vt:lpstr>
      <vt:lpstr>Présentation PowerPoint</vt:lpstr>
      <vt:lpstr>FACE  Yvelines en quelques chiffres</vt:lpstr>
      <vt:lpstr>Le Club Animateur des Yvelines</vt:lpstr>
      <vt:lpstr>60 entreprises engagées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Hemedinger</dc:creator>
  <cp:lastModifiedBy>Laurence Hemedinger</cp:lastModifiedBy>
  <cp:revision>40</cp:revision>
  <dcterms:created xsi:type="dcterms:W3CDTF">2020-02-26T09:55:19Z</dcterms:created>
  <dcterms:modified xsi:type="dcterms:W3CDTF">2021-03-02T16:22:36Z</dcterms:modified>
</cp:coreProperties>
</file>