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1" r:id="rId2"/>
  </p:sldMasterIdLst>
  <p:notesMasterIdLst>
    <p:notesMasterId r:id="rId28"/>
  </p:notesMasterIdLst>
  <p:sldIdLst>
    <p:sldId id="256" r:id="rId3"/>
    <p:sldId id="257" r:id="rId4"/>
    <p:sldId id="260" r:id="rId5"/>
    <p:sldId id="261" r:id="rId6"/>
    <p:sldId id="262" r:id="rId7"/>
    <p:sldId id="263" r:id="rId8"/>
    <p:sldId id="258" r:id="rId9"/>
    <p:sldId id="259"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85" r:id="rId25"/>
    <p:sldId id="286" r:id="rId26"/>
    <p:sldId id="287"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Gill Sans" panose="020B0502020104020203" pitchFamily="34" charset="-79"/>
      <p:regular r:id="rId33"/>
      <p:bold r:id="rId34"/>
    </p:embeddedFont>
    <p:embeddedFont>
      <p:font typeface="Montserrat" pitchFamily="2" charset="77"/>
      <p:regular r:id="rId35"/>
      <p:bold r:id="rId36"/>
      <p:italic r:id="rId37"/>
      <p:boldItalic r:id="rId38"/>
    </p:embeddedFont>
    <p:embeddedFont>
      <p:font typeface="Raleway" panose="020B0A03030101060003" pitchFamily="34" charset="77"/>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jz99ddEzXne3EczzDYc3oHH8R5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73"/>
  </p:normalViewPr>
  <p:slideViewPr>
    <p:cSldViewPr snapToGrid="0">
      <p:cViewPr varScale="1">
        <p:scale>
          <a:sx n="83" d="100"/>
          <a:sy n="83" d="100"/>
        </p:scale>
        <p:origin x="232" y="2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50"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13.fntdata"/><Relationship Id="rId5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8" name="Google Shape;30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af8f2f4c84_1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gaf8f2f4c84_1_3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f8f2f4c84_1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gaf8f2f4c84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af8f2f4c84_1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gaf8f2f4c84_1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af8f2f4c84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gaf8f2f4c84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2" name="Google Shape;1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af8f2f4c84_1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gaf8f2f4c84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f8f2f4c84_1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gaf8f2f4c84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af8f2f4c84_1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gaf8f2f4c84_1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af8f2f4c84_1_4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gaf8f2f4c84_1_4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af8f2f4fd3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af8f2f4fd3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gaf8f2f4fd3_0_1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af8f2f4fd3_0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af8f2f4fd3_0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gaf8f2f4fd3_0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25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302C6B"/>
              </a:buClr>
              <a:buSzPts val="6000"/>
              <a:buFont typeface="Gill Sans"/>
              <a:buNone/>
              <a:defRPr sz="6000">
                <a:solidFill>
                  <a:srgbClr val="302C6B"/>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pic>
        <p:nvPicPr>
          <p:cNvPr id="21" name="Google Shape;21;p17"/>
          <p:cNvPicPr preferRelativeResize="0"/>
          <p:nvPr/>
        </p:nvPicPr>
        <p:blipFill rotWithShape="1">
          <a:blip r:embed="rId2">
            <a:alphaModFix/>
          </a:blip>
          <a:srcRect/>
          <a:stretch/>
        </p:blipFill>
        <p:spPr>
          <a:xfrm>
            <a:off x="0" y="-47"/>
            <a:ext cx="1467293" cy="6857953"/>
          </a:xfrm>
          <a:prstGeom prst="rect">
            <a:avLst/>
          </a:prstGeom>
          <a:noFill/>
          <a:ln>
            <a:noFill/>
          </a:ln>
        </p:spPr>
      </p:pic>
      <p:pic>
        <p:nvPicPr>
          <p:cNvPr id="22" name="Google Shape;22;p17"/>
          <p:cNvPicPr preferRelativeResize="0"/>
          <p:nvPr/>
        </p:nvPicPr>
        <p:blipFill rotWithShape="1">
          <a:blip r:embed="rId3">
            <a:alphaModFix/>
          </a:blip>
          <a:srcRect/>
          <a:stretch/>
        </p:blipFill>
        <p:spPr>
          <a:xfrm>
            <a:off x="10724707" y="0"/>
            <a:ext cx="1467293"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5"/>
        <p:cNvGrpSpPr/>
        <p:nvPr/>
      </p:nvGrpSpPr>
      <p:grpSpPr>
        <a:xfrm>
          <a:off x="0" y="0"/>
          <a:ext cx="0" cy="0"/>
          <a:chOff x="0" y="0"/>
          <a:chExt cx="0" cy="0"/>
        </a:xfrm>
      </p:grpSpPr>
      <p:sp>
        <p:nvSpPr>
          <p:cNvPr id="76" name="Google Shape;76;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81"/>
        <p:cNvGrpSpPr/>
        <p:nvPr/>
      </p:nvGrpSpPr>
      <p:grpSpPr>
        <a:xfrm>
          <a:off x="0" y="0"/>
          <a:ext cx="0" cy="0"/>
          <a:chOff x="0" y="0"/>
          <a:chExt cx="0" cy="0"/>
        </a:xfrm>
      </p:grpSpPr>
      <p:sp>
        <p:nvSpPr>
          <p:cNvPr id="82" name="Google Shape;82;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
        <p:cNvGrpSpPr/>
        <p:nvPr/>
      </p:nvGrpSpPr>
      <p:grpSpPr>
        <a:xfrm>
          <a:off x="0" y="0"/>
          <a:ext cx="0" cy="0"/>
          <a:chOff x="0" y="0"/>
          <a:chExt cx="0" cy="0"/>
        </a:xfrm>
      </p:grpSpPr>
      <p:sp>
        <p:nvSpPr>
          <p:cNvPr id="92" name="Google Shape;92;gaf8f2f4c84_1_374"/>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6900"/>
              <a:buNone/>
              <a:defRPr sz="6900"/>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93" name="Google Shape;93;gaf8f2f4c84_1_374"/>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94" name="Google Shape;94;gaf8f2f4c84_1_374"/>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gaf8f2f4c84_1_378"/>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97"/>
        <p:cNvGrpSpPr/>
        <p:nvPr/>
      </p:nvGrpSpPr>
      <p:grpSpPr>
        <a:xfrm>
          <a:off x="0" y="0"/>
          <a:ext cx="0" cy="0"/>
          <a:chOff x="0" y="0"/>
          <a:chExt cx="0" cy="0"/>
        </a:xfrm>
      </p:grpSpPr>
      <p:sp>
        <p:nvSpPr>
          <p:cNvPr id="98" name="Google Shape;98;gaf8f2f4c84_1_380"/>
          <p:cNvSpPr txBox="1">
            <a:spLocks noGrp="1"/>
          </p:cNvSpPr>
          <p:nvPr>
            <p:ph type="title"/>
          </p:nvPr>
        </p:nvSpPr>
        <p:spPr>
          <a:xfrm>
            <a:off x="609600" y="274637"/>
            <a:ext cx="10972800" cy="11433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Clr>
                <a:schemeClr val="dk1"/>
              </a:buClr>
              <a:buSzPts val="24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99" name="Google Shape;99;gaf8f2f4c84_1_380"/>
          <p:cNvSpPr txBox="1">
            <a:spLocks noGrp="1"/>
          </p:cNvSpPr>
          <p:nvPr>
            <p:ph type="body" idx="1"/>
          </p:nvPr>
        </p:nvSpPr>
        <p:spPr>
          <a:xfrm>
            <a:off x="609600" y="1600200"/>
            <a:ext cx="10972800" cy="4526100"/>
          </a:xfrm>
          <a:prstGeom prst="rect">
            <a:avLst/>
          </a:prstGeom>
          <a:noFill/>
          <a:ln>
            <a:noFill/>
          </a:ln>
        </p:spPr>
        <p:txBody>
          <a:bodyPr spcFirstLastPara="1" wrap="square" lIns="121900" tIns="60925" rIns="121900" bIns="60925" anchor="t" anchorCtr="0">
            <a:noAutofit/>
          </a:bodyPr>
          <a:lstStyle>
            <a:lvl1pPr marL="457200" lvl="0" indent="-381000" algn="l" rtl="0">
              <a:lnSpc>
                <a:spcPct val="115000"/>
              </a:lnSpc>
              <a:spcBef>
                <a:spcPts val="500"/>
              </a:spcBef>
              <a:spcAft>
                <a:spcPts val="0"/>
              </a:spcAft>
              <a:buClr>
                <a:schemeClr val="dk1"/>
              </a:buClr>
              <a:buSzPts val="2400"/>
              <a:buChar char="●"/>
              <a:defRPr/>
            </a:lvl1pPr>
            <a:lvl2pPr marL="914400" lvl="1" indent="-381000" algn="l" rtl="0">
              <a:lnSpc>
                <a:spcPct val="115000"/>
              </a:lnSpc>
              <a:spcBef>
                <a:spcPts val="2100"/>
              </a:spcBef>
              <a:spcAft>
                <a:spcPts val="0"/>
              </a:spcAft>
              <a:buClr>
                <a:schemeClr val="dk1"/>
              </a:buClr>
              <a:buSzPts val="2400"/>
              <a:buChar char="○"/>
              <a:defRPr/>
            </a:lvl2pPr>
            <a:lvl3pPr marL="1371600" lvl="2" indent="-381000" algn="l" rtl="0">
              <a:lnSpc>
                <a:spcPct val="115000"/>
              </a:lnSpc>
              <a:spcBef>
                <a:spcPts val="2100"/>
              </a:spcBef>
              <a:spcAft>
                <a:spcPts val="0"/>
              </a:spcAft>
              <a:buClr>
                <a:schemeClr val="dk1"/>
              </a:buClr>
              <a:buSzPts val="2400"/>
              <a:buChar char="■"/>
              <a:defRPr/>
            </a:lvl3pPr>
            <a:lvl4pPr marL="1828800" lvl="3" indent="-381000" algn="l" rtl="0">
              <a:lnSpc>
                <a:spcPct val="115000"/>
              </a:lnSpc>
              <a:spcBef>
                <a:spcPts val="2100"/>
              </a:spcBef>
              <a:spcAft>
                <a:spcPts val="0"/>
              </a:spcAft>
              <a:buClr>
                <a:schemeClr val="dk1"/>
              </a:buClr>
              <a:buSzPts val="2400"/>
              <a:buChar char="●"/>
              <a:defRPr/>
            </a:lvl4pPr>
            <a:lvl5pPr marL="2286000" lvl="4" indent="-381000" algn="l" rtl="0">
              <a:lnSpc>
                <a:spcPct val="115000"/>
              </a:lnSpc>
              <a:spcBef>
                <a:spcPts val="2100"/>
              </a:spcBef>
              <a:spcAft>
                <a:spcPts val="0"/>
              </a:spcAft>
              <a:buClr>
                <a:schemeClr val="dk1"/>
              </a:buClr>
              <a:buSzPts val="2400"/>
              <a:buChar char="○"/>
              <a:defRPr/>
            </a:lvl5pPr>
            <a:lvl6pPr marL="2743200" lvl="5" indent="-381000" algn="l" rtl="0">
              <a:lnSpc>
                <a:spcPct val="115000"/>
              </a:lnSpc>
              <a:spcBef>
                <a:spcPts val="2100"/>
              </a:spcBef>
              <a:spcAft>
                <a:spcPts val="0"/>
              </a:spcAft>
              <a:buClr>
                <a:schemeClr val="dk1"/>
              </a:buClr>
              <a:buSzPts val="2400"/>
              <a:buChar char="■"/>
              <a:defRPr/>
            </a:lvl6pPr>
            <a:lvl7pPr marL="3200400" lvl="6" indent="-381000" algn="l" rtl="0">
              <a:lnSpc>
                <a:spcPct val="115000"/>
              </a:lnSpc>
              <a:spcBef>
                <a:spcPts val="2100"/>
              </a:spcBef>
              <a:spcAft>
                <a:spcPts val="0"/>
              </a:spcAft>
              <a:buClr>
                <a:schemeClr val="dk1"/>
              </a:buClr>
              <a:buSzPts val="2400"/>
              <a:buChar char="●"/>
              <a:defRPr/>
            </a:lvl7pPr>
            <a:lvl8pPr marL="3657600" lvl="7" indent="-381000" algn="l" rtl="0">
              <a:lnSpc>
                <a:spcPct val="115000"/>
              </a:lnSpc>
              <a:spcBef>
                <a:spcPts val="2100"/>
              </a:spcBef>
              <a:spcAft>
                <a:spcPts val="0"/>
              </a:spcAft>
              <a:buClr>
                <a:schemeClr val="dk1"/>
              </a:buClr>
              <a:buSzPts val="2400"/>
              <a:buChar char="○"/>
              <a:defRPr/>
            </a:lvl8pPr>
            <a:lvl9pPr marL="4114800" lvl="8" indent="-381000" algn="l" rtl="0">
              <a:lnSpc>
                <a:spcPct val="115000"/>
              </a:lnSpc>
              <a:spcBef>
                <a:spcPts val="2100"/>
              </a:spcBef>
              <a:spcAft>
                <a:spcPts val="2100"/>
              </a:spcAft>
              <a:buClr>
                <a:schemeClr val="dk1"/>
              </a:buClr>
              <a:buSzPts val="2400"/>
              <a:buChar char="■"/>
              <a:defRPr/>
            </a:lvl9pPr>
          </a:lstStyle>
          <a:p>
            <a:endParaRPr/>
          </a:p>
        </p:txBody>
      </p:sp>
      <p:sp>
        <p:nvSpPr>
          <p:cNvPr id="100" name="Google Shape;100;gaf8f2f4c84_1_380"/>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01" name="Google Shape;101;gaf8f2f4c84_1_380"/>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marR="0" lvl="0"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02" name="Google Shape;102;gaf8f2f4c84_1_380"/>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
        <p:cNvGrpSpPr/>
        <p:nvPr/>
      </p:nvGrpSpPr>
      <p:grpSpPr>
        <a:xfrm>
          <a:off x="0" y="0"/>
          <a:ext cx="0" cy="0"/>
          <a:chOff x="0" y="0"/>
          <a:chExt cx="0" cy="0"/>
        </a:xfrm>
      </p:grpSpPr>
      <p:sp>
        <p:nvSpPr>
          <p:cNvPr id="104" name="Google Shape;104;gaf8f2f4c84_1_386"/>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4800"/>
              <a:buNone/>
              <a:defRPr sz="4800"/>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105" name="Google Shape;105;gaf8f2f4c84_1_386"/>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6"/>
        <p:cNvGrpSpPr/>
        <p:nvPr/>
      </p:nvGrpSpPr>
      <p:grpSpPr>
        <a:xfrm>
          <a:off x="0" y="0"/>
          <a:ext cx="0" cy="0"/>
          <a:chOff x="0" y="0"/>
          <a:chExt cx="0" cy="0"/>
        </a:xfrm>
      </p:grpSpPr>
      <p:sp>
        <p:nvSpPr>
          <p:cNvPr id="107" name="Google Shape;107;gaf8f2f4c84_1_38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08" name="Google Shape;108;gaf8f2f4c84_1_389"/>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2100"/>
              </a:spcBef>
              <a:spcAft>
                <a:spcPts val="0"/>
              </a:spcAft>
              <a:buSzPts val="1600"/>
              <a:buChar char="○"/>
              <a:defRPr sz="1600"/>
            </a:lvl2pPr>
            <a:lvl3pPr marL="1371600" lvl="2" indent="-330200" algn="l" rtl="0">
              <a:lnSpc>
                <a:spcPct val="115000"/>
              </a:lnSpc>
              <a:spcBef>
                <a:spcPts val="2100"/>
              </a:spcBef>
              <a:spcAft>
                <a:spcPts val="0"/>
              </a:spcAft>
              <a:buSzPts val="1600"/>
              <a:buChar char="■"/>
              <a:defRPr sz="1600"/>
            </a:lvl3pPr>
            <a:lvl4pPr marL="1828800" lvl="3" indent="-330200" algn="l" rtl="0">
              <a:lnSpc>
                <a:spcPct val="115000"/>
              </a:lnSpc>
              <a:spcBef>
                <a:spcPts val="2100"/>
              </a:spcBef>
              <a:spcAft>
                <a:spcPts val="0"/>
              </a:spcAft>
              <a:buSzPts val="1600"/>
              <a:buChar char="●"/>
              <a:defRPr sz="1600"/>
            </a:lvl4pPr>
            <a:lvl5pPr marL="2286000" lvl="4" indent="-330200" algn="l" rtl="0">
              <a:lnSpc>
                <a:spcPct val="115000"/>
              </a:lnSpc>
              <a:spcBef>
                <a:spcPts val="2100"/>
              </a:spcBef>
              <a:spcAft>
                <a:spcPts val="0"/>
              </a:spcAft>
              <a:buSzPts val="1600"/>
              <a:buChar char="○"/>
              <a:defRPr sz="1600"/>
            </a:lvl5pPr>
            <a:lvl6pPr marL="2743200" lvl="5" indent="-330200" algn="l" rtl="0">
              <a:lnSpc>
                <a:spcPct val="115000"/>
              </a:lnSpc>
              <a:spcBef>
                <a:spcPts val="2100"/>
              </a:spcBef>
              <a:spcAft>
                <a:spcPts val="0"/>
              </a:spcAft>
              <a:buSzPts val="1600"/>
              <a:buChar char="■"/>
              <a:defRPr sz="1600"/>
            </a:lvl6pPr>
            <a:lvl7pPr marL="3200400" lvl="6" indent="-330200" algn="l" rtl="0">
              <a:lnSpc>
                <a:spcPct val="115000"/>
              </a:lnSpc>
              <a:spcBef>
                <a:spcPts val="2100"/>
              </a:spcBef>
              <a:spcAft>
                <a:spcPts val="0"/>
              </a:spcAft>
              <a:buSzPts val="1600"/>
              <a:buChar char="●"/>
              <a:defRPr sz="1600"/>
            </a:lvl7pPr>
            <a:lvl8pPr marL="3657600" lvl="7" indent="-330200" algn="l" rtl="0">
              <a:lnSpc>
                <a:spcPct val="115000"/>
              </a:lnSpc>
              <a:spcBef>
                <a:spcPts val="2100"/>
              </a:spcBef>
              <a:spcAft>
                <a:spcPts val="0"/>
              </a:spcAft>
              <a:buSzPts val="1600"/>
              <a:buChar char="○"/>
              <a:defRPr sz="1600"/>
            </a:lvl8pPr>
            <a:lvl9pPr marL="4114800" lvl="8" indent="-330200" algn="l" rtl="0">
              <a:lnSpc>
                <a:spcPct val="115000"/>
              </a:lnSpc>
              <a:spcBef>
                <a:spcPts val="2100"/>
              </a:spcBef>
              <a:spcAft>
                <a:spcPts val="2100"/>
              </a:spcAft>
              <a:buSzPts val="1600"/>
              <a:buChar char="■"/>
              <a:defRPr sz="1600"/>
            </a:lvl9pPr>
          </a:lstStyle>
          <a:p>
            <a:endParaRPr/>
          </a:p>
        </p:txBody>
      </p:sp>
      <p:sp>
        <p:nvSpPr>
          <p:cNvPr id="109" name="Google Shape;109;gaf8f2f4c84_1_389"/>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2100"/>
              </a:spcBef>
              <a:spcAft>
                <a:spcPts val="0"/>
              </a:spcAft>
              <a:buSzPts val="1600"/>
              <a:buChar char="○"/>
              <a:defRPr sz="1600"/>
            </a:lvl2pPr>
            <a:lvl3pPr marL="1371600" lvl="2" indent="-330200" algn="l" rtl="0">
              <a:lnSpc>
                <a:spcPct val="115000"/>
              </a:lnSpc>
              <a:spcBef>
                <a:spcPts val="2100"/>
              </a:spcBef>
              <a:spcAft>
                <a:spcPts val="0"/>
              </a:spcAft>
              <a:buSzPts val="1600"/>
              <a:buChar char="■"/>
              <a:defRPr sz="1600"/>
            </a:lvl3pPr>
            <a:lvl4pPr marL="1828800" lvl="3" indent="-330200" algn="l" rtl="0">
              <a:lnSpc>
                <a:spcPct val="115000"/>
              </a:lnSpc>
              <a:spcBef>
                <a:spcPts val="2100"/>
              </a:spcBef>
              <a:spcAft>
                <a:spcPts val="0"/>
              </a:spcAft>
              <a:buSzPts val="1600"/>
              <a:buChar char="●"/>
              <a:defRPr sz="1600"/>
            </a:lvl4pPr>
            <a:lvl5pPr marL="2286000" lvl="4" indent="-330200" algn="l" rtl="0">
              <a:lnSpc>
                <a:spcPct val="115000"/>
              </a:lnSpc>
              <a:spcBef>
                <a:spcPts val="2100"/>
              </a:spcBef>
              <a:spcAft>
                <a:spcPts val="0"/>
              </a:spcAft>
              <a:buSzPts val="1600"/>
              <a:buChar char="○"/>
              <a:defRPr sz="1600"/>
            </a:lvl5pPr>
            <a:lvl6pPr marL="2743200" lvl="5" indent="-330200" algn="l" rtl="0">
              <a:lnSpc>
                <a:spcPct val="115000"/>
              </a:lnSpc>
              <a:spcBef>
                <a:spcPts val="2100"/>
              </a:spcBef>
              <a:spcAft>
                <a:spcPts val="0"/>
              </a:spcAft>
              <a:buSzPts val="1600"/>
              <a:buChar char="■"/>
              <a:defRPr sz="1600"/>
            </a:lvl6pPr>
            <a:lvl7pPr marL="3200400" lvl="6" indent="-330200" algn="l" rtl="0">
              <a:lnSpc>
                <a:spcPct val="115000"/>
              </a:lnSpc>
              <a:spcBef>
                <a:spcPts val="2100"/>
              </a:spcBef>
              <a:spcAft>
                <a:spcPts val="0"/>
              </a:spcAft>
              <a:buSzPts val="1600"/>
              <a:buChar char="●"/>
              <a:defRPr sz="1600"/>
            </a:lvl7pPr>
            <a:lvl8pPr marL="3657600" lvl="7" indent="-330200" algn="l" rtl="0">
              <a:lnSpc>
                <a:spcPct val="115000"/>
              </a:lnSpc>
              <a:spcBef>
                <a:spcPts val="2100"/>
              </a:spcBef>
              <a:spcAft>
                <a:spcPts val="0"/>
              </a:spcAft>
              <a:buSzPts val="1600"/>
              <a:buChar char="○"/>
              <a:defRPr sz="1600"/>
            </a:lvl8pPr>
            <a:lvl9pPr marL="4114800" lvl="8" indent="-330200" algn="l" rtl="0">
              <a:lnSpc>
                <a:spcPct val="115000"/>
              </a:lnSpc>
              <a:spcBef>
                <a:spcPts val="2100"/>
              </a:spcBef>
              <a:spcAft>
                <a:spcPts val="2100"/>
              </a:spcAft>
              <a:buSzPts val="1600"/>
              <a:buChar char="■"/>
              <a:defRPr sz="1600"/>
            </a:lvl9pPr>
          </a:lstStyle>
          <a:p>
            <a:endParaRPr/>
          </a:p>
        </p:txBody>
      </p:sp>
      <p:sp>
        <p:nvSpPr>
          <p:cNvPr id="110" name="Google Shape;110;gaf8f2f4c84_1_389"/>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1"/>
        <p:cNvGrpSpPr/>
        <p:nvPr/>
      </p:nvGrpSpPr>
      <p:grpSpPr>
        <a:xfrm>
          <a:off x="0" y="0"/>
          <a:ext cx="0" cy="0"/>
          <a:chOff x="0" y="0"/>
          <a:chExt cx="0" cy="0"/>
        </a:xfrm>
      </p:grpSpPr>
      <p:sp>
        <p:nvSpPr>
          <p:cNvPr id="112" name="Google Shape;112;gaf8f2f4c84_1_39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13" name="Google Shape;113;gaf8f2f4c84_1_39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
        <p:nvSpPr>
          <p:cNvPr id="114" name="Google Shape;114;gaf8f2f4c84_1_394"/>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sp>
        <p:nvSpPr>
          <p:cNvPr id="116" name="Google Shape;116;gaf8f2f4c84_1_39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17" name="Google Shape;117;gaf8f2f4c84_1_398"/>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23"/>
        <p:cNvGrpSpPr/>
        <p:nvPr/>
      </p:nvGrpSpPr>
      <p:grpSpPr>
        <a:xfrm>
          <a:off x="0" y="0"/>
          <a:ext cx="0" cy="0"/>
          <a:chOff x="0" y="0"/>
          <a:chExt cx="0" cy="0"/>
        </a:xfrm>
      </p:grpSpPr>
      <p:pic>
        <p:nvPicPr>
          <p:cNvPr id="24" name="Google Shape;24;p18"/>
          <p:cNvPicPr preferRelativeResize="0"/>
          <p:nvPr/>
        </p:nvPicPr>
        <p:blipFill rotWithShape="1">
          <a:blip r:embed="rId2">
            <a:alphaModFix/>
          </a:blip>
          <a:srcRect/>
          <a:stretch/>
        </p:blipFill>
        <p:spPr>
          <a:xfrm>
            <a:off x="10724707" y="0"/>
            <a:ext cx="1467293" cy="6858000"/>
          </a:xfrm>
          <a:prstGeom prst="rect">
            <a:avLst/>
          </a:prstGeom>
          <a:noFill/>
          <a:ln>
            <a:noFill/>
          </a:ln>
        </p:spPr>
      </p:pic>
      <p:pic>
        <p:nvPicPr>
          <p:cNvPr id="25" name="Google Shape;25;p18"/>
          <p:cNvPicPr preferRelativeResize="0"/>
          <p:nvPr/>
        </p:nvPicPr>
        <p:blipFill rotWithShape="1">
          <a:blip r:embed="rId3">
            <a:alphaModFix/>
          </a:blip>
          <a:srcRect/>
          <a:stretch/>
        </p:blipFill>
        <p:spPr>
          <a:xfrm>
            <a:off x="315173" y="5603358"/>
            <a:ext cx="1259719" cy="103135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8"/>
        <p:cNvGrpSpPr/>
        <p:nvPr/>
      </p:nvGrpSpPr>
      <p:grpSpPr>
        <a:xfrm>
          <a:off x="0" y="0"/>
          <a:ext cx="0" cy="0"/>
          <a:chOff x="0" y="0"/>
          <a:chExt cx="0" cy="0"/>
        </a:xfrm>
      </p:grpSpPr>
      <p:sp>
        <p:nvSpPr>
          <p:cNvPr id="119" name="Google Shape;119;gaf8f2f4c84_1_401"/>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SzPts val="3200"/>
              <a:buNone/>
              <a:defRPr sz="3200"/>
            </a:lvl1pPr>
            <a:lvl2pPr lvl="1" algn="l" rtl="0">
              <a:lnSpc>
                <a:spcPct val="100000"/>
              </a:lnSpc>
              <a:spcBef>
                <a:spcPts val="0"/>
              </a:spcBef>
              <a:spcAft>
                <a:spcPts val="0"/>
              </a:spcAft>
              <a:buSzPts val="3200"/>
              <a:buNone/>
              <a:defRPr sz="3200"/>
            </a:lvl2pPr>
            <a:lvl3pPr lvl="2" algn="l" rtl="0">
              <a:lnSpc>
                <a:spcPct val="100000"/>
              </a:lnSpc>
              <a:spcBef>
                <a:spcPts val="0"/>
              </a:spcBef>
              <a:spcAft>
                <a:spcPts val="0"/>
              </a:spcAft>
              <a:buSzPts val="3200"/>
              <a:buNone/>
              <a:defRPr sz="3200"/>
            </a:lvl3pPr>
            <a:lvl4pPr lvl="3" algn="l" rtl="0">
              <a:lnSpc>
                <a:spcPct val="100000"/>
              </a:lnSpc>
              <a:spcBef>
                <a:spcPts val="0"/>
              </a:spcBef>
              <a:spcAft>
                <a:spcPts val="0"/>
              </a:spcAft>
              <a:buSzPts val="3200"/>
              <a:buNone/>
              <a:defRPr sz="3200"/>
            </a:lvl4pPr>
            <a:lvl5pPr lvl="4" algn="l" rtl="0">
              <a:lnSpc>
                <a:spcPct val="100000"/>
              </a:lnSpc>
              <a:spcBef>
                <a:spcPts val="0"/>
              </a:spcBef>
              <a:spcAft>
                <a:spcPts val="0"/>
              </a:spcAft>
              <a:buSzPts val="3200"/>
              <a:buNone/>
              <a:defRPr sz="3200"/>
            </a:lvl5pPr>
            <a:lvl6pPr lvl="5" algn="l" rtl="0">
              <a:lnSpc>
                <a:spcPct val="100000"/>
              </a:lnSpc>
              <a:spcBef>
                <a:spcPts val="0"/>
              </a:spcBef>
              <a:spcAft>
                <a:spcPts val="0"/>
              </a:spcAft>
              <a:buSzPts val="3200"/>
              <a:buNone/>
              <a:defRPr sz="3200"/>
            </a:lvl6pPr>
            <a:lvl7pPr lvl="6" algn="l" rtl="0">
              <a:lnSpc>
                <a:spcPct val="100000"/>
              </a:lnSpc>
              <a:spcBef>
                <a:spcPts val="0"/>
              </a:spcBef>
              <a:spcAft>
                <a:spcPts val="0"/>
              </a:spcAft>
              <a:buSzPts val="3200"/>
              <a:buNone/>
              <a:defRPr sz="3200"/>
            </a:lvl7pPr>
            <a:lvl8pPr lvl="7" algn="l" rtl="0">
              <a:lnSpc>
                <a:spcPct val="100000"/>
              </a:lnSpc>
              <a:spcBef>
                <a:spcPts val="0"/>
              </a:spcBef>
              <a:spcAft>
                <a:spcPts val="0"/>
              </a:spcAft>
              <a:buSzPts val="3200"/>
              <a:buNone/>
              <a:defRPr sz="3200"/>
            </a:lvl8pPr>
            <a:lvl9pPr lvl="8" algn="l" rtl="0">
              <a:lnSpc>
                <a:spcPct val="100000"/>
              </a:lnSpc>
              <a:spcBef>
                <a:spcPts val="0"/>
              </a:spcBef>
              <a:spcAft>
                <a:spcPts val="0"/>
              </a:spcAft>
              <a:buSzPts val="3200"/>
              <a:buNone/>
              <a:defRPr sz="3200"/>
            </a:lvl9pPr>
          </a:lstStyle>
          <a:p>
            <a:endParaRPr/>
          </a:p>
        </p:txBody>
      </p:sp>
      <p:sp>
        <p:nvSpPr>
          <p:cNvPr id="120" name="Google Shape;120;gaf8f2f4c84_1_401"/>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rtl="0">
              <a:lnSpc>
                <a:spcPct val="115000"/>
              </a:lnSpc>
              <a:spcBef>
                <a:spcPts val="0"/>
              </a:spcBef>
              <a:spcAft>
                <a:spcPts val="0"/>
              </a:spcAft>
              <a:buSzPts val="1600"/>
              <a:buChar char="●"/>
              <a:defRPr sz="1600"/>
            </a:lvl1pPr>
            <a:lvl2pPr marL="914400" lvl="1" indent="-330200" algn="l" rtl="0">
              <a:lnSpc>
                <a:spcPct val="115000"/>
              </a:lnSpc>
              <a:spcBef>
                <a:spcPts val="2100"/>
              </a:spcBef>
              <a:spcAft>
                <a:spcPts val="0"/>
              </a:spcAft>
              <a:buSzPts val="1600"/>
              <a:buChar char="○"/>
              <a:defRPr sz="1600"/>
            </a:lvl2pPr>
            <a:lvl3pPr marL="1371600" lvl="2" indent="-330200" algn="l" rtl="0">
              <a:lnSpc>
                <a:spcPct val="115000"/>
              </a:lnSpc>
              <a:spcBef>
                <a:spcPts val="2100"/>
              </a:spcBef>
              <a:spcAft>
                <a:spcPts val="0"/>
              </a:spcAft>
              <a:buSzPts val="1600"/>
              <a:buChar char="■"/>
              <a:defRPr sz="1600"/>
            </a:lvl3pPr>
            <a:lvl4pPr marL="1828800" lvl="3" indent="-330200" algn="l" rtl="0">
              <a:lnSpc>
                <a:spcPct val="115000"/>
              </a:lnSpc>
              <a:spcBef>
                <a:spcPts val="2100"/>
              </a:spcBef>
              <a:spcAft>
                <a:spcPts val="0"/>
              </a:spcAft>
              <a:buSzPts val="1600"/>
              <a:buChar char="●"/>
              <a:defRPr sz="1600"/>
            </a:lvl4pPr>
            <a:lvl5pPr marL="2286000" lvl="4" indent="-330200" algn="l" rtl="0">
              <a:lnSpc>
                <a:spcPct val="115000"/>
              </a:lnSpc>
              <a:spcBef>
                <a:spcPts val="2100"/>
              </a:spcBef>
              <a:spcAft>
                <a:spcPts val="0"/>
              </a:spcAft>
              <a:buSzPts val="1600"/>
              <a:buChar char="○"/>
              <a:defRPr sz="1600"/>
            </a:lvl5pPr>
            <a:lvl6pPr marL="2743200" lvl="5" indent="-330200" algn="l" rtl="0">
              <a:lnSpc>
                <a:spcPct val="115000"/>
              </a:lnSpc>
              <a:spcBef>
                <a:spcPts val="2100"/>
              </a:spcBef>
              <a:spcAft>
                <a:spcPts val="0"/>
              </a:spcAft>
              <a:buSzPts val="1600"/>
              <a:buChar char="■"/>
              <a:defRPr sz="1600"/>
            </a:lvl6pPr>
            <a:lvl7pPr marL="3200400" lvl="6" indent="-330200" algn="l" rtl="0">
              <a:lnSpc>
                <a:spcPct val="115000"/>
              </a:lnSpc>
              <a:spcBef>
                <a:spcPts val="2100"/>
              </a:spcBef>
              <a:spcAft>
                <a:spcPts val="0"/>
              </a:spcAft>
              <a:buSzPts val="1600"/>
              <a:buChar char="●"/>
              <a:defRPr sz="1600"/>
            </a:lvl7pPr>
            <a:lvl8pPr marL="3657600" lvl="7" indent="-330200" algn="l" rtl="0">
              <a:lnSpc>
                <a:spcPct val="115000"/>
              </a:lnSpc>
              <a:spcBef>
                <a:spcPts val="2100"/>
              </a:spcBef>
              <a:spcAft>
                <a:spcPts val="0"/>
              </a:spcAft>
              <a:buSzPts val="1600"/>
              <a:buChar char="○"/>
              <a:defRPr sz="1600"/>
            </a:lvl8pPr>
            <a:lvl9pPr marL="4114800" lvl="8" indent="-330200" algn="l" rtl="0">
              <a:lnSpc>
                <a:spcPct val="115000"/>
              </a:lnSpc>
              <a:spcBef>
                <a:spcPts val="2100"/>
              </a:spcBef>
              <a:spcAft>
                <a:spcPts val="2100"/>
              </a:spcAft>
              <a:buSzPts val="1600"/>
              <a:buChar char="■"/>
              <a:defRPr sz="1600"/>
            </a:lvl9pPr>
          </a:lstStyle>
          <a:p>
            <a:endParaRPr/>
          </a:p>
        </p:txBody>
      </p:sp>
      <p:sp>
        <p:nvSpPr>
          <p:cNvPr id="121" name="Google Shape;121;gaf8f2f4c84_1_401"/>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2"/>
        <p:cNvGrpSpPr/>
        <p:nvPr/>
      </p:nvGrpSpPr>
      <p:grpSpPr>
        <a:xfrm>
          <a:off x="0" y="0"/>
          <a:ext cx="0" cy="0"/>
          <a:chOff x="0" y="0"/>
          <a:chExt cx="0" cy="0"/>
        </a:xfrm>
      </p:grpSpPr>
      <p:sp>
        <p:nvSpPr>
          <p:cNvPr id="123" name="Google Shape;123;gaf8f2f4c84_1_405"/>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SzPts val="6400"/>
              <a:buNone/>
              <a:defRPr sz="6400"/>
            </a:lvl1pPr>
            <a:lvl2pPr lvl="1" algn="l" rtl="0">
              <a:lnSpc>
                <a:spcPct val="100000"/>
              </a:lnSpc>
              <a:spcBef>
                <a:spcPts val="0"/>
              </a:spcBef>
              <a:spcAft>
                <a:spcPts val="0"/>
              </a:spcAft>
              <a:buSzPts val="6400"/>
              <a:buNone/>
              <a:defRPr sz="6400"/>
            </a:lvl2pPr>
            <a:lvl3pPr lvl="2" algn="l" rtl="0">
              <a:lnSpc>
                <a:spcPct val="100000"/>
              </a:lnSpc>
              <a:spcBef>
                <a:spcPts val="0"/>
              </a:spcBef>
              <a:spcAft>
                <a:spcPts val="0"/>
              </a:spcAft>
              <a:buSzPts val="6400"/>
              <a:buNone/>
              <a:defRPr sz="6400"/>
            </a:lvl3pPr>
            <a:lvl4pPr lvl="3" algn="l" rtl="0">
              <a:lnSpc>
                <a:spcPct val="100000"/>
              </a:lnSpc>
              <a:spcBef>
                <a:spcPts val="0"/>
              </a:spcBef>
              <a:spcAft>
                <a:spcPts val="0"/>
              </a:spcAft>
              <a:buSzPts val="6400"/>
              <a:buNone/>
              <a:defRPr sz="6400"/>
            </a:lvl4pPr>
            <a:lvl5pPr lvl="4" algn="l" rtl="0">
              <a:lnSpc>
                <a:spcPct val="100000"/>
              </a:lnSpc>
              <a:spcBef>
                <a:spcPts val="0"/>
              </a:spcBef>
              <a:spcAft>
                <a:spcPts val="0"/>
              </a:spcAft>
              <a:buSzPts val="6400"/>
              <a:buNone/>
              <a:defRPr sz="6400"/>
            </a:lvl5pPr>
            <a:lvl6pPr lvl="5" algn="l" rtl="0">
              <a:lnSpc>
                <a:spcPct val="100000"/>
              </a:lnSpc>
              <a:spcBef>
                <a:spcPts val="0"/>
              </a:spcBef>
              <a:spcAft>
                <a:spcPts val="0"/>
              </a:spcAft>
              <a:buSzPts val="6400"/>
              <a:buNone/>
              <a:defRPr sz="6400"/>
            </a:lvl6pPr>
            <a:lvl7pPr lvl="6" algn="l" rtl="0">
              <a:lnSpc>
                <a:spcPct val="100000"/>
              </a:lnSpc>
              <a:spcBef>
                <a:spcPts val="0"/>
              </a:spcBef>
              <a:spcAft>
                <a:spcPts val="0"/>
              </a:spcAft>
              <a:buSzPts val="6400"/>
              <a:buNone/>
              <a:defRPr sz="6400"/>
            </a:lvl7pPr>
            <a:lvl8pPr lvl="7" algn="l" rtl="0">
              <a:lnSpc>
                <a:spcPct val="100000"/>
              </a:lnSpc>
              <a:spcBef>
                <a:spcPts val="0"/>
              </a:spcBef>
              <a:spcAft>
                <a:spcPts val="0"/>
              </a:spcAft>
              <a:buSzPts val="6400"/>
              <a:buNone/>
              <a:defRPr sz="6400"/>
            </a:lvl8pPr>
            <a:lvl9pPr lvl="8" algn="l" rtl="0">
              <a:lnSpc>
                <a:spcPct val="100000"/>
              </a:lnSpc>
              <a:spcBef>
                <a:spcPts val="0"/>
              </a:spcBef>
              <a:spcAft>
                <a:spcPts val="0"/>
              </a:spcAft>
              <a:buSzPts val="6400"/>
              <a:buNone/>
              <a:defRPr sz="6400"/>
            </a:lvl9pPr>
          </a:lstStyle>
          <a:p>
            <a:endParaRPr/>
          </a:p>
        </p:txBody>
      </p:sp>
      <p:sp>
        <p:nvSpPr>
          <p:cNvPr id="124" name="Google Shape;124;gaf8f2f4c84_1_405"/>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5"/>
        <p:cNvGrpSpPr/>
        <p:nvPr/>
      </p:nvGrpSpPr>
      <p:grpSpPr>
        <a:xfrm>
          <a:off x="0" y="0"/>
          <a:ext cx="0" cy="0"/>
          <a:chOff x="0" y="0"/>
          <a:chExt cx="0" cy="0"/>
        </a:xfrm>
      </p:grpSpPr>
      <p:sp>
        <p:nvSpPr>
          <p:cNvPr id="126" name="Google Shape;126;gaf8f2f4c84_1_408"/>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7" name="Google Shape;127;gaf8f2f4c84_1_408"/>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5600"/>
              <a:buNone/>
              <a:defRPr sz="5600"/>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a:endParaRPr/>
          </a:p>
        </p:txBody>
      </p:sp>
      <p:sp>
        <p:nvSpPr>
          <p:cNvPr id="128" name="Google Shape;128;gaf8f2f4c84_1_408"/>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9" name="Google Shape;129;gaf8f2f4c84_1_408"/>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
        <p:nvSpPr>
          <p:cNvPr id="130" name="Google Shape;130;gaf8f2f4c84_1_408"/>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1"/>
        <p:cNvGrpSpPr/>
        <p:nvPr/>
      </p:nvGrpSpPr>
      <p:grpSpPr>
        <a:xfrm>
          <a:off x="0" y="0"/>
          <a:ext cx="0" cy="0"/>
          <a:chOff x="0" y="0"/>
          <a:chExt cx="0" cy="0"/>
        </a:xfrm>
      </p:grpSpPr>
      <p:sp>
        <p:nvSpPr>
          <p:cNvPr id="132" name="Google Shape;132;gaf8f2f4c84_1_414"/>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rtl="0">
              <a:lnSpc>
                <a:spcPct val="100000"/>
              </a:lnSpc>
              <a:spcBef>
                <a:spcPts val="0"/>
              </a:spcBef>
              <a:spcAft>
                <a:spcPts val="0"/>
              </a:spcAft>
              <a:buSzPts val="2400"/>
              <a:buNone/>
              <a:defRPr/>
            </a:lvl1pPr>
          </a:lstStyle>
          <a:p>
            <a:endParaRPr/>
          </a:p>
        </p:txBody>
      </p:sp>
      <p:sp>
        <p:nvSpPr>
          <p:cNvPr id="133" name="Google Shape;133;gaf8f2f4c84_1_414"/>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4"/>
        <p:cNvGrpSpPr/>
        <p:nvPr/>
      </p:nvGrpSpPr>
      <p:grpSpPr>
        <a:xfrm>
          <a:off x="0" y="0"/>
          <a:ext cx="0" cy="0"/>
          <a:chOff x="0" y="0"/>
          <a:chExt cx="0" cy="0"/>
        </a:xfrm>
      </p:grpSpPr>
      <p:sp>
        <p:nvSpPr>
          <p:cNvPr id="135" name="Google Shape;135;gaf8f2f4c84_1_417"/>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16000"/>
              <a:buNone/>
              <a:defRPr sz="16000"/>
            </a:lvl1pPr>
            <a:lvl2pPr lvl="1" algn="ctr" rtl="0">
              <a:lnSpc>
                <a:spcPct val="100000"/>
              </a:lnSpc>
              <a:spcBef>
                <a:spcPts val="0"/>
              </a:spcBef>
              <a:spcAft>
                <a:spcPts val="0"/>
              </a:spcAft>
              <a:buSzPts val="16000"/>
              <a:buNone/>
              <a:defRPr sz="16000"/>
            </a:lvl2pPr>
            <a:lvl3pPr lvl="2" algn="ctr" rtl="0">
              <a:lnSpc>
                <a:spcPct val="100000"/>
              </a:lnSpc>
              <a:spcBef>
                <a:spcPts val="0"/>
              </a:spcBef>
              <a:spcAft>
                <a:spcPts val="0"/>
              </a:spcAft>
              <a:buSzPts val="16000"/>
              <a:buNone/>
              <a:defRPr sz="16000"/>
            </a:lvl3pPr>
            <a:lvl4pPr lvl="3" algn="ctr" rtl="0">
              <a:lnSpc>
                <a:spcPct val="100000"/>
              </a:lnSpc>
              <a:spcBef>
                <a:spcPts val="0"/>
              </a:spcBef>
              <a:spcAft>
                <a:spcPts val="0"/>
              </a:spcAft>
              <a:buSzPts val="16000"/>
              <a:buNone/>
              <a:defRPr sz="16000"/>
            </a:lvl4pPr>
            <a:lvl5pPr lvl="4" algn="ctr" rtl="0">
              <a:lnSpc>
                <a:spcPct val="100000"/>
              </a:lnSpc>
              <a:spcBef>
                <a:spcPts val="0"/>
              </a:spcBef>
              <a:spcAft>
                <a:spcPts val="0"/>
              </a:spcAft>
              <a:buSzPts val="16000"/>
              <a:buNone/>
              <a:defRPr sz="16000"/>
            </a:lvl5pPr>
            <a:lvl6pPr lvl="5" algn="ctr" rtl="0">
              <a:lnSpc>
                <a:spcPct val="100000"/>
              </a:lnSpc>
              <a:spcBef>
                <a:spcPts val="0"/>
              </a:spcBef>
              <a:spcAft>
                <a:spcPts val="0"/>
              </a:spcAft>
              <a:buSzPts val="16000"/>
              <a:buNone/>
              <a:defRPr sz="16000"/>
            </a:lvl6pPr>
            <a:lvl7pPr lvl="6" algn="ctr" rtl="0">
              <a:lnSpc>
                <a:spcPct val="100000"/>
              </a:lnSpc>
              <a:spcBef>
                <a:spcPts val="0"/>
              </a:spcBef>
              <a:spcAft>
                <a:spcPts val="0"/>
              </a:spcAft>
              <a:buSzPts val="16000"/>
              <a:buNone/>
              <a:defRPr sz="16000"/>
            </a:lvl7pPr>
            <a:lvl8pPr lvl="7" algn="ctr" rtl="0">
              <a:lnSpc>
                <a:spcPct val="100000"/>
              </a:lnSpc>
              <a:spcBef>
                <a:spcPts val="0"/>
              </a:spcBef>
              <a:spcAft>
                <a:spcPts val="0"/>
              </a:spcAft>
              <a:buSzPts val="16000"/>
              <a:buNone/>
              <a:defRPr sz="16000"/>
            </a:lvl8pPr>
            <a:lvl9pPr lvl="8" algn="ctr" rtl="0">
              <a:lnSpc>
                <a:spcPct val="100000"/>
              </a:lnSpc>
              <a:spcBef>
                <a:spcPts val="0"/>
              </a:spcBef>
              <a:spcAft>
                <a:spcPts val="0"/>
              </a:spcAft>
              <a:buSzPts val="16000"/>
              <a:buNone/>
              <a:defRPr sz="16000"/>
            </a:lvl9pPr>
          </a:lstStyle>
          <a:p>
            <a:r>
              <a:t>xx%</a:t>
            </a:r>
          </a:p>
        </p:txBody>
      </p:sp>
      <p:sp>
        <p:nvSpPr>
          <p:cNvPr id="136" name="Google Shape;136;gaf8f2f4c84_1_417"/>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rtl="0">
              <a:lnSpc>
                <a:spcPct val="115000"/>
              </a:lnSpc>
              <a:spcBef>
                <a:spcPts val="0"/>
              </a:spcBef>
              <a:spcAft>
                <a:spcPts val="0"/>
              </a:spcAft>
              <a:buSzPts val="2400"/>
              <a:buChar char="●"/>
              <a:defRPr/>
            </a:lvl1pPr>
            <a:lvl2pPr marL="914400" lvl="1" indent="-349250" algn="ctr" rtl="0">
              <a:lnSpc>
                <a:spcPct val="115000"/>
              </a:lnSpc>
              <a:spcBef>
                <a:spcPts val="2100"/>
              </a:spcBef>
              <a:spcAft>
                <a:spcPts val="0"/>
              </a:spcAft>
              <a:buSzPts val="1900"/>
              <a:buChar char="○"/>
              <a:defRPr/>
            </a:lvl2pPr>
            <a:lvl3pPr marL="1371600" lvl="2" indent="-349250" algn="ctr" rtl="0">
              <a:lnSpc>
                <a:spcPct val="115000"/>
              </a:lnSpc>
              <a:spcBef>
                <a:spcPts val="2100"/>
              </a:spcBef>
              <a:spcAft>
                <a:spcPts val="0"/>
              </a:spcAft>
              <a:buSzPts val="1900"/>
              <a:buChar char="■"/>
              <a:defRPr/>
            </a:lvl3pPr>
            <a:lvl4pPr marL="1828800" lvl="3" indent="-349250" algn="ctr" rtl="0">
              <a:lnSpc>
                <a:spcPct val="115000"/>
              </a:lnSpc>
              <a:spcBef>
                <a:spcPts val="2100"/>
              </a:spcBef>
              <a:spcAft>
                <a:spcPts val="0"/>
              </a:spcAft>
              <a:buSzPts val="1900"/>
              <a:buChar char="●"/>
              <a:defRPr/>
            </a:lvl4pPr>
            <a:lvl5pPr marL="2286000" lvl="4" indent="-349250" algn="ctr" rtl="0">
              <a:lnSpc>
                <a:spcPct val="115000"/>
              </a:lnSpc>
              <a:spcBef>
                <a:spcPts val="2100"/>
              </a:spcBef>
              <a:spcAft>
                <a:spcPts val="0"/>
              </a:spcAft>
              <a:buSzPts val="1900"/>
              <a:buChar char="○"/>
              <a:defRPr/>
            </a:lvl5pPr>
            <a:lvl6pPr marL="2743200" lvl="5" indent="-349250" algn="ctr" rtl="0">
              <a:lnSpc>
                <a:spcPct val="115000"/>
              </a:lnSpc>
              <a:spcBef>
                <a:spcPts val="2100"/>
              </a:spcBef>
              <a:spcAft>
                <a:spcPts val="0"/>
              </a:spcAft>
              <a:buSzPts val="1900"/>
              <a:buChar char="■"/>
              <a:defRPr/>
            </a:lvl6pPr>
            <a:lvl7pPr marL="3200400" lvl="6" indent="-349250" algn="ctr" rtl="0">
              <a:lnSpc>
                <a:spcPct val="115000"/>
              </a:lnSpc>
              <a:spcBef>
                <a:spcPts val="2100"/>
              </a:spcBef>
              <a:spcAft>
                <a:spcPts val="0"/>
              </a:spcAft>
              <a:buSzPts val="1900"/>
              <a:buChar char="●"/>
              <a:defRPr/>
            </a:lvl7pPr>
            <a:lvl8pPr marL="3657600" lvl="7" indent="-349250" algn="ctr" rtl="0">
              <a:lnSpc>
                <a:spcPct val="115000"/>
              </a:lnSpc>
              <a:spcBef>
                <a:spcPts val="2100"/>
              </a:spcBef>
              <a:spcAft>
                <a:spcPts val="0"/>
              </a:spcAft>
              <a:buSzPts val="1900"/>
              <a:buChar char="○"/>
              <a:defRPr/>
            </a:lvl8pPr>
            <a:lvl9pPr marL="4114800" lvl="8" indent="-349250" algn="ctr" rtl="0">
              <a:lnSpc>
                <a:spcPct val="115000"/>
              </a:lnSpc>
              <a:spcBef>
                <a:spcPts val="2100"/>
              </a:spcBef>
              <a:spcAft>
                <a:spcPts val="2100"/>
              </a:spcAft>
              <a:buSzPts val="1900"/>
              <a:buChar char="■"/>
              <a:defRPr/>
            </a:lvl9pPr>
          </a:lstStyle>
          <a:p>
            <a:endParaRPr/>
          </a:p>
        </p:txBody>
      </p:sp>
      <p:sp>
        <p:nvSpPr>
          <p:cNvPr id="137" name="Google Shape;137;gaf8f2f4c84_1_417"/>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6"/>
        <p:cNvGrpSpPr/>
        <p:nvPr/>
      </p:nvGrpSpPr>
      <p:grpSpPr>
        <a:xfrm>
          <a:off x="0" y="0"/>
          <a:ext cx="0" cy="0"/>
          <a:chOff x="0" y="0"/>
          <a:chExt cx="0" cy="0"/>
        </a:xfrm>
      </p:grpSpPr>
      <p:sp>
        <p:nvSpPr>
          <p:cNvPr id="27" name="Google Shape;27;p19"/>
          <p:cNvSpPr txBox="1">
            <a:spLocks noGrp="1"/>
          </p:cNvSpPr>
          <p:nvPr>
            <p:ph type="title"/>
          </p:nvPr>
        </p:nvSpPr>
        <p:spPr>
          <a:xfrm>
            <a:off x="2154869" y="365125"/>
            <a:ext cx="914754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02C6B"/>
              </a:buClr>
              <a:buSzPts val="4400"/>
              <a:buFont typeface="Gill Sans"/>
              <a:buNone/>
              <a:defRPr>
                <a:solidFill>
                  <a:srgbClr val="302C6B"/>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9"/>
          <p:cNvSpPr txBox="1">
            <a:spLocks noGrp="1"/>
          </p:cNvSpPr>
          <p:nvPr>
            <p:ph type="body" idx="1"/>
          </p:nvPr>
        </p:nvSpPr>
        <p:spPr>
          <a:xfrm>
            <a:off x="2154869" y="1825625"/>
            <a:ext cx="914754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 name="Google Shape;29;p19"/>
          <p:cNvPicPr preferRelativeResize="0"/>
          <p:nvPr/>
        </p:nvPicPr>
        <p:blipFill rotWithShape="1">
          <a:blip r:embed="rId2">
            <a:alphaModFix/>
          </a:blip>
          <a:srcRect/>
          <a:stretch/>
        </p:blipFill>
        <p:spPr>
          <a:xfrm>
            <a:off x="0" y="-47"/>
            <a:ext cx="1467293" cy="6857953"/>
          </a:xfrm>
          <a:prstGeom prst="rect">
            <a:avLst/>
          </a:prstGeom>
          <a:noFill/>
          <a:ln>
            <a:noFill/>
          </a:ln>
        </p:spPr>
      </p:pic>
      <p:pic>
        <p:nvPicPr>
          <p:cNvPr id="30" name="Google Shape;30;p19"/>
          <p:cNvPicPr preferRelativeResize="0"/>
          <p:nvPr/>
        </p:nvPicPr>
        <p:blipFill rotWithShape="1">
          <a:blip r:embed="rId3">
            <a:alphaModFix/>
          </a:blip>
          <a:srcRect/>
          <a:stretch/>
        </p:blipFill>
        <p:spPr>
          <a:xfrm>
            <a:off x="10660653" y="5603358"/>
            <a:ext cx="1259719" cy="103135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sposition personnalisée">
  <p:cSld name="Disposition personnalisée">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6"/>
        <p:cNvGrpSpPr/>
        <p:nvPr/>
      </p:nvGrpSpPr>
      <p:grpSpPr>
        <a:xfrm>
          <a:off x="0" y="0"/>
          <a:ext cx="0" cy="0"/>
          <a:chOff x="0" y="0"/>
          <a:chExt cx="0" cy="0"/>
        </a:xfrm>
      </p:grpSpPr>
      <p:sp>
        <p:nvSpPr>
          <p:cNvPr id="37" name="Google Shape;37;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2"/>
        <p:cNvGrpSpPr/>
        <p:nvPr/>
      </p:nvGrpSpPr>
      <p:grpSpPr>
        <a:xfrm>
          <a:off x="0" y="0"/>
          <a:ext cx="0" cy="0"/>
          <a:chOff x="0" y="0"/>
          <a:chExt cx="0" cy="0"/>
        </a:xfrm>
      </p:grpSpPr>
      <p:sp>
        <p:nvSpPr>
          <p:cNvPr id="53" name="Google Shape;53;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7"/>
        <p:cNvGrpSpPr/>
        <p:nvPr/>
      </p:nvGrpSpPr>
      <p:grpSpPr>
        <a:xfrm>
          <a:off x="0" y="0"/>
          <a:ext cx="0" cy="0"/>
          <a:chOff x="0" y="0"/>
          <a:chExt cx="0" cy="0"/>
        </a:xfrm>
      </p:grpSpPr>
      <p:sp>
        <p:nvSpPr>
          <p:cNvPr id="58" name="Google Shape;5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7"/>
        <p:cNvGrpSpPr/>
        <p:nvPr/>
      </p:nvGrpSpPr>
      <p:grpSpPr>
        <a:xfrm>
          <a:off x="0" y="0"/>
          <a:ext cx="0" cy="0"/>
          <a:chOff x="0" y="0"/>
          <a:chExt cx="0" cy="0"/>
        </a:xfrm>
      </p:grpSpPr>
      <p:sp>
        <p:nvSpPr>
          <p:cNvPr id="88" name="Google Shape;88;gaf8f2f4c84_1_37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89" name="Google Shape;89;gaf8f2f4c84_1_37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90" name="Google Shape;90;gaf8f2f4c84_1_370"/>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jp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2.xml"/><Relationship Id="rId16"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jp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hyperlink" Target="http://www.lesyvelines-unechance.fr/"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pSp>
        <p:nvGrpSpPr>
          <p:cNvPr id="142" name="Google Shape;142;p1"/>
          <p:cNvGrpSpPr/>
          <p:nvPr/>
        </p:nvGrpSpPr>
        <p:grpSpPr>
          <a:xfrm>
            <a:off x="1549615" y="244770"/>
            <a:ext cx="8529757" cy="1565268"/>
            <a:chOff x="0" y="0"/>
            <a:chExt cx="5267325" cy="857250"/>
          </a:xfrm>
        </p:grpSpPr>
        <p:pic>
          <p:nvPicPr>
            <p:cNvPr id="143" name="Google Shape;143;p1"/>
            <p:cNvPicPr preferRelativeResize="0"/>
            <p:nvPr/>
          </p:nvPicPr>
          <p:blipFill rotWithShape="1">
            <a:blip r:embed="rId3">
              <a:alphaModFix/>
            </a:blip>
            <a:srcRect/>
            <a:stretch/>
          </p:blipFill>
          <p:spPr>
            <a:xfrm>
              <a:off x="1952625" y="238125"/>
              <a:ext cx="1598295" cy="266700"/>
            </a:xfrm>
            <a:prstGeom prst="rect">
              <a:avLst/>
            </a:prstGeom>
            <a:noFill/>
            <a:ln>
              <a:noFill/>
            </a:ln>
          </p:spPr>
        </p:pic>
        <p:pic>
          <p:nvPicPr>
            <p:cNvPr id="144" name="Google Shape;144;p1"/>
            <p:cNvPicPr preferRelativeResize="0"/>
            <p:nvPr/>
          </p:nvPicPr>
          <p:blipFill rotWithShape="1">
            <a:blip r:embed="rId4">
              <a:alphaModFix/>
            </a:blip>
            <a:srcRect/>
            <a:stretch/>
          </p:blipFill>
          <p:spPr>
            <a:xfrm>
              <a:off x="0" y="0"/>
              <a:ext cx="1858010" cy="857250"/>
            </a:xfrm>
            <a:prstGeom prst="rect">
              <a:avLst/>
            </a:prstGeom>
            <a:noFill/>
            <a:ln>
              <a:noFill/>
            </a:ln>
          </p:spPr>
        </p:pic>
        <p:pic>
          <p:nvPicPr>
            <p:cNvPr id="145" name="Google Shape;145;p1"/>
            <p:cNvPicPr preferRelativeResize="0"/>
            <p:nvPr/>
          </p:nvPicPr>
          <p:blipFill rotWithShape="1">
            <a:blip r:embed="rId5">
              <a:alphaModFix/>
            </a:blip>
            <a:srcRect/>
            <a:stretch/>
          </p:blipFill>
          <p:spPr>
            <a:xfrm>
              <a:off x="3667125" y="276225"/>
              <a:ext cx="1600200" cy="229235"/>
            </a:xfrm>
            <a:prstGeom prst="rect">
              <a:avLst/>
            </a:prstGeom>
            <a:noFill/>
            <a:ln>
              <a:noFill/>
            </a:ln>
          </p:spPr>
        </p:pic>
      </p:grpSp>
      <p:sp>
        <p:nvSpPr>
          <p:cNvPr id="146" name="Google Shape;146;p1"/>
          <p:cNvSpPr txBox="1"/>
          <p:nvPr/>
        </p:nvSpPr>
        <p:spPr>
          <a:xfrm>
            <a:off x="1549615" y="2066672"/>
            <a:ext cx="9448799" cy="3477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02C6B"/>
              </a:buClr>
              <a:buSzPts val="4000"/>
              <a:buFont typeface="Gill Sans"/>
              <a:buNone/>
            </a:pPr>
            <a:r>
              <a:rPr lang="fr-FR" sz="4000" b="0" i="1" u="none" strike="noStrike" cap="none">
                <a:solidFill>
                  <a:srgbClr val="302C6B"/>
                </a:solidFill>
                <a:latin typeface="Gill Sans"/>
                <a:ea typeface="Gill Sans"/>
                <a:cs typeface="Gill Sans"/>
                <a:sym typeface="Gill Sans"/>
              </a:rPr>
              <a:t>Les Matinales de l’inclusion </a:t>
            </a:r>
            <a:endParaRPr sz="32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4000"/>
              <a:buFont typeface="Calibri"/>
              <a:buNone/>
            </a:pPr>
            <a:endParaRPr sz="4000" b="0" i="1" u="none" strike="noStrike" cap="none">
              <a:solidFill>
                <a:srgbClr val="302C6B"/>
              </a:solidFill>
              <a:latin typeface="Gill Sans"/>
              <a:ea typeface="Gill Sans"/>
              <a:cs typeface="Gill Sans"/>
              <a:sym typeface="Gill Sans"/>
            </a:endParaRPr>
          </a:p>
          <a:p>
            <a:pPr marL="0" marR="0" lvl="0" indent="0" algn="ctr" rtl="0">
              <a:spcBef>
                <a:spcPts val="0"/>
              </a:spcBef>
              <a:spcAft>
                <a:spcPts val="0"/>
              </a:spcAft>
              <a:buClr>
                <a:srgbClr val="302C6B"/>
              </a:buClr>
              <a:buSzPts val="4000"/>
              <a:buFont typeface="Gill Sans"/>
              <a:buNone/>
            </a:pPr>
            <a:r>
              <a:rPr lang="fr-FR" sz="4000" b="1" i="1" u="none" strike="noStrike" cap="none">
                <a:solidFill>
                  <a:srgbClr val="302C6B"/>
                </a:solidFill>
                <a:latin typeface="Gill Sans"/>
                <a:ea typeface="Gill Sans"/>
                <a:cs typeface="Gill Sans"/>
                <a:sym typeface="Gill Sans"/>
              </a:rPr>
              <a:t>Troubles psychiques et emploi</a:t>
            </a:r>
            <a:endParaRPr/>
          </a:p>
          <a:p>
            <a:pPr marL="0" marR="0" lvl="0" indent="0" algn="ctr" rtl="0">
              <a:spcBef>
                <a:spcPts val="0"/>
              </a:spcBef>
              <a:spcAft>
                <a:spcPts val="0"/>
              </a:spcAft>
              <a:buClr>
                <a:srgbClr val="302C6B"/>
              </a:buClr>
              <a:buSzPts val="2400"/>
              <a:buFont typeface="Gill Sans"/>
              <a:buNone/>
            </a:pPr>
            <a:r>
              <a:rPr lang="fr-FR" sz="2400" b="0" i="1" u="none" strike="noStrike" cap="none">
                <a:solidFill>
                  <a:srgbClr val="302C6B"/>
                </a:solidFill>
                <a:latin typeface="Gill Sans"/>
                <a:ea typeface="Gill Sans"/>
                <a:cs typeface="Gill Sans"/>
                <a:sym typeface="Gill Sans"/>
              </a:rPr>
              <a:t>Clés de lecture pour accompagner les collaborateurs en situation de handicap psychique</a:t>
            </a:r>
            <a:endParaRPr/>
          </a:p>
          <a:p>
            <a:pPr marL="0" marR="0" lvl="0" indent="0" algn="ctr" rtl="0">
              <a:spcBef>
                <a:spcPts val="0"/>
              </a:spcBef>
              <a:spcAft>
                <a:spcPts val="0"/>
              </a:spcAft>
              <a:buNone/>
            </a:pPr>
            <a:endParaRPr sz="2400" b="1" i="1" u="none" strike="noStrike" cap="none">
              <a:solidFill>
                <a:srgbClr val="302C6B"/>
              </a:solidFill>
              <a:latin typeface="Gill Sans"/>
              <a:ea typeface="Gill Sans"/>
              <a:cs typeface="Gill Sans"/>
              <a:sym typeface="Gill Sans"/>
            </a:endParaRPr>
          </a:p>
          <a:p>
            <a:pPr marL="0" marR="0" lvl="0" indent="0" algn="ctr" rtl="0">
              <a:spcBef>
                <a:spcPts val="0"/>
              </a:spcBef>
              <a:spcAft>
                <a:spcPts val="0"/>
              </a:spcAft>
              <a:buNone/>
            </a:pPr>
            <a:r>
              <a:rPr lang="fr-FR" sz="2800" b="0" i="0" u="none" strike="noStrike" cap="none">
                <a:solidFill>
                  <a:srgbClr val="302C6B"/>
                </a:solidFill>
                <a:latin typeface="Gill Sans"/>
                <a:ea typeface="Gill Sans"/>
                <a:cs typeface="Gill Sans"/>
                <a:sym typeface="Gill Sans"/>
              </a:rPr>
              <a:t>26 Janvier 2021</a:t>
            </a:r>
            <a:endParaRPr sz="2800" b="1" i="1" u="none" strike="noStrike" cap="none">
              <a:solidFill>
                <a:srgbClr val="302C6B"/>
              </a:solidFill>
              <a:latin typeface="Gill Sans"/>
              <a:ea typeface="Gill Sans"/>
              <a:cs typeface="Gill Sans"/>
              <a:sym typeface="Gill Sans"/>
            </a:endParaRPr>
          </a:p>
        </p:txBody>
      </p:sp>
      <p:pic>
        <p:nvPicPr>
          <p:cNvPr id="147" name="Google Shape;147;p1"/>
          <p:cNvPicPr preferRelativeResize="0"/>
          <p:nvPr/>
        </p:nvPicPr>
        <p:blipFill rotWithShape="1">
          <a:blip r:embed="rId6">
            <a:alphaModFix/>
          </a:blip>
          <a:srcRect/>
          <a:stretch/>
        </p:blipFill>
        <p:spPr>
          <a:xfrm>
            <a:off x="4721637" y="5647656"/>
            <a:ext cx="2557079" cy="930125"/>
          </a:xfrm>
          <a:prstGeom prst="rect">
            <a:avLst/>
          </a:prstGeom>
          <a:noFill/>
          <a:ln>
            <a:noFill/>
          </a:ln>
        </p:spPr>
      </p:pic>
      <p:pic>
        <p:nvPicPr>
          <p:cNvPr id="148" name="Google Shape;148;p1"/>
          <p:cNvPicPr preferRelativeResize="0"/>
          <p:nvPr/>
        </p:nvPicPr>
        <p:blipFill rotWithShape="1">
          <a:blip r:embed="rId7">
            <a:alphaModFix/>
          </a:blip>
          <a:srcRect/>
          <a:stretch/>
        </p:blipFill>
        <p:spPr>
          <a:xfrm>
            <a:off x="8173883" y="5391062"/>
            <a:ext cx="1905489" cy="1222168"/>
          </a:xfrm>
          <a:prstGeom prst="rect">
            <a:avLst/>
          </a:prstGeom>
          <a:noFill/>
          <a:ln>
            <a:noFill/>
          </a:ln>
        </p:spPr>
      </p:pic>
      <p:pic>
        <p:nvPicPr>
          <p:cNvPr id="149" name="Google Shape;149;p1"/>
          <p:cNvPicPr preferRelativeResize="0"/>
          <p:nvPr/>
        </p:nvPicPr>
        <p:blipFill rotWithShape="1">
          <a:blip r:embed="rId8">
            <a:alphaModFix/>
          </a:blip>
          <a:srcRect/>
          <a:stretch/>
        </p:blipFill>
        <p:spPr>
          <a:xfrm>
            <a:off x="1780905" y="5457956"/>
            <a:ext cx="2045565" cy="13637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239"/>
        <p:cNvGrpSpPr/>
        <p:nvPr/>
      </p:nvGrpSpPr>
      <p:grpSpPr>
        <a:xfrm>
          <a:off x="0" y="0"/>
          <a:ext cx="0" cy="0"/>
          <a:chOff x="0" y="0"/>
          <a:chExt cx="0" cy="0"/>
        </a:xfrm>
      </p:grpSpPr>
      <p:sp>
        <p:nvSpPr>
          <p:cNvPr id="240" name="Google Shape;240;p10"/>
          <p:cNvSpPr txBox="1">
            <a:spLocks noGrp="1"/>
          </p:cNvSpPr>
          <p:nvPr>
            <p:ph type="title"/>
          </p:nvPr>
        </p:nvSpPr>
        <p:spPr>
          <a:xfrm>
            <a:off x="1992637" y="158647"/>
            <a:ext cx="914754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02C6B"/>
              </a:buClr>
              <a:buSzPts val="4800"/>
              <a:buFont typeface="Gill Sans"/>
              <a:buNone/>
            </a:pPr>
            <a:r>
              <a:rPr lang="fr-FR" sz="4800"/>
              <a:t>FACE  Yvelines en quelques chiffres</a:t>
            </a:r>
            <a:endParaRPr/>
          </a:p>
        </p:txBody>
      </p:sp>
      <p:pic>
        <p:nvPicPr>
          <p:cNvPr id="241" name="Google Shape;241;p10"/>
          <p:cNvPicPr preferRelativeResize="0">
            <a:picLocks noGrp="1"/>
          </p:cNvPicPr>
          <p:nvPr>
            <p:ph type="body" idx="1"/>
          </p:nvPr>
        </p:nvPicPr>
        <p:blipFill rotWithShape="1">
          <a:blip r:embed="rId3">
            <a:alphaModFix/>
          </a:blip>
          <a:srcRect/>
          <a:stretch/>
        </p:blipFill>
        <p:spPr>
          <a:xfrm>
            <a:off x="1799853" y="4575694"/>
            <a:ext cx="3456732" cy="1414395"/>
          </a:xfrm>
          <a:prstGeom prst="rect">
            <a:avLst/>
          </a:prstGeom>
          <a:noFill/>
          <a:ln>
            <a:noFill/>
          </a:ln>
        </p:spPr>
      </p:pic>
      <p:sp>
        <p:nvSpPr>
          <p:cNvPr id="242" name="Google Shape;242;p10"/>
          <p:cNvSpPr txBox="1"/>
          <p:nvPr/>
        </p:nvSpPr>
        <p:spPr>
          <a:xfrm>
            <a:off x="1785653" y="1357377"/>
            <a:ext cx="10278527" cy="5678478"/>
          </a:xfrm>
          <a:prstGeom prst="rect">
            <a:avLst/>
          </a:prstGeom>
          <a:noFill/>
          <a:ln>
            <a:noFill/>
          </a:ln>
        </p:spPr>
        <p:txBody>
          <a:bodyPr spcFirstLastPara="1" wrap="square" lIns="91425" tIns="45700" rIns="91425" bIns="45700" anchor="t" anchorCtr="0">
            <a:spAutoFit/>
          </a:bodyPr>
          <a:lstStyle/>
          <a:p>
            <a:pPr marL="228600" marR="0" lvl="0" indent="-228600" algn="l" rtl="0">
              <a:lnSpc>
                <a:spcPct val="90000"/>
              </a:lnSpc>
              <a:spcBef>
                <a:spcPts val="0"/>
              </a:spcBef>
              <a:spcAft>
                <a:spcPts val="0"/>
              </a:spcAft>
              <a:buClr>
                <a:schemeClr val="dk1"/>
              </a:buClr>
              <a:buSzPts val="2400"/>
              <a:buFont typeface="Arial"/>
              <a:buChar char="•"/>
            </a:pPr>
            <a:r>
              <a:rPr lang="fr-FR" sz="2400">
                <a:solidFill>
                  <a:schemeClr val="dk1"/>
                </a:solidFill>
                <a:latin typeface="Calibri"/>
                <a:ea typeface="Calibri"/>
                <a:cs typeface="Calibri"/>
                <a:sym typeface="Calibri"/>
              </a:rPr>
              <a:t>1er Club de la Fondation AGIR CONTRE L’EXCLUSION à voir le jour en Ile-de-France en 1999 </a:t>
            </a:r>
            <a:endParaRPr/>
          </a:p>
          <a:p>
            <a:pPr marL="228600" marR="0" lvl="0" indent="-228600" algn="l" rtl="0">
              <a:lnSpc>
                <a:spcPct val="90000"/>
              </a:lnSpc>
              <a:spcBef>
                <a:spcPts val="1000"/>
              </a:spcBef>
              <a:spcAft>
                <a:spcPts val="0"/>
              </a:spcAft>
              <a:buClr>
                <a:schemeClr val="dk1"/>
              </a:buClr>
              <a:buSzPts val="2400"/>
              <a:buFont typeface="Arial"/>
              <a:buChar char="•"/>
            </a:pPr>
            <a:r>
              <a:rPr lang="fr-FR" sz="2400">
                <a:solidFill>
                  <a:schemeClr val="dk1"/>
                </a:solidFill>
                <a:latin typeface="Calibri"/>
                <a:ea typeface="Calibri"/>
                <a:cs typeface="Calibri"/>
                <a:sym typeface="Calibri"/>
              </a:rPr>
              <a:t>3 champs d’actions : l’Education, l’Emploi, l’Entreprise</a:t>
            </a:r>
            <a:endParaRPr/>
          </a:p>
          <a:p>
            <a:pPr marL="228600" marR="0" lvl="0" indent="-228600" algn="l" rtl="0">
              <a:lnSpc>
                <a:spcPct val="90000"/>
              </a:lnSpc>
              <a:spcBef>
                <a:spcPts val="1000"/>
              </a:spcBef>
              <a:spcAft>
                <a:spcPts val="0"/>
              </a:spcAft>
              <a:buClr>
                <a:schemeClr val="dk1"/>
              </a:buClr>
              <a:buSzPts val="2400"/>
              <a:buFont typeface="Arial"/>
              <a:buChar char="•"/>
            </a:pPr>
            <a:r>
              <a:rPr lang="fr-FR" sz="2400">
                <a:solidFill>
                  <a:schemeClr val="dk1"/>
                </a:solidFill>
                <a:latin typeface="Calibri"/>
                <a:ea typeface="Calibri"/>
                <a:cs typeface="Calibri"/>
                <a:sym typeface="Calibri"/>
              </a:rPr>
              <a:t>Près de 250 collaborateurs d’entreprises impliqués/an</a:t>
            </a:r>
            <a:endParaRPr/>
          </a:p>
          <a:p>
            <a:pPr marL="0" marR="0" lvl="0" indent="0" algn="l" rtl="0">
              <a:lnSpc>
                <a:spcPct val="90000"/>
              </a:lnSpc>
              <a:spcBef>
                <a:spcPts val="1000"/>
              </a:spcBef>
              <a:spcAft>
                <a:spcPts val="0"/>
              </a:spcAft>
              <a:buNone/>
            </a:pPr>
            <a:r>
              <a:rPr lang="fr-FR" sz="2800">
                <a:solidFill>
                  <a:schemeClr val="dk1"/>
                </a:solidFill>
                <a:latin typeface="Calibri"/>
                <a:ea typeface="Calibri"/>
                <a:cs typeface="Calibri"/>
                <a:sym typeface="Calibri"/>
              </a:rPr>
              <a:t>	</a:t>
            </a:r>
            <a:endParaRPr/>
          </a:p>
          <a:p>
            <a:pPr marL="0" marR="0" lvl="0" indent="0" algn="l" rtl="0">
              <a:lnSpc>
                <a:spcPct val="90000"/>
              </a:lnSpc>
              <a:spcBef>
                <a:spcPts val="1000"/>
              </a:spcBef>
              <a:spcAft>
                <a:spcPts val="0"/>
              </a:spcAft>
              <a:buNone/>
            </a:pPr>
            <a:endParaRPr sz="28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None/>
            </a:pPr>
            <a:r>
              <a:rPr lang="fr-FR" sz="2800">
                <a:solidFill>
                  <a:srgbClr val="00B0F0"/>
                </a:solidFill>
                <a:latin typeface="Calibri"/>
                <a:ea typeface="Calibri"/>
                <a:cs typeface="Calibri"/>
                <a:sym typeface="Calibri"/>
              </a:rPr>
              <a:t>	</a:t>
            </a:r>
            <a:endParaRPr/>
          </a:p>
          <a:p>
            <a:pPr marL="0" marR="0" lvl="0" indent="0" algn="l" rtl="0">
              <a:lnSpc>
                <a:spcPct val="90000"/>
              </a:lnSpc>
              <a:spcBef>
                <a:spcPts val="1000"/>
              </a:spcBef>
              <a:spcAft>
                <a:spcPts val="0"/>
              </a:spcAft>
              <a:buNone/>
            </a:pPr>
            <a:r>
              <a:rPr lang="fr-FR" sz="2800">
                <a:solidFill>
                  <a:srgbClr val="00B0F0"/>
                </a:solidFill>
                <a:latin typeface="Calibri"/>
                <a:ea typeface="Calibri"/>
                <a:cs typeface="Calibri"/>
                <a:sym typeface="Calibri"/>
              </a:rPr>
              <a:t>	Depuis sa création :</a:t>
            </a:r>
            <a:endParaRPr/>
          </a:p>
          <a:p>
            <a:pPr marL="4041775" marR="0" lvl="0" indent="-457200" algn="l" rtl="0">
              <a:lnSpc>
                <a:spcPct val="90000"/>
              </a:lnSpc>
              <a:spcBef>
                <a:spcPts val="1000"/>
              </a:spcBef>
              <a:spcAft>
                <a:spcPts val="0"/>
              </a:spcAft>
              <a:buClr>
                <a:srgbClr val="00B0F0"/>
              </a:buClr>
              <a:buSzPts val="2800"/>
              <a:buFont typeface="Arial"/>
              <a:buChar char="•"/>
            </a:pPr>
            <a:r>
              <a:rPr lang="fr-FR" sz="2800">
                <a:solidFill>
                  <a:srgbClr val="00B0F0"/>
                </a:solidFill>
                <a:latin typeface="Calibri"/>
                <a:ea typeface="Calibri"/>
                <a:cs typeface="Calibri"/>
                <a:sym typeface="Calibri"/>
              </a:rPr>
              <a:t>10 000 bénéficiaires accompagnés</a:t>
            </a:r>
            <a:endParaRPr/>
          </a:p>
          <a:p>
            <a:pPr marL="4041775" marR="0" lvl="0" indent="-457200" algn="l" rtl="0">
              <a:lnSpc>
                <a:spcPct val="90000"/>
              </a:lnSpc>
              <a:spcBef>
                <a:spcPts val="1000"/>
              </a:spcBef>
              <a:spcAft>
                <a:spcPts val="0"/>
              </a:spcAft>
              <a:buClr>
                <a:srgbClr val="00B0F0"/>
              </a:buClr>
              <a:buSzPts val="2800"/>
              <a:buFont typeface="Arial"/>
              <a:buChar char="•"/>
            </a:pPr>
            <a:r>
              <a:rPr lang="fr-FR" sz="2800">
                <a:solidFill>
                  <a:srgbClr val="00B0F0"/>
                </a:solidFill>
                <a:latin typeface="Calibri"/>
                <a:ea typeface="Calibri"/>
                <a:cs typeface="Calibri"/>
                <a:sym typeface="Calibri"/>
              </a:rPr>
              <a:t>100 partenaires impliqués</a:t>
            </a:r>
            <a:endParaRPr/>
          </a:p>
          <a:p>
            <a:pPr marL="4041775" marR="0" lvl="0" indent="-457200" algn="l" rtl="0">
              <a:lnSpc>
                <a:spcPct val="90000"/>
              </a:lnSpc>
              <a:spcBef>
                <a:spcPts val="1000"/>
              </a:spcBef>
              <a:spcAft>
                <a:spcPts val="0"/>
              </a:spcAft>
              <a:buClr>
                <a:srgbClr val="00B0F0"/>
              </a:buClr>
              <a:buSzPts val="2800"/>
              <a:buFont typeface="Arial"/>
              <a:buChar char="•"/>
            </a:pPr>
            <a:r>
              <a:rPr lang="fr-FR" sz="2800">
                <a:solidFill>
                  <a:srgbClr val="00B0F0"/>
                </a:solidFill>
                <a:latin typeface="Calibri"/>
                <a:ea typeface="Calibri"/>
                <a:cs typeface="Calibri"/>
                <a:sym typeface="Calibri"/>
              </a:rPr>
              <a:t>2 000 collaborateurs d’entreprises engagés	</a:t>
            </a:r>
            <a:endParaRPr sz="1400">
              <a:solidFill>
                <a:schemeClr val="dk1"/>
              </a:solidFill>
              <a:latin typeface="Calibri"/>
              <a:ea typeface="Calibri"/>
              <a:cs typeface="Calibri"/>
              <a:sym typeface="Calibri"/>
            </a:endParaRPr>
          </a:p>
        </p:txBody>
      </p:sp>
      <p:pic>
        <p:nvPicPr>
          <p:cNvPr id="243" name="Google Shape;243;p10"/>
          <p:cNvPicPr preferRelativeResize="0"/>
          <p:nvPr/>
        </p:nvPicPr>
        <p:blipFill rotWithShape="1">
          <a:blip r:embed="rId4">
            <a:alphaModFix/>
          </a:blip>
          <a:srcRect/>
          <a:stretch/>
        </p:blipFill>
        <p:spPr>
          <a:xfrm rot="479236">
            <a:off x="9089565" y="2000715"/>
            <a:ext cx="2633561" cy="1743278"/>
          </a:xfrm>
          <a:prstGeom prst="rect">
            <a:avLst/>
          </a:prstGeom>
          <a:noFill/>
          <a:ln>
            <a:noFill/>
          </a:ln>
        </p:spPr>
      </p:pic>
      <p:pic>
        <p:nvPicPr>
          <p:cNvPr id="244" name="Google Shape;244;p10"/>
          <p:cNvPicPr preferRelativeResize="0"/>
          <p:nvPr/>
        </p:nvPicPr>
        <p:blipFill rotWithShape="1">
          <a:blip r:embed="rId5">
            <a:alphaModFix/>
          </a:blip>
          <a:srcRect/>
          <a:stretch/>
        </p:blipFill>
        <p:spPr>
          <a:xfrm rot="528139">
            <a:off x="5861535" y="3204582"/>
            <a:ext cx="3019931" cy="1325563"/>
          </a:xfrm>
          <a:prstGeom prst="rect">
            <a:avLst/>
          </a:prstGeom>
          <a:noFill/>
          <a:ln>
            <a:noFill/>
          </a:ln>
        </p:spPr>
      </p:pic>
      <p:pic>
        <p:nvPicPr>
          <p:cNvPr id="245" name="Google Shape;245;p10"/>
          <p:cNvPicPr preferRelativeResize="0"/>
          <p:nvPr/>
        </p:nvPicPr>
        <p:blipFill rotWithShape="1">
          <a:blip r:embed="rId6">
            <a:alphaModFix/>
          </a:blip>
          <a:srcRect/>
          <a:stretch/>
        </p:blipFill>
        <p:spPr>
          <a:xfrm rot="-516686">
            <a:off x="1758798" y="3189170"/>
            <a:ext cx="3538841" cy="127774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1"/>
          <p:cNvSpPr txBox="1">
            <a:spLocks noGrp="1"/>
          </p:cNvSpPr>
          <p:nvPr>
            <p:ph type="title"/>
          </p:nvPr>
        </p:nvSpPr>
        <p:spPr>
          <a:xfrm>
            <a:off x="1637059" y="-49035"/>
            <a:ext cx="914754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02C6B"/>
              </a:buClr>
              <a:buSzPts val="4400"/>
              <a:buFont typeface="Gill Sans"/>
              <a:buNone/>
            </a:pPr>
            <a:r>
              <a:rPr lang="fr-FR"/>
              <a:t>Le Club Animateur des Yvelines</a:t>
            </a:r>
            <a:endParaRPr/>
          </a:p>
        </p:txBody>
      </p:sp>
      <p:sp>
        <p:nvSpPr>
          <p:cNvPr id="252" name="Google Shape;252;p11"/>
          <p:cNvSpPr txBox="1">
            <a:spLocks noGrp="1"/>
          </p:cNvSpPr>
          <p:nvPr>
            <p:ph type="body" idx="1"/>
          </p:nvPr>
        </p:nvSpPr>
        <p:spPr>
          <a:xfrm>
            <a:off x="1407401" y="853314"/>
            <a:ext cx="10520585" cy="5928733"/>
          </a:xfrm>
          <a:prstGeom prst="rect">
            <a:avLst/>
          </a:prstGeom>
          <a:noFill/>
          <a:ln>
            <a:noFill/>
          </a:ln>
        </p:spPr>
        <p:txBody>
          <a:bodyPr spcFirstLastPara="1" wrap="square" lIns="91425" tIns="45700" rIns="91425" bIns="45700" anchor="t" anchorCtr="0">
            <a:normAutofit/>
          </a:bodyPr>
          <a:lstStyle/>
          <a:p>
            <a:pPr marL="1828800" lvl="4" indent="0" algn="l" rtl="0">
              <a:lnSpc>
                <a:spcPct val="90000"/>
              </a:lnSpc>
              <a:spcBef>
                <a:spcPts val="0"/>
              </a:spcBef>
              <a:spcAft>
                <a:spcPts val="0"/>
              </a:spcAft>
              <a:buClr>
                <a:schemeClr val="dk1"/>
              </a:buClr>
              <a:buSzPts val="1800"/>
              <a:buNone/>
            </a:pPr>
            <a:endParaRPr/>
          </a:p>
          <a:p>
            <a:pPr marL="0" lvl="0" indent="0" algn="l" rtl="0">
              <a:lnSpc>
                <a:spcPct val="90000"/>
              </a:lnSpc>
              <a:spcBef>
                <a:spcPts val="1000"/>
              </a:spcBef>
              <a:spcAft>
                <a:spcPts val="0"/>
              </a:spcAft>
              <a:buClr>
                <a:schemeClr val="dk1"/>
              </a:buClr>
              <a:buSzPts val="2800"/>
              <a:buNone/>
            </a:pPr>
            <a:endParaRPr/>
          </a:p>
        </p:txBody>
      </p:sp>
      <p:sp>
        <p:nvSpPr>
          <p:cNvPr id="253" name="Google Shape;253;p11"/>
          <p:cNvSpPr/>
          <p:nvPr/>
        </p:nvSpPr>
        <p:spPr>
          <a:xfrm>
            <a:off x="8751885" y="1647950"/>
            <a:ext cx="442184" cy="44218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6" y="266"/>
                </a:moveTo>
                <a:cubicBezTo>
                  <a:pt x="416" y="272"/>
                  <a:pt x="411" y="277"/>
                  <a:pt x="405" y="277"/>
                </a:cubicBezTo>
                <a:cubicBezTo>
                  <a:pt x="394" y="277"/>
                  <a:pt x="394" y="277"/>
                  <a:pt x="394" y="277"/>
                </a:cubicBezTo>
                <a:cubicBezTo>
                  <a:pt x="394" y="373"/>
                  <a:pt x="394" y="373"/>
                  <a:pt x="394" y="373"/>
                </a:cubicBezTo>
                <a:cubicBezTo>
                  <a:pt x="394" y="379"/>
                  <a:pt x="390" y="384"/>
                  <a:pt x="384" y="384"/>
                </a:cubicBezTo>
                <a:cubicBezTo>
                  <a:pt x="128" y="384"/>
                  <a:pt x="128" y="384"/>
                  <a:pt x="128" y="384"/>
                </a:cubicBezTo>
                <a:cubicBezTo>
                  <a:pt x="122" y="384"/>
                  <a:pt x="117" y="379"/>
                  <a:pt x="117" y="373"/>
                </a:cubicBezTo>
                <a:cubicBezTo>
                  <a:pt x="117" y="277"/>
                  <a:pt x="117" y="277"/>
                  <a:pt x="117" y="277"/>
                </a:cubicBezTo>
                <a:cubicBezTo>
                  <a:pt x="106" y="277"/>
                  <a:pt x="106" y="277"/>
                  <a:pt x="106" y="277"/>
                </a:cubicBezTo>
                <a:cubicBezTo>
                  <a:pt x="100" y="277"/>
                  <a:pt x="96" y="272"/>
                  <a:pt x="96" y="266"/>
                </a:cubicBezTo>
                <a:cubicBezTo>
                  <a:pt x="96" y="160"/>
                  <a:pt x="96" y="160"/>
                  <a:pt x="96" y="160"/>
                </a:cubicBezTo>
                <a:cubicBezTo>
                  <a:pt x="96" y="154"/>
                  <a:pt x="100" y="149"/>
                  <a:pt x="106" y="149"/>
                </a:cubicBezTo>
                <a:cubicBezTo>
                  <a:pt x="202" y="149"/>
                  <a:pt x="202" y="149"/>
                  <a:pt x="202" y="149"/>
                </a:cubicBezTo>
                <a:cubicBezTo>
                  <a:pt x="202" y="117"/>
                  <a:pt x="202" y="117"/>
                  <a:pt x="202" y="117"/>
                </a:cubicBezTo>
                <a:cubicBezTo>
                  <a:pt x="202" y="111"/>
                  <a:pt x="207" y="106"/>
                  <a:pt x="213" y="106"/>
                </a:cubicBezTo>
                <a:cubicBezTo>
                  <a:pt x="298" y="106"/>
                  <a:pt x="298" y="106"/>
                  <a:pt x="298" y="106"/>
                </a:cubicBezTo>
                <a:cubicBezTo>
                  <a:pt x="304" y="106"/>
                  <a:pt x="309" y="111"/>
                  <a:pt x="309" y="117"/>
                </a:cubicBezTo>
                <a:cubicBezTo>
                  <a:pt x="309" y="149"/>
                  <a:pt x="309" y="149"/>
                  <a:pt x="309" y="149"/>
                </a:cubicBezTo>
                <a:cubicBezTo>
                  <a:pt x="405" y="149"/>
                  <a:pt x="405" y="149"/>
                  <a:pt x="405" y="149"/>
                </a:cubicBezTo>
                <a:cubicBezTo>
                  <a:pt x="411" y="149"/>
                  <a:pt x="416" y="154"/>
                  <a:pt x="416" y="160"/>
                </a:cubicBezTo>
                <a:lnTo>
                  <a:pt x="416" y="266"/>
                </a:lnTo>
                <a:close/>
                <a:moveTo>
                  <a:pt x="330" y="277"/>
                </a:moveTo>
                <a:cubicBezTo>
                  <a:pt x="373" y="277"/>
                  <a:pt x="373" y="277"/>
                  <a:pt x="373" y="277"/>
                </a:cubicBezTo>
                <a:cubicBezTo>
                  <a:pt x="373" y="362"/>
                  <a:pt x="373" y="362"/>
                  <a:pt x="373" y="362"/>
                </a:cubicBezTo>
                <a:cubicBezTo>
                  <a:pt x="138" y="362"/>
                  <a:pt x="138" y="362"/>
                  <a:pt x="138" y="362"/>
                </a:cubicBezTo>
                <a:cubicBezTo>
                  <a:pt x="138" y="277"/>
                  <a:pt x="138" y="277"/>
                  <a:pt x="138" y="277"/>
                </a:cubicBezTo>
                <a:cubicBezTo>
                  <a:pt x="181" y="277"/>
                  <a:pt x="181" y="277"/>
                  <a:pt x="181" y="277"/>
                </a:cubicBezTo>
                <a:cubicBezTo>
                  <a:pt x="181" y="288"/>
                  <a:pt x="181" y="288"/>
                  <a:pt x="181" y="288"/>
                </a:cubicBezTo>
                <a:cubicBezTo>
                  <a:pt x="181" y="294"/>
                  <a:pt x="186" y="298"/>
                  <a:pt x="192" y="298"/>
                </a:cubicBezTo>
                <a:cubicBezTo>
                  <a:pt x="198" y="298"/>
                  <a:pt x="202" y="294"/>
                  <a:pt x="202" y="288"/>
                </a:cubicBezTo>
                <a:cubicBezTo>
                  <a:pt x="202" y="277"/>
                  <a:pt x="202" y="277"/>
                  <a:pt x="202" y="277"/>
                </a:cubicBezTo>
                <a:cubicBezTo>
                  <a:pt x="309" y="277"/>
                  <a:pt x="309" y="277"/>
                  <a:pt x="309" y="277"/>
                </a:cubicBezTo>
                <a:cubicBezTo>
                  <a:pt x="309" y="288"/>
                  <a:pt x="309" y="288"/>
                  <a:pt x="309" y="288"/>
                </a:cubicBezTo>
                <a:cubicBezTo>
                  <a:pt x="309" y="294"/>
                  <a:pt x="314" y="298"/>
                  <a:pt x="320" y="298"/>
                </a:cubicBezTo>
                <a:cubicBezTo>
                  <a:pt x="326" y="298"/>
                  <a:pt x="330" y="294"/>
                  <a:pt x="330" y="288"/>
                </a:cubicBezTo>
                <a:lnTo>
                  <a:pt x="330" y="277"/>
                </a:lnTo>
                <a:close/>
                <a:moveTo>
                  <a:pt x="288" y="149"/>
                </a:moveTo>
                <a:cubicBezTo>
                  <a:pt x="224" y="149"/>
                  <a:pt x="224" y="149"/>
                  <a:pt x="224" y="149"/>
                </a:cubicBezTo>
                <a:cubicBezTo>
                  <a:pt x="224" y="128"/>
                  <a:pt x="224" y="128"/>
                  <a:pt x="224" y="128"/>
                </a:cubicBezTo>
                <a:cubicBezTo>
                  <a:pt x="288" y="128"/>
                  <a:pt x="288" y="128"/>
                  <a:pt x="288" y="128"/>
                </a:cubicBezTo>
                <a:lnTo>
                  <a:pt x="288" y="149"/>
                </a:lnTo>
                <a:close/>
                <a:moveTo>
                  <a:pt x="117" y="170"/>
                </a:moveTo>
                <a:cubicBezTo>
                  <a:pt x="394" y="170"/>
                  <a:pt x="394" y="170"/>
                  <a:pt x="394" y="170"/>
                </a:cubicBezTo>
                <a:cubicBezTo>
                  <a:pt x="394" y="256"/>
                  <a:pt x="394" y="256"/>
                  <a:pt x="394" y="256"/>
                </a:cubicBezTo>
                <a:cubicBezTo>
                  <a:pt x="330" y="256"/>
                  <a:pt x="330" y="256"/>
                  <a:pt x="330" y="256"/>
                </a:cubicBezTo>
                <a:cubicBezTo>
                  <a:pt x="330" y="245"/>
                  <a:pt x="330" y="245"/>
                  <a:pt x="330" y="245"/>
                </a:cubicBezTo>
                <a:cubicBezTo>
                  <a:pt x="330" y="239"/>
                  <a:pt x="326" y="234"/>
                  <a:pt x="320" y="234"/>
                </a:cubicBezTo>
                <a:cubicBezTo>
                  <a:pt x="314" y="234"/>
                  <a:pt x="309" y="239"/>
                  <a:pt x="309" y="245"/>
                </a:cubicBezTo>
                <a:cubicBezTo>
                  <a:pt x="309" y="256"/>
                  <a:pt x="309" y="256"/>
                  <a:pt x="309" y="256"/>
                </a:cubicBezTo>
                <a:cubicBezTo>
                  <a:pt x="202" y="256"/>
                  <a:pt x="202" y="256"/>
                  <a:pt x="202" y="256"/>
                </a:cubicBezTo>
                <a:cubicBezTo>
                  <a:pt x="202" y="245"/>
                  <a:pt x="202" y="245"/>
                  <a:pt x="202" y="245"/>
                </a:cubicBezTo>
                <a:cubicBezTo>
                  <a:pt x="202" y="239"/>
                  <a:pt x="198" y="234"/>
                  <a:pt x="192" y="234"/>
                </a:cubicBezTo>
                <a:cubicBezTo>
                  <a:pt x="186" y="234"/>
                  <a:pt x="181" y="239"/>
                  <a:pt x="181" y="245"/>
                </a:cubicBezTo>
                <a:cubicBezTo>
                  <a:pt x="181" y="256"/>
                  <a:pt x="181" y="256"/>
                  <a:pt x="181" y="256"/>
                </a:cubicBezTo>
                <a:cubicBezTo>
                  <a:pt x="117" y="256"/>
                  <a:pt x="117" y="256"/>
                  <a:pt x="117" y="256"/>
                </a:cubicBezTo>
                <a:lnTo>
                  <a:pt x="117" y="1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54" name="Google Shape;254;p11"/>
          <p:cNvSpPr/>
          <p:nvPr/>
        </p:nvSpPr>
        <p:spPr>
          <a:xfrm>
            <a:off x="4456575" y="5197120"/>
            <a:ext cx="440938" cy="440938"/>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17" y="277"/>
                </a:moveTo>
                <a:cubicBezTo>
                  <a:pt x="117" y="283"/>
                  <a:pt x="112" y="288"/>
                  <a:pt x="106" y="288"/>
                </a:cubicBezTo>
                <a:cubicBezTo>
                  <a:pt x="100" y="288"/>
                  <a:pt x="96" y="283"/>
                  <a:pt x="96" y="277"/>
                </a:cubicBezTo>
                <a:cubicBezTo>
                  <a:pt x="96" y="234"/>
                  <a:pt x="96" y="234"/>
                  <a:pt x="96" y="234"/>
                </a:cubicBezTo>
                <a:cubicBezTo>
                  <a:pt x="96" y="228"/>
                  <a:pt x="100" y="224"/>
                  <a:pt x="106" y="224"/>
                </a:cubicBezTo>
                <a:cubicBezTo>
                  <a:pt x="112" y="224"/>
                  <a:pt x="117" y="228"/>
                  <a:pt x="117" y="234"/>
                </a:cubicBezTo>
                <a:lnTo>
                  <a:pt x="117" y="277"/>
                </a:lnTo>
                <a:close/>
                <a:moveTo>
                  <a:pt x="160" y="320"/>
                </a:moveTo>
                <a:cubicBezTo>
                  <a:pt x="160" y="326"/>
                  <a:pt x="155" y="330"/>
                  <a:pt x="149" y="330"/>
                </a:cubicBezTo>
                <a:cubicBezTo>
                  <a:pt x="143" y="330"/>
                  <a:pt x="138" y="326"/>
                  <a:pt x="138" y="320"/>
                </a:cubicBezTo>
                <a:cubicBezTo>
                  <a:pt x="138" y="192"/>
                  <a:pt x="138" y="192"/>
                  <a:pt x="138" y="192"/>
                </a:cubicBezTo>
                <a:cubicBezTo>
                  <a:pt x="138" y="186"/>
                  <a:pt x="143" y="181"/>
                  <a:pt x="149" y="181"/>
                </a:cubicBezTo>
                <a:cubicBezTo>
                  <a:pt x="155" y="181"/>
                  <a:pt x="160" y="186"/>
                  <a:pt x="160" y="192"/>
                </a:cubicBezTo>
                <a:lnTo>
                  <a:pt x="160" y="320"/>
                </a:lnTo>
                <a:close/>
                <a:moveTo>
                  <a:pt x="202" y="352"/>
                </a:moveTo>
                <a:cubicBezTo>
                  <a:pt x="202" y="358"/>
                  <a:pt x="198" y="362"/>
                  <a:pt x="192" y="362"/>
                </a:cubicBezTo>
                <a:cubicBezTo>
                  <a:pt x="186" y="362"/>
                  <a:pt x="181" y="358"/>
                  <a:pt x="181" y="352"/>
                </a:cubicBezTo>
                <a:cubicBezTo>
                  <a:pt x="181" y="160"/>
                  <a:pt x="181" y="160"/>
                  <a:pt x="181" y="160"/>
                </a:cubicBezTo>
                <a:cubicBezTo>
                  <a:pt x="181" y="154"/>
                  <a:pt x="186" y="149"/>
                  <a:pt x="192" y="149"/>
                </a:cubicBezTo>
                <a:cubicBezTo>
                  <a:pt x="198" y="149"/>
                  <a:pt x="202" y="154"/>
                  <a:pt x="202" y="160"/>
                </a:cubicBezTo>
                <a:lnTo>
                  <a:pt x="202" y="352"/>
                </a:lnTo>
                <a:close/>
                <a:moveTo>
                  <a:pt x="245" y="309"/>
                </a:moveTo>
                <a:cubicBezTo>
                  <a:pt x="245" y="315"/>
                  <a:pt x="240" y="320"/>
                  <a:pt x="234" y="320"/>
                </a:cubicBezTo>
                <a:cubicBezTo>
                  <a:pt x="228" y="320"/>
                  <a:pt x="224" y="315"/>
                  <a:pt x="224" y="309"/>
                </a:cubicBezTo>
                <a:cubicBezTo>
                  <a:pt x="224" y="202"/>
                  <a:pt x="224" y="202"/>
                  <a:pt x="224" y="202"/>
                </a:cubicBezTo>
                <a:cubicBezTo>
                  <a:pt x="224" y="196"/>
                  <a:pt x="228" y="192"/>
                  <a:pt x="234" y="192"/>
                </a:cubicBezTo>
                <a:cubicBezTo>
                  <a:pt x="240" y="192"/>
                  <a:pt x="245" y="196"/>
                  <a:pt x="245" y="202"/>
                </a:cubicBezTo>
                <a:lnTo>
                  <a:pt x="245" y="309"/>
                </a:lnTo>
                <a:close/>
                <a:moveTo>
                  <a:pt x="288" y="362"/>
                </a:moveTo>
                <a:cubicBezTo>
                  <a:pt x="288" y="368"/>
                  <a:pt x="283" y="373"/>
                  <a:pt x="277" y="373"/>
                </a:cubicBezTo>
                <a:cubicBezTo>
                  <a:pt x="271" y="373"/>
                  <a:pt x="266" y="368"/>
                  <a:pt x="266" y="362"/>
                </a:cubicBezTo>
                <a:cubicBezTo>
                  <a:pt x="266" y="149"/>
                  <a:pt x="266" y="149"/>
                  <a:pt x="266" y="149"/>
                </a:cubicBezTo>
                <a:cubicBezTo>
                  <a:pt x="266" y="143"/>
                  <a:pt x="271" y="138"/>
                  <a:pt x="277" y="138"/>
                </a:cubicBezTo>
                <a:cubicBezTo>
                  <a:pt x="283" y="138"/>
                  <a:pt x="288" y="143"/>
                  <a:pt x="288" y="149"/>
                </a:cubicBezTo>
                <a:lnTo>
                  <a:pt x="288" y="362"/>
                </a:lnTo>
                <a:close/>
                <a:moveTo>
                  <a:pt x="330" y="320"/>
                </a:moveTo>
                <a:cubicBezTo>
                  <a:pt x="330" y="326"/>
                  <a:pt x="326" y="330"/>
                  <a:pt x="320" y="330"/>
                </a:cubicBezTo>
                <a:cubicBezTo>
                  <a:pt x="314" y="330"/>
                  <a:pt x="309" y="326"/>
                  <a:pt x="309" y="320"/>
                </a:cubicBezTo>
                <a:cubicBezTo>
                  <a:pt x="309" y="192"/>
                  <a:pt x="309" y="192"/>
                  <a:pt x="309" y="192"/>
                </a:cubicBezTo>
                <a:cubicBezTo>
                  <a:pt x="309" y="186"/>
                  <a:pt x="314" y="181"/>
                  <a:pt x="320" y="181"/>
                </a:cubicBezTo>
                <a:cubicBezTo>
                  <a:pt x="326" y="181"/>
                  <a:pt x="330" y="186"/>
                  <a:pt x="330" y="192"/>
                </a:cubicBezTo>
                <a:lnTo>
                  <a:pt x="330" y="320"/>
                </a:lnTo>
                <a:close/>
                <a:moveTo>
                  <a:pt x="373" y="298"/>
                </a:moveTo>
                <a:cubicBezTo>
                  <a:pt x="373" y="304"/>
                  <a:pt x="368" y="309"/>
                  <a:pt x="362" y="309"/>
                </a:cubicBezTo>
                <a:cubicBezTo>
                  <a:pt x="356" y="309"/>
                  <a:pt x="352" y="304"/>
                  <a:pt x="352" y="298"/>
                </a:cubicBezTo>
                <a:cubicBezTo>
                  <a:pt x="352" y="213"/>
                  <a:pt x="352" y="213"/>
                  <a:pt x="352" y="213"/>
                </a:cubicBezTo>
                <a:cubicBezTo>
                  <a:pt x="352" y="207"/>
                  <a:pt x="356" y="202"/>
                  <a:pt x="362" y="202"/>
                </a:cubicBezTo>
                <a:cubicBezTo>
                  <a:pt x="368" y="202"/>
                  <a:pt x="373" y="207"/>
                  <a:pt x="373" y="213"/>
                </a:cubicBezTo>
                <a:lnTo>
                  <a:pt x="373" y="298"/>
                </a:lnTo>
                <a:close/>
                <a:moveTo>
                  <a:pt x="416" y="266"/>
                </a:moveTo>
                <a:cubicBezTo>
                  <a:pt x="416" y="272"/>
                  <a:pt x="411" y="277"/>
                  <a:pt x="405" y="277"/>
                </a:cubicBezTo>
                <a:cubicBezTo>
                  <a:pt x="399" y="277"/>
                  <a:pt x="394" y="272"/>
                  <a:pt x="394" y="266"/>
                </a:cubicBezTo>
                <a:cubicBezTo>
                  <a:pt x="394" y="245"/>
                  <a:pt x="394" y="245"/>
                  <a:pt x="394" y="245"/>
                </a:cubicBezTo>
                <a:cubicBezTo>
                  <a:pt x="394" y="239"/>
                  <a:pt x="399" y="234"/>
                  <a:pt x="405" y="234"/>
                </a:cubicBezTo>
                <a:cubicBezTo>
                  <a:pt x="411" y="234"/>
                  <a:pt x="416" y="239"/>
                  <a:pt x="416" y="245"/>
                </a:cubicBezTo>
                <a:lnTo>
                  <a:pt x="416" y="26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55" name="Google Shape;255;p11"/>
          <p:cNvSpPr/>
          <p:nvPr/>
        </p:nvSpPr>
        <p:spPr>
          <a:xfrm>
            <a:off x="8948730" y="2875784"/>
            <a:ext cx="439814" cy="439813"/>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6" y="330"/>
                </a:moveTo>
                <a:cubicBezTo>
                  <a:pt x="416" y="336"/>
                  <a:pt x="411" y="341"/>
                  <a:pt x="405" y="341"/>
                </a:cubicBezTo>
                <a:cubicBezTo>
                  <a:pt x="394" y="341"/>
                  <a:pt x="394" y="341"/>
                  <a:pt x="394" y="341"/>
                </a:cubicBezTo>
                <a:cubicBezTo>
                  <a:pt x="388" y="341"/>
                  <a:pt x="384" y="336"/>
                  <a:pt x="384" y="330"/>
                </a:cubicBezTo>
                <a:cubicBezTo>
                  <a:pt x="384" y="320"/>
                  <a:pt x="384" y="320"/>
                  <a:pt x="384" y="320"/>
                </a:cubicBezTo>
                <a:cubicBezTo>
                  <a:pt x="371" y="320"/>
                  <a:pt x="371" y="320"/>
                  <a:pt x="371" y="320"/>
                </a:cubicBezTo>
                <a:cubicBezTo>
                  <a:pt x="372" y="324"/>
                  <a:pt x="372" y="329"/>
                  <a:pt x="371" y="334"/>
                </a:cubicBezTo>
                <a:cubicBezTo>
                  <a:pt x="368" y="342"/>
                  <a:pt x="363" y="350"/>
                  <a:pt x="355" y="354"/>
                </a:cubicBezTo>
                <a:cubicBezTo>
                  <a:pt x="350" y="357"/>
                  <a:pt x="344" y="359"/>
                  <a:pt x="338" y="359"/>
                </a:cubicBezTo>
                <a:cubicBezTo>
                  <a:pt x="336" y="359"/>
                  <a:pt x="334" y="358"/>
                  <a:pt x="332" y="358"/>
                </a:cubicBezTo>
                <a:cubicBezTo>
                  <a:pt x="330" y="365"/>
                  <a:pt x="325" y="372"/>
                  <a:pt x="318" y="376"/>
                </a:cubicBezTo>
                <a:cubicBezTo>
                  <a:pt x="313" y="380"/>
                  <a:pt x="307" y="381"/>
                  <a:pt x="301" y="381"/>
                </a:cubicBezTo>
                <a:cubicBezTo>
                  <a:pt x="292" y="381"/>
                  <a:pt x="283" y="377"/>
                  <a:pt x="277" y="370"/>
                </a:cubicBezTo>
                <a:cubicBezTo>
                  <a:pt x="274" y="374"/>
                  <a:pt x="271" y="377"/>
                  <a:pt x="267" y="379"/>
                </a:cubicBezTo>
                <a:cubicBezTo>
                  <a:pt x="261" y="382"/>
                  <a:pt x="256" y="384"/>
                  <a:pt x="250" y="384"/>
                </a:cubicBezTo>
                <a:cubicBezTo>
                  <a:pt x="241" y="384"/>
                  <a:pt x="232" y="380"/>
                  <a:pt x="226" y="374"/>
                </a:cubicBezTo>
                <a:cubicBezTo>
                  <a:pt x="224" y="376"/>
                  <a:pt x="221" y="379"/>
                  <a:pt x="217" y="381"/>
                </a:cubicBezTo>
                <a:cubicBezTo>
                  <a:pt x="212" y="384"/>
                  <a:pt x="207" y="385"/>
                  <a:pt x="202" y="385"/>
                </a:cubicBezTo>
                <a:cubicBezTo>
                  <a:pt x="190" y="385"/>
                  <a:pt x="178" y="379"/>
                  <a:pt x="172" y="368"/>
                </a:cubicBezTo>
                <a:cubicBezTo>
                  <a:pt x="143" y="320"/>
                  <a:pt x="143" y="320"/>
                  <a:pt x="143" y="320"/>
                </a:cubicBezTo>
                <a:cubicBezTo>
                  <a:pt x="128" y="320"/>
                  <a:pt x="128" y="320"/>
                  <a:pt x="128" y="320"/>
                </a:cubicBezTo>
                <a:cubicBezTo>
                  <a:pt x="128" y="330"/>
                  <a:pt x="128" y="330"/>
                  <a:pt x="128" y="330"/>
                </a:cubicBezTo>
                <a:cubicBezTo>
                  <a:pt x="128" y="336"/>
                  <a:pt x="123" y="341"/>
                  <a:pt x="117" y="341"/>
                </a:cubicBezTo>
                <a:cubicBezTo>
                  <a:pt x="106" y="341"/>
                  <a:pt x="106" y="341"/>
                  <a:pt x="106" y="341"/>
                </a:cubicBezTo>
                <a:cubicBezTo>
                  <a:pt x="100" y="341"/>
                  <a:pt x="96" y="336"/>
                  <a:pt x="96" y="330"/>
                </a:cubicBezTo>
                <a:cubicBezTo>
                  <a:pt x="96" y="324"/>
                  <a:pt x="100" y="320"/>
                  <a:pt x="106" y="320"/>
                </a:cubicBezTo>
                <a:cubicBezTo>
                  <a:pt x="106" y="170"/>
                  <a:pt x="106" y="170"/>
                  <a:pt x="106" y="170"/>
                </a:cubicBezTo>
                <a:cubicBezTo>
                  <a:pt x="100" y="170"/>
                  <a:pt x="96" y="166"/>
                  <a:pt x="96" y="160"/>
                </a:cubicBezTo>
                <a:cubicBezTo>
                  <a:pt x="96" y="154"/>
                  <a:pt x="100" y="149"/>
                  <a:pt x="106" y="149"/>
                </a:cubicBezTo>
                <a:cubicBezTo>
                  <a:pt x="117" y="149"/>
                  <a:pt x="117" y="149"/>
                  <a:pt x="117" y="149"/>
                </a:cubicBezTo>
                <a:cubicBezTo>
                  <a:pt x="123" y="149"/>
                  <a:pt x="128" y="154"/>
                  <a:pt x="128" y="160"/>
                </a:cubicBezTo>
                <a:cubicBezTo>
                  <a:pt x="128" y="181"/>
                  <a:pt x="128" y="181"/>
                  <a:pt x="128" y="181"/>
                </a:cubicBezTo>
                <a:cubicBezTo>
                  <a:pt x="224" y="181"/>
                  <a:pt x="224" y="181"/>
                  <a:pt x="224" y="181"/>
                </a:cubicBezTo>
                <a:cubicBezTo>
                  <a:pt x="224" y="181"/>
                  <a:pt x="224" y="181"/>
                  <a:pt x="224" y="181"/>
                </a:cubicBezTo>
                <a:cubicBezTo>
                  <a:pt x="261" y="161"/>
                  <a:pt x="261" y="161"/>
                  <a:pt x="261" y="161"/>
                </a:cubicBezTo>
                <a:cubicBezTo>
                  <a:pt x="264" y="160"/>
                  <a:pt x="267" y="159"/>
                  <a:pt x="269" y="160"/>
                </a:cubicBezTo>
                <a:cubicBezTo>
                  <a:pt x="343" y="181"/>
                  <a:pt x="343" y="181"/>
                  <a:pt x="343" y="181"/>
                </a:cubicBezTo>
                <a:cubicBezTo>
                  <a:pt x="384" y="181"/>
                  <a:pt x="384" y="181"/>
                  <a:pt x="384" y="181"/>
                </a:cubicBezTo>
                <a:cubicBezTo>
                  <a:pt x="384" y="160"/>
                  <a:pt x="384" y="160"/>
                  <a:pt x="384" y="160"/>
                </a:cubicBezTo>
                <a:cubicBezTo>
                  <a:pt x="384" y="154"/>
                  <a:pt x="388" y="149"/>
                  <a:pt x="394" y="149"/>
                </a:cubicBezTo>
                <a:cubicBezTo>
                  <a:pt x="405" y="149"/>
                  <a:pt x="405" y="149"/>
                  <a:pt x="405" y="149"/>
                </a:cubicBezTo>
                <a:cubicBezTo>
                  <a:pt x="411" y="149"/>
                  <a:pt x="416" y="154"/>
                  <a:pt x="416" y="160"/>
                </a:cubicBezTo>
                <a:cubicBezTo>
                  <a:pt x="416" y="166"/>
                  <a:pt x="411" y="170"/>
                  <a:pt x="405" y="170"/>
                </a:cubicBezTo>
                <a:cubicBezTo>
                  <a:pt x="405" y="320"/>
                  <a:pt x="405" y="320"/>
                  <a:pt x="405" y="320"/>
                </a:cubicBezTo>
                <a:cubicBezTo>
                  <a:pt x="411" y="320"/>
                  <a:pt x="416" y="324"/>
                  <a:pt x="416" y="330"/>
                </a:cubicBezTo>
                <a:close/>
                <a:moveTo>
                  <a:pt x="349" y="319"/>
                </a:moveTo>
                <a:cubicBezTo>
                  <a:pt x="350" y="322"/>
                  <a:pt x="351" y="325"/>
                  <a:pt x="350" y="328"/>
                </a:cubicBezTo>
                <a:cubicBezTo>
                  <a:pt x="349" y="332"/>
                  <a:pt x="347" y="334"/>
                  <a:pt x="344" y="336"/>
                </a:cubicBezTo>
                <a:cubicBezTo>
                  <a:pt x="342" y="337"/>
                  <a:pt x="338" y="338"/>
                  <a:pt x="335" y="337"/>
                </a:cubicBezTo>
                <a:cubicBezTo>
                  <a:pt x="332" y="336"/>
                  <a:pt x="330" y="334"/>
                  <a:pt x="328" y="332"/>
                </a:cubicBezTo>
                <a:cubicBezTo>
                  <a:pt x="328" y="332"/>
                  <a:pt x="328" y="332"/>
                  <a:pt x="328" y="332"/>
                </a:cubicBezTo>
                <a:cubicBezTo>
                  <a:pt x="328" y="332"/>
                  <a:pt x="328" y="332"/>
                  <a:pt x="328" y="331"/>
                </a:cubicBezTo>
                <a:cubicBezTo>
                  <a:pt x="294" y="274"/>
                  <a:pt x="294" y="274"/>
                  <a:pt x="294" y="274"/>
                </a:cubicBezTo>
                <a:cubicBezTo>
                  <a:pt x="291" y="268"/>
                  <a:pt x="284" y="267"/>
                  <a:pt x="279" y="270"/>
                </a:cubicBezTo>
                <a:cubicBezTo>
                  <a:pt x="274" y="273"/>
                  <a:pt x="272" y="279"/>
                  <a:pt x="275" y="284"/>
                </a:cubicBezTo>
                <a:cubicBezTo>
                  <a:pt x="310" y="343"/>
                  <a:pt x="310" y="343"/>
                  <a:pt x="310" y="343"/>
                </a:cubicBezTo>
                <a:cubicBezTo>
                  <a:pt x="310" y="343"/>
                  <a:pt x="310" y="343"/>
                  <a:pt x="310" y="343"/>
                </a:cubicBezTo>
                <a:cubicBezTo>
                  <a:pt x="313" y="348"/>
                  <a:pt x="313" y="355"/>
                  <a:pt x="307" y="358"/>
                </a:cubicBezTo>
                <a:cubicBezTo>
                  <a:pt x="301" y="361"/>
                  <a:pt x="294" y="359"/>
                  <a:pt x="290" y="353"/>
                </a:cubicBezTo>
                <a:cubicBezTo>
                  <a:pt x="258" y="300"/>
                  <a:pt x="258" y="300"/>
                  <a:pt x="258" y="300"/>
                </a:cubicBezTo>
                <a:cubicBezTo>
                  <a:pt x="255" y="295"/>
                  <a:pt x="249" y="293"/>
                  <a:pt x="243" y="296"/>
                </a:cubicBezTo>
                <a:cubicBezTo>
                  <a:pt x="238" y="299"/>
                  <a:pt x="237" y="306"/>
                  <a:pt x="240" y="311"/>
                </a:cubicBezTo>
                <a:cubicBezTo>
                  <a:pt x="260" y="345"/>
                  <a:pt x="260" y="345"/>
                  <a:pt x="260" y="345"/>
                </a:cubicBezTo>
                <a:cubicBezTo>
                  <a:pt x="262" y="347"/>
                  <a:pt x="262" y="350"/>
                  <a:pt x="261" y="353"/>
                </a:cubicBezTo>
                <a:cubicBezTo>
                  <a:pt x="261" y="356"/>
                  <a:pt x="259" y="359"/>
                  <a:pt x="256" y="361"/>
                </a:cubicBezTo>
                <a:cubicBezTo>
                  <a:pt x="250" y="364"/>
                  <a:pt x="243" y="362"/>
                  <a:pt x="239" y="357"/>
                </a:cubicBezTo>
                <a:cubicBezTo>
                  <a:pt x="239" y="357"/>
                  <a:pt x="239" y="357"/>
                  <a:pt x="239" y="357"/>
                </a:cubicBezTo>
                <a:cubicBezTo>
                  <a:pt x="228" y="337"/>
                  <a:pt x="228" y="337"/>
                  <a:pt x="228" y="337"/>
                </a:cubicBezTo>
                <a:cubicBezTo>
                  <a:pt x="228" y="337"/>
                  <a:pt x="228" y="337"/>
                  <a:pt x="228" y="337"/>
                </a:cubicBezTo>
                <a:cubicBezTo>
                  <a:pt x="228" y="337"/>
                  <a:pt x="228" y="337"/>
                  <a:pt x="228" y="337"/>
                </a:cubicBezTo>
                <a:cubicBezTo>
                  <a:pt x="220" y="325"/>
                  <a:pt x="220" y="325"/>
                  <a:pt x="220" y="325"/>
                </a:cubicBezTo>
                <a:cubicBezTo>
                  <a:pt x="217" y="320"/>
                  <a:pt x="210" y="319"/>
                  <a:pt x="206" y="322"/>
                </a:cubicBezTo>
                <a:cubicBezTo>
                  <a:pt x="201" y="325"/>
                  <a:pt x="199" y="332"/>
                  <a:pt x="202" y="337"/>
                </a:cubicBezTo>
                <a:cubicBezTo>
                  <a:pt x="210" y="348"/>
                  <a:pt x="210" y="348"/>
                  <a:pt x="210" y="348"/>
                </a:cubicBezTo>
                <a:cubicBezTo>
                  <a:pt x="211" y="350"/>
                  <a:pt x="214" y="358"/>
                  <a:pt x="207" y="363"/>
                </a:cubicBezTo>
                <a:cubicBezTo>
                  <a:pt x="201" y="366"/>
                  <a:pt x="193" y="362"/>
                  <a:pt x="190" y="357"/>
                </a:cubicBezTo>
                <a:cubicBezTo>
                  <a:pt x="158" y="304"/>
                  <a:pt x="158" y="304"/>
                  <a:pt x="158" y="304"/>
                </a:cubicBezTo>
                <a:cubicBezTo>
                  <a:pt x="156" y="300"/>
                  <a:pt x="153" y="298"/>
                  <a:pt x="149" y="298"/>
                </a:cubicBezTo>
                <a:cubicBezTo>
                  <a:pt x="128" y="298"/>
                  <a:pt x="128" y="298"/>
                  <a:pt x="128" y="298"/>
                </a:cubicBezTo>
                <a:cubicBezTo>
                  <a:pt x="128" y="202"/>
                  <a:pt x="128" y="202"/>
                  <a:pt x="128" y="202"/>
                </a:cubicBezTo>
                <a:cubicBezTo>
                  <a:pt x="184" y="202"/>
                  <a:pt x="184" y="202"/>
                  <a:pt x="184" y="202"/>
                </a:cubicBezTo>
                <a:cubicBezTo>
                  <a:pt x="176" y="207"/>
                  <a:pt x="176" y="207"/>
                  <a:pt x="176" y="207"/>
                </a:cubicBezTo>
                <a:cubicBezTo>
                  <a:pt x="166" y="213"/>
                  <a:pt x="160" y="223"/>
                  <a:pt x="160" y="234"/>
                </a:cubicBezTo>
                <a:cubicBezTo>
                  <a:pt x="160" y="244"/>
                  <a:pt x="164" y="254"/>
                  <a:pt x="170" y="260"/>
                </a:cubicBezTo>
                <a:cubicBezTo>
                  <a:pt x="177" y="265"/>
                  <a:pt x="185" y="267"/>
                  <a:pt x="193" y="266"/>
                </a:cubicBezTo>
                <a:cubicBezTo>
                  <a:pt x="307" y="247"/>
                  <a:pt x="307" y="247"/>
                  <a:pt x="307" y="247"/>
                </a:cubicBezTo>
                <a:lnTo>
                  <a:pt x="349" y="319"/>
                </a:lnTo>
                <a:close/>
                <a:moveTo>
                  <a:pt x="341" y="202"/>
                </a:moveTo>
                <a:cubicBezTo>
                  <a:pt x="384" y="202"/>
                  <a:pt x="384" y="202"/>
                  <a:pt x="384" y="202"/>
                </a:cubicBezTo>
                <a:cubicBezTo>
                  <a:pt x="384" y="298"/>
                  <a:pt x="384" y="298"/>
                  <a:pt x="384" y="298"/>
                </a:cubicBezTo>
                <a:cubicBezTo>
                  <a:pt x="362" y="298"/>
                  <a:pt x="362" y="298"/>
                  <a:pt x="362" y="298"/>
                </a:cubicBezTo>
                <a:cubicBezTo>
                  <a:pt x="362" y="298"/>
                  <a:pt x="362" y="299"/>
                  <a:pt x="361" y="299"/>
                </a:cubicBezTo>
                <a:cubicBezTo>
                  <a:pt x="322" y="230"/>
                  <a:pt x="322" y="230"/>
                  <a:pt x="322" y="230"/>
                </a:cubicBezTo>
                <a:cubicBezTo>
                  <a:pt x="320" y="226"/>
                  <a:pt x="316" y="224"/>
                  <a:pt x="311" y="225"/>
                </a:cubicBezTo>
                <a:cubicBezTo>
                  <a:pt x="190" y="245"/>
                  <a:pt x="190" y="245"/>
                  <a:pt x="190" y="245"/>
                </a:cubicBezTo>
                <a:cubicBezTo>
                  <a:pt x="187" y="246"/>
                  <a:pt x="185" y="245"/>
                  <a:pt x="184" y="244"/>
                </a:cubicBezTo>
                <a:cubicBezTo>
                  <a:pt x="182" y="242"/>
                  <a:pt x="181" y="238"/>
                  <a:pt x="181" y="234"/>
                </a:cubicBezTo>
                <a:cubicBezTo>
                  <a:pt x="181" y="229"/>
                  <a:pt x="184" y="227"/>
                  <a:pt x="186" y="226"/>
                </a:cubicBezTo>
                <a:cubicBezTo>
                  <a:pt x="268" y="182"/>
                  <a:pt x="268" y="182"/>
                  <a:pt x="268" y="182"/>
                </a:cubicBezTo>
                <a:cubicBezTo>
                  <a:pt x="338" y="202"/>
                  <a:pt x="338" y="202"/>
                  <a:pt x="338" y="202"/>
                </a:cubicBezTo>
                <a:cubicBezTo>
                  <a:pt x="339" y="202"/>
                  <a:pt x="340" y="202"/>
                  <a:pt x="341" y="20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56" name="Google Shape;256;p11"/>
          <p:cNvSpPr/>
          <p:nvPr/>
        </p:nvSpPr>
        <p:spPr>
          <a:xfrm>
            <a:off x="7065374" y="2875784"/>
            <a:ext cx="439814" cy="439813"/>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6" y="330"/>
                </a:moveTo>
                <a:cubicBezTo>
                  <a:pt x="416" y="336"/>
                  <a:pt x="411" y="341"/>
                  <a:pt x="405" y="341"/>
                </a:cubicBezTo>
                <a:cubicBezTo>
                  <a:pt x="394" y="341"/>
                  <a:pt x="394" y="341"/>
                  <a:pt x="394" y="341"/>
                </a:cubicBezTo>
                <a:cubicBezTo>
                  <a:pt x="388" y="341"/>
                  <a:pt x="384" y="336"/>
                  <a:pt x="384" y="330"/>
                </a:cubicBezTo>
                <a:cubicBezTo>
                  <a:pt x="384" y="320"/>
                  <a:pt x="384" y="320"/>
                  <a:pt x="384" y="320"/>
                </a:cubicBezTo>
                <a:cubicBezTo>
                  <a:pt x="371" y="320"/>
                  <a:pt x="371" y="320"/>
                  <a:pt x="371" y="320"/>
                </a:cubicBezTo>
                <a:cubicBezTo>
                  <a:pt x="372" y="324"/>
                  <a:pt x="372" y="329"/>
                  <a:pt x="371" y="334"/>
                </a:cubicBezTo>
                <a:cubicBezTo>
                  <a:pt x="368" y="342"/>
                  <a:pt x="363" y="350"/>
                  <a:pt x="355" y="354"/>
                </a:cubicBezTo>
                <a:cubicBezTo>
                  <a:pt x="350" y="357"/>
                  <a:pt x="344" y="359"/>
                  <a:pt x="338" y="359"/>
                </a:cubicBezTo>
                <a:cubicBezTo>
                  <a:pt x="336" y="359"/>
                  <a:pt x="334" y="358"/>
                  <a:pt x="332" y="358"/>
                </a:cubicBezTo>
                <a:cubicBezTo>
                  <a:pt x="330" y="365"/>
                  <a:pt x="325" y="372"/>
                  <a:pt x="318" y="376"/>
                </a:cubicBezTo>
                <a:cubicBezTo>
                  <a:pt x="313" y="380"/>
                  <a:pt x="307" y="381"/>
                  <a:pt x="301" y="381"/>
                </a:cubicBezTo>
                <a:cubicBezTo>
                  <a:pt x="292" y="381"/>
                  <a:pt x="283" y="377"/>
                  <a:pt x="277" y="370"/>
                </a:cubicBezTo>
                <a:cubicBezTo>
                  <a:pt x="274" y="374"/>
                  <a:pt x="271" y="377"/>
                  <a:pt x="267" y="379"/>
                </a:cubicBezTo>
                <a:cubicBezTo>
                  <a:pt x="261" y="382"/>
                  <a:pt x="256" y="384"/>
                  <a:pt x="250" y="384"/>
                </a:cubicBezTo>
                <a:cubicBezTo>
                  <a:pt x="241" y="384"/>
                  <a:pt x="232" y="380"/>
                  <a:pt x="226" y="374"/>
                </a:cubicBezTo>
                <a:cubicBezTo>
                  <a:pt x="224" y="376"/>
                  <a:pt x="221" y="379"/>
                  <a:pt x="217" y="381"/>
                </a:cubicBezTo>
                <a:cubicBezTo>
                  <a:pt x="212" y="384"/>
                  <a:pt x="207" y="385"/>
                  <a:pt x="202" y="385"/>
                </a:cubicBezTo>
                <a:cubicBezTo>
                  <a:pt x="190" y="385"/>
                  <a:pt x="178" y="379"/>
                  <a:pt x="172" y="368"/>
                </a:cubicBezTo>
                <a:cubicBezTo>
                  <a:pt x="143" y="320"/>
                  <a:pt x="143" y="320"/>
                  <a:pt x="143" y="320"/>
                </a:cubicBezTo>
                <a:cubicBezTo>
                  <a:pt x="128" y="320"/>
                  <a:pt x="128" y="320"/>
                  <a:pt x="128" y="320"/>
                </a:cubicBezTo>
                <a:cubicBezTo>
                  <a:pt x="128" y="330"/>
                  <a:pt x="128" y="330"/>
                  <a:pt x="128" y="330"/>
                </a:cubicBezTo>
                <a:cubicBezTo>
                  <a:pt x="128" y="336"/>
                  <a:pt x="123" y="341"/>
                  <a:pt x="117" y="341"/>
                </a:cubicBezTo>
                <a:cubicBezTo>
                  <a:pt x="106" y="341"/>
                  <a:pt x="106" y="341"/>
                  <a:pt x="106" y="341"/>
                </a:cubicBezTo>
                <a:cubicBezTo>
                  <a:pt x="100" y="341"/>
                  <a:pt x="96" y="336"/>
                  <a:pt x="96" y="330"/>
                </a:cubicBezTo>
                <a:cubicBezTo>
                  <a:pt x="96" y="324"/>
                  <a:pt x="100" y="320"/>
                  <a:pt x="106" y="320"/>
                </a:cubicBezTo>
                <a:cubicBezTo>
                  <a:pt x="106" y="170"/>
                  <a:pt x="106" y="170"/>
                  <a:pt x="106" y="170"/>
                </a:cubicBezTo>
                <a:cubicBezTo>
                  <a:pt x="100" y="170"/>
                  <a:pt x="96" y="166"/>
                  <a:pt x="96" y="160"/>
                </a:cubicBezTo>
                <a:cubicBezTo>
                  <a:pt x="96" y="154"/>
                  <a:pt x="100" y="149"/>
                  <a:pt x="106" y="149"/>
                </a:cubicBezTo>
                <a:cubicBezTo>
                  <a:pt x="117" y="149"/>
                  <a:pt x="117" y="149"/>
                  <a:pt x="117" y="149"/>
                </a:cubicBezTo>
                <a:cubicBezTo>
                  <a:pt x="123" y="149"/>
                  <a:pt x="128" y="154"/>
                  <a:pt x="128" y="160"/>
                </a:cubicBezTo>
                <a:cubicBezTo>
                  <a:pt x="128" y="181"/>
                  <a:pt x="128" y="181"/>
                  <a:pt x="128" y="181"/>
                </a:cubicBezTo>
                <a:cubicBezTo>
                  <a:pt x="224" y="181"/>
                  <a:pt x="224" y="181"/>
                  <a:pt x="224" y="181"/>
                </a:cubicBezTo>
                <a:cubicBezTo>
                  <a:pt x="224" y="181"/>
                  <a:pt x="224" y="181"/>
                  <a:pt x="224" y="181"/>
                </a:cubicBezTo>
                <a:cubicBezTo>
                  <a:pt x="261" y="161"/>
                  <a:pt x="261" y="161"/>
                  <a:pt x="261" y="161"/>
                </a:cubicBezTo>
                <a:cubicBezTo>
                  <a:pt x="264" y="160"/>
                  <a:pt x="267" y="159"/>
                  <a:pt x="269" y="160"/>
                </a:cubicBezTo>
                <a:cubicBezTo>
                  <a:pt x="343" y="181"/>
                  <a:pt x="343" y="181"/>
                  <a:pt x="343" y="181"/>
                </a:cubicBezTo>
                <a:cubicBezTo>
                  <a:pt x="384" y="181"/>
                  <a:pt x="384" y="181"/>
                  <a:pt x="384" y="181"/>
                </a:cubicBezTo>
                <a:cubicBezTo>
                  <a:pt x="384" y="160"/>
                  <a:pt x="384" y="160"/>
                  <a:pt x="384" y="160"/>
                </a:cubicBezTo>
                <a:cubicBezTo>
                  <a:pt x="384" y="154"/>
                  <a:pt x="388" y="149"/>
                  <a:pt x="394" y="149"/>
                </a:cubicBezTo>
                <a:cubicBezTo>
                  <a:pt x="405" y="149"/>
                  <a:pt x="405" y="149"/>
                  <a:pt x="405" y="149"/>
                </a:cubicBezTo>
                <a:cubicBezTo>
                  <a:pt x="411" y="149"/>
                  <a:pt x="416" y="154"/>
                  <a:pt x="416" y="160"/>
                </a:cubicBezTo>
                <a:cubicBezTo>
                  <a:pt x="416" y="166"/>
                  <a:pt x="411" y="170"/>
                  <a:pt x="405" y="170"/>
                </a:cubicBezTo>
                <a:cubicBezTo>
                  <a:pt x="405" y="320"/>
                  <a:pt x="405" y="320"/>
                  <a:pt x="405" y="320"/>
                </a:cubicBezTo>
                <a:cubicBezTo>
                  <a:pt x="411" y="320"/>
                  <a:pt x="416" y="324"/>
                  <a:pt x="416" y="330"/>
                </a:cubicBezTo>
                <a:close/>
                <a:moveTo>
                  <a:pt x="349" y="319"/>
                </a:moveTo>
                <a:cubicBezTo>
                  <a:pt x="350" y="322"/>
                  <a:pt x="351" y="325"/>
                  <a:pt x="350" y="328"/>
                </a:cubicBezTo>
                <a:cubicBezTo>
                  <a:pt x="349" y="332"/>
                  <a:pt x="347" y="334"/>
                  <a:pt x="344" y="336"/>
                </a:cubicBezTo>
                <a:cubicBezTo>
                  <a:pt x="342" y="337"/>
                  <a:pt x="338" y="338"/>
                  <a:pt x="335" y="337"/>
                </a:cubicBezTo>
                <a:cubicBezTo>
                  <a:pt x="332" y="336"/>
                  <a:pt x="330" y="334"/>
                  <a:pt x="328" y="332"/>
                </a:cubicBezTo>
                <a:cubicBezTo>
                  <a:pt x="328" y="332"/>
                  <a:pt x="328" y="332"/>
                  <a:pt x="328" y="332"/>
                </a:cubicBezTo>
                <a:cubicBezTo>
                  <a:pt x="328" y="332"/>
                  <a:pt x="328" y="332"/>
                  <a:pt x="328" y="331"/>
                </a:cubicBezTo>
                <a:cubicBezTo>
                  <a:pt x="294" y="274"/>
                  <a:pt x="294" y="274"/>
                  <a:pt x="294" y="274"/>
                </a:cubicBezTo>
                <a:cubicBezTo>
                  <a:pt x="291" y="268"/>
                  <a:pt x="284" y="267"/>
                  <a:pt x="279" y="270"/>
                </a:cubicBezTo>
                <a:cubicBezTo>
                  <a:pt x="274" y="273"/>
                  <a:pt x="272" y="279"/>
                  <a:pt x="275" y="284"/>
                </a:cubicBezTo>
                <a:cubicBezTo>
                  <a:pt x="310" y="343"/>
                  <a:pt x="310" y="343"/>
                  <a:pt x="310" y="343"/>
                </a:cubicBezTo>
                <a:cubicBezTo>
                  <a:pt x="310" y="343"/>
                  <a:pt x="310" y="343"/>
                  <a:pt x="310" y="343"/>
                </a:cubicBezTo>
                <a:cubicBezTo>
                  <a:pt x="313" y="348"/>
                  <a:pt x="313" y="355"/>
                  <a:pt x="307" y="358"/>
                </a:cubicBezTo>
                <a:cubicBezTo>
                  <a:pt x="301" y="361"/>
                  <a:pt x="294" y="359"/>
                  <a:pt x="290" y="353"/>
                </a:cubicBezTo>
                <a:cubicBezTo>
                  <a:pt x="258" y="300"/>
                  <a:pt x="258" y="300"/>
                  <a:pt x="258" y="300"/>
                </a:cubicBezTo>
                <a:cubicBezTo>
                  <a:pt x="255" y="295"/>
                  <a:pt x="249" y="293"/>
                  <a:pt x="243" y="296"/>
                </a:cubicBezTo>
                <a:cubicBezTo>
                  <a:pt x="238" y="299"/>
                  <a:pt x="237" y="306"/>
                  <a:pt x="240" y="311"/>
                </a:cubicBezTo>
                <a:cubicBezTo>
                  <a:pt x="260" y="345"/>
                  <a:pt x="260" y="345"/>
                  <a:pt x="260" y="345"/>
                </a:cubicBezTo>
                <a:cubicBezTo>
                  <a:pt x="262" y="347"/>
                  <a:pt x="262" y="350"/>
                  <a:pt x="261" y="353"/>
                </a:cubicBezTo>
                <a:cubicBezTo>
                  <a:pt x="261" y="356"/>
                  <a:pt x="259" y="359"/>
                  <a:pt x="256" y="361"/>
                </a:cubicBezTo>
                <a:cubicBezTo>
                  <a:pt x="250" y="364"/>
                  <a:pt x="243" y="362"/>
                  <a:pt x="239" y="357"/>
                </a:cubicBezTo>
                <a:cubicBezTo>
                  <a:pt x="239" y="357"/>
                  <a:pt x="239" y="357"/>
                  <a:pt x="239" y="357"/>
                </a:cubicBezTo>
                <a:cubicBezTo>
                  <a:pt x="228" y="337"/>
                  <a:pt x="228" y="337"/>
                  <a:pt x="228" y="337"/>
                </a:cubicBezTo>
                <a:cubicBezTo>
                  <a:pt x="228" y="337"/>
                  <a:pt x="228" y="337"/>
                  <a:pt x="228" y="337"/>
                </a:cubicBezTo>
                <a:cubicBezTo>
                  <a:pt x="228" y="337"/>
                  <a:pt x="228" y="337"/>
                  <a:pt x="228" y="337"/>
                </a:cubicBezTo>
                <a:cubicBezTo>
                  <a:pt x="220" y="325"/>
                  <a:pt x="220" y="325"/>
                  <a:pt x="220" y="325"/>
                </a:cubicBezTo>
                <a:cubicBezTo>
                  <a:pt x="217" y="320"/>
                  <a:pt x="210" y="319"/>
                  <a:pt x="206" y="322"/>
                </a:cubicBezTo>
                <a:cubicBezTo>
                  <a:pt x="201" y="325"/>
                  <a:pt x="199" y="332"/>
                  <a:pt x="202" y="337"/>
                </a:cubicBezTo>
                <a:cubicBezTo>
                  <a:pt x="210" y="348"/>
                  <a:pt x="210" y="348"/>
                  <a:pt x="210" y="348"/>
                </a:cubicBezTo>
                <a:cubicBezTo>
                  <a:pt x="211" y="350"/>
                  <a:pt x="214" y="358"/>
                  <a:pt x="207" y="363"/>
                </a:cubicBezTo>
                <a:cubicBezTo>
                  <a:pt x="201" y="366"/>
                  <a:pt x="193" y="362"/>
                  <a:pt x="190" y="357"/>
                </a:cubicBezTo>
                <a:cubicBezTo>
                  <a:pt x="158" y="304"/>
                  <a:pt x="158" y="304"/>
                  <a:pt x="158" y="304"/>
                </a:cubicBezTo>
                <a:cubicBezTo>
                  <a:pt x="156" y="300"/>
                  <a:pt x="153" y="298"/>
                  <a:pt x="149" y="298"/>
                </a:cubicBezTo>
                <a:cubicBezTo>
                  <a:pt x="128" y="298"/>
                  <a:pt x="128" y="298"/>
                  <a:pt x="128" y="298"/>
                </a:cubicBezTo>
                <a:cubicBezTo>
                  <a:pt x="128" y="202"/>
                  <a:pt x="128" y="202"/>
                  <a:pt x="128" y="202"/>
                </a:cubicBezTo>
                <a:cubicBezTo>
                  <a:pt x="184" y="202"/>
                  <a:pt x="184" y="202"/>
                  <a:pt x="184" y="202"/>
                </a:cubicBezTo>
                <a:cubicBezTo>
                  <a:pt x="176" y="207"/>
                  <a:pt x="176" y="207"/>
                  <a:pt x="176" y="207"/>
                </a:cubicBezTo>
                <a:cubicBezTo>
                  <a:pt x="166" y="213"/>
                  <a:pt x="160" y="223"/>
                  <a:pt x="160" y="234"/>
                </a:cubicBezTo>
                <a:cubicBezTo>
                  <a:pt x="160" y="244"/>
                  <a:pt x="164" y="254"/>
                  <a:pt x="170" y="260"/>
                </a:cubicBezTo>
                <a:cubicBezTo>
                  <a:pt x="177" y="265"/>
                  <a:pt x="185" y="267"/>
                  <a:pt x="193" y="266"/>
                </a:cubicBezTo>
                <a:cubicBezTo>
                  <a:pt x="307" y="247"/>
                  <a:pt x="307" y="247"/>
                  <a:pt x="307" y="247"/>
                </a:cubicBezTo>
                <a:lnTo>
                  <a:pt x="349" y="319"/>
                </a:lnTo>
                <a:close/>
                <a:moveTo>
                  <a:pt x="341" y="202"/>
                </a:moveTo>
                <a:cubicBezTo>
                  <a:pt x="384" y="202"/>
                  <a:pt x="384" y="202"/>
                  <a:pt x="384" y="202"/>
                </a:cubicBezTo>
                <a:cubicBezTo>
                  <a:pt x="384" y="298"/>
                  <a:pt x="384" y="298"/>
                  <a:pt x="384" y="298"/>
                </a:cubicBezTo>
                <a:cubicBezTo>
                  <a:pt x="362" y="298"/>
                  <a:pt x="362" y="298"/>
                  <a:pt x="362" y="298"/>
                </a:cubicBezTo>
                <a:cubicBezTo>
                  <a:pt x="362" y="298"/>
                  <a:pt x="362" y="299"/>
                  <a:pt x="361" y="299"/>
                </a:cubicBezTo>
                <a:cubicBezTo>
                  <a:pt x="322" y="230"/>
                  <a:pt x="322" y="230"/>
                  <a:pt x="322" y="230"/>
                </a:cubicBezTo>
                <a:cubicBezTo>
                  <a:pt x="320" y="226"/>
                  <a:pt x="316" y="224"/>
                  <a:pt x="311" y="225"/>
                </a:cubicBezTo>
                <a:cubicBezTo>
                  <a:pt x="190" y="245"/>
                  <a:pt x="190" y="245"/>
                  <a:pt x="190" y="245"/>
                </a:cubicBezTo>
                <a:cubicBezTo>
                  <a:pt x="187" y="246"/>
                  <a:pt x="185" y="245"/>
                  <a:pt x="184" y="244"/>
                </a:cubicBezTo>
                <a:cubicBezTo>
                  <a:pt x="182" y="242"/>
                  <a:pt x="181" y="238"/>
                  <a:pt x="181" y="234"/>
                </a:cubicBezTo>
                <a:cubicBezTo>
                  <a:pt x="181" y="229"/>
                  <a:pt x="184" y="227"/>
                  <a:pt x="186" y="226"/>
                </a:cubicBezTo>
                <a:cubicBezTo>
                  <a:pt x="268" y="182"/>
                  <a:pt x="268" y="182"/>
                  <a:pt x="268" y="182"/>
                </a:cubicBezTo>
                <a:cubicBezTo>
                  <a:pt x="338" y="202"/>
                  <a:pt x="338" y="202"/>
                  <a:pt x="338" y="202"/>
                </a:cubicBezTo>
                <a:cubicBezTo>
                  <a:pt x="339" y="202"/>
                  <a:pt x="340" y="202"/>
                  <a:pt x="341" y="20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57" name="Google Shape;257;p11"/>
          <p:cNvSpPr/>
          <p:nvPr/>
        </p:nvSpPr>
        <p:spPr>
          <a:xfrm>
            <a:off x="6767281" y="2875784"/>
            <a:ext cx="439814" cy="439813"/>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6" y="330"/>
                </a:moveTo>
                <a:cubicBezTo>
                  <a:pt x="416" y="336"/>
                  <a:pt x="411" y="341"/>
                  <a:pt x="405" y="341"/>
                </a:cubicBezTo>
                <a:cubicBezTo>
                  <a:pt x="394" y="341"/>
                  <a:pt x="394" y="341"/>
                  <a:pt x="394" y="341"/>
                </a:cubicBezTo>
                <a:cubicBezTo>
                  <a:pt x="388" y="341"/>
                  <a:pt x="384" y="336"/>
                  <a:pt x="384" y="330"/>
                </a:cubicBezTo>
                <a:cubicBezTo>
                  <a:pt x="384" y="320"/>
                  <a:pt x="384" y="320"/>
                  <a:pt x="384" y="320"/>
                </a:cubicBezTo>
                <a:cubicBezTo>
                  <a:pt x="371" y="320"/>
                  <a:pt x="371" y="320"/>
                  <a:pt x="371" y="320"/>
                </a:cubicBezTo>
                <a:cubicBezTo>
                  <a:pt x="372" y="324"/>
                  <a:pt x="372" y="329"/>
                  <a:pt x="371" y="334"/>
                </a:cubicBezTo>
                <a:cubicBezTo>
                  <a:pt x="368" y="342"/>
                  <a:pt x="363" y="350"/>
                  <a:pt x="355" y="354"/>
                </a:cubicBezTo>
                <a:cubicBezTo>
                  <a:pt x="350" y="357"/>
                  <a:pt x="344" y="359"/>
                  <a:pt x="338" y="359"/>
                </a:cubicBezTo>
                <a:cubicBezTo>
                  <a:pt x="336" y="359"/>
                  <a:pt x="334" y="358"/>
                  <a:pt x="332" y="358"/>
                </a:cubicBezTo>
                <a:cubicBezTo>
                  <a:pt x="330" y="365"/>
                  <a:pt x="325" y="372"/>
                  <a:pt x="318" y="376"/>
                </a:cubicBezTo>
                <a:cubicBezTo>
                  <a:pt x="313" y="380"/>
                  <a:pt x="307" y="381"/>
                  <a:pt x="301" y="381"/>
                </a:cubicBezTo>
                <a:cubicBezTo>
                  <a:pt x="292" y="381"/>
                  <a:pt x="283" y="377"/>
                  <a:pt x="277" y="370"/>
                </a:cubicBezTo>
                <a:cubicBezTo>
                  <a:pt x="274" y="374"/>
                  <a:pt x="271" y="377"/>
                  <a:pt x="267" y="379"/>
                </a:cubicBezTo>
                <a:cubicBezTo>
                  <a:pt x="261" y="382"/>
                  <a:pt x="256" y="384"/>
                  <a:pt x="250" y="384"/>
                </a:cubicBezTo>
                <a:cubicBezTo>
                  <a:pt x="241" y="384"/>
                  <a:pt x="232" y="380"/>
                  <a:pt x="226" y="374"/>
                </a:cubicBezTo>
                <a:cubicBezTo>
                  <a:pt x="224" y="376"/>
                  <a:pt x="221" y="379"/>
                  <a:pt x="217" y="381"/>
                </a:cubicBezTo>
                <a:cubicBezTo>
                  <a:pt x="212" y="384"/>
                  <a:pt x="207" y="385"/>
                  <a:pt x="202" y="385"/>
                </a:cubicBezTo>
                <a:cubicBezTo>
                  <a:pt x="190" y="385"/>
                  <a:pt x="178" y="379"/>
                  <a:pt x="172" y="368"/>
                </a:cubicBezTo>
                <a:cubicBezTo>
                  <a:pt x="143" y="320"/>
                  <a:pt x="143" y="320"/>
                  <a:pt x="143" y="320"/>
                </a:cubicBezTo>
                <a:cubicBezTo>
                  <a:pt x="128" y="320"/>
                  <a:pt x="128" y="320"/>
                  <a:pt x="128" y="320"/>
                </a:cubicBezTo>
                <a:cubicBezTo>
                  <a:pt x="128" y="330"/>
                  <a:pt x="128" y="330"/>
                  <a:pt x="128" y="330"/>
                </a:cubicBezTo>
                <a:cubicBezTo>
                  <a:pt x="128" y="336"/>
                  <a:pt x="123" y="341"/>
                  <a:pt x="117" y="341"/>
                </a:cubicBezTo>
                <a:cubicBezTo>
                  <a:pt x="106" y="341"/>
                  <a:pt x="106" y="341"/>
                  <a:pt x="106" y="341"/>
                </a:cubicBezTo>
                <a:cubicBezTo>
                  <a:pt x="100" y="341"/>
                  <a:pt x="96" y="336"/>
                  <a:pt x="96" y="330"/>
                </a:cubicBezTo>
                <a:cubicBezTo>
                  <a:pt x="96" y="324"/>
                  <a:pt x="100" y="320"/>
                  <a:pt x="106" y="320"/>
                </a:cubicBezTo>
                <a:cubicBezTo>
                  <a:pt x="106" y="170"/>
                  <a:pt x="106" y="170"/>
                  <a:pt x="106" y="170"/>
                </a:cubicBezTo>
                <a:cubicBezTo>
                  <a:pt x="100" y="170"/>
                  <a:pt x="96" y="166"/>
                  <a:pt x="96" y="160"/>
                </a:cubicBezTo>
                <a:cubicBezTo>
                  <a:pt x="96" y="154"/>
                  <a:pt x="100" y="149"/>
                  <a:pt x="106" y="149"/>
                </a:cubicBezTo>
                <a:cubicBezTo>
                  <a:pt x="117" y="149"/>
                  <a:pt x="117" y="149"/>
                  <a:pt x="117" y="149"/>
                </a:cubicBezTo>
                <a:cubicBezTo>
                  <a:pt x="123" y="149"/>
                  <a:pt x="128" y="154"/>
                  <a:pt x="128" y="160"/>
                </a:cubicBezTo>
                <a:cubicBezTo>
                  <a:pt x="128" y="181"/>
                  <a:pt x="128" y="181"/>
                  <a:pt x="128" y="181"/>
                </a:cubicBezTo>
                <a:cubicBezTo>
                  <a:pt x="224" y="181"/>
                  <a:pt x="224" y="181"/>
                  <a:pt x="224" y="181"/>
                </a:cubicBezTo>
                <a:cubicBezTo>
                  <a:pt x="224" y="181"/>
                  <a:pt x="224" y="181"/>
                  <a:pt x="224" y="181"/>
                </a:cubicBezTo>
                <a:cubicBezTo>
                  <a:pt x="261" y="161"/>
                  <a:pt x="261" y="161"/>
                  <a:pt x="261" y="161"/>
                </a:cubicBezTo>
                <a:cubicBezTo>
                  <a:pt x="264" y="160"/>
                  <a:pt x="267" y="159"/>
                  <a:pt x="269" y="160"/>
                </a:cubicBezTo>
                <a:cubicBezTo>
                  <a:pt x="343" y="181"/>
                  <a:pt x="343" y="181"/>
                  <a:pt x="343" y="181"/>
                </a:cubicBezTo>
                <a:cubicBezTo>
                  <a:pt x="384" y="181"/>
                  <a:pt x="384" y="181"/>
                  <a:pt x="384" y="181"/>
                </a:cubicBezTo>
                <a:cubicBezTo>
                  <a:pt x="384" y="160"/>
                  <a:pt x="384" y="160"/>
                  <a:pt x="384" y="160"/>
                </a:cubicBezTo>
                <a:cubicBezTo>
                  <a:pt x="384" y="154"/>
                  <a:pt x="388" y="149"/>
                  <a:pt x="394" y="149"/>
                </a:cubicBezTo>
                <a:cubicBezTo>
                  <a:pt x="405" y="149"/>
                  <a:pt x="405" y="149"/>
                  <a:pt x="405" y="149"/>
                </a:cubicBezTo>
                <a:cubicBezTo>
                  <a:pt x="411" y="149"/>
                  <a:pt x="416" y="154"/>
                  <a:pt x="416" y="160"/>
                </a:cubicBezTo>
                <a:cubicBezTo>
                  <a:pt x="416" y="166"/>
                  <a:pt x="411" y="170"/>
                  <a:pt x="405" y="170"/>
                </a:cubicBezTo>
                <a:cubicBezTo>
                  <a:pt x="405" y="320"/>
                  <a:pt x="405" y="320"/>
                  <a:pt x="405" y="320"/>
                </a:cubicBezTo>
                <a:cubicBezTo>
                  <a:pt x="411" y="320"/>
                  <a:pt x="416" y="324"/>
                  <a:pt x="416" y="330"/>
                </a:cubicBezTo>
                <a:close/>
                <a:moveTo>
                  <a:pt x="349" y="319"/>
                </a:moveTo>
                <a:cubicBezTo>
                  <a:pt x="350" y="322"/>
                  <a:pt x="351" y="325"/>
                  <a:pt x="350" y="328"/>
                </a:cubicBezTo>
                <a:cubicBezTo>
                  <a:pt x="349" y="332"/>
                  <a:pt x="347" y="334"/>
                  <a:pt x="344" y="336"/>
                </a:cubicBezTo>
                <a:cubicBezTo>
                  <a:pt x="342" y="337"/>
                  <a:pt x="338" y="338"/>
                  <a:pt x="335" y="337"/>
                </a:cubicBezTo>
                <a:cubicBezTo>
                  <a:pt x="332" y="336"/>
                  <a:pt x="330" y="334"/>
                  <a:pt x="328" y="332"/>
                </a:cubicBezTo>
                <a:cubicBezTo>
                  <a:pt x="328" y="332"/>
                  <a:pt x="328" y="332"/>
                  <a:pt x="328" y="332"/>
                </a:cubicBezTo>
                <a:cubicBezTo>
                  <a:pt x="328" y="332"/>
                  <a:pt x="328" y="332"/>
                  <a:pt x="328" y="331"/>
                </a:cubicBezTo>
                <a:cubicBezTo>
                  <a:pt x="294" y="274"/>
                  <a:pt x="294" y="274"/>
                  <a:pt x="294" y="274"/>
                </a:cubicBezTo>
                <a:cubicBezTo>
                  <a:pt x="291" y="268"/>
                  <a:pt x="284" y="267"/>
                  <a:pt x="279" y="270"/>
                </a:cubicBezTo>
                <a:cubicBezTo>
                  <a:pt x="274" y="273"/>
                  <a:pt x="272" y="279"/>
                  <a:pt x="275" y="284"/>
                </a:cubicBezTo>
                <a:cubicBezTo>
                  <a:pt x="310" y="343"/>
                  <a:pt x="310" y="343"/>
                  <a:pt x="310" y="343"/>
                </a:cubicBezTo>
                <a:cubicBezTo>
                  <a:pt x="310" y="343"/>
                  <a:pt x="310" y="343"/>
                  <a:pt x="310" y="343"/>
                </a:cubicBezTo>
                <a:cubicBezTo>
                  <a:pt x="313" y="348"/>
                  <a:pt x="313" y="355"/>
                  <a:pt x="307" y="358"/>
                </a:cubicBezTo>
                <a:cubicBezTo>
                  <a:pt x="301" y="361"/>
                  <a:pt x="294" y="359"/>
                  <a:pt x="290" y="353"/>
                </a:cubicBezTo>
                <a:cubicBezTo>
                  <a:pt x="258" y="300"/>
                  <a:pt x="258" y="300"/>
                  <a:pt x="258" y="300"/>
                </a:cubicBezTo>
                <a:cubicBezTo>
                  <a:pt x="255" y="295"/>
                  <a:pt x="249" y="293"/>
                  <a:pt x="243" y="296"/>
                </a:cubicBezTo>
                <a:cubicBezTo>
                  <a:pt x="238" y="299"/>
                  <a:pt x="237" y="306"/>
                  <a:pt x="240" y="311"/>
                </a:cubicBezTo>
                <a:cubicBezTo>
                  <a:pt x="260" y="345"/>
                  <a:pt x="260" y="345"/>
                  <a:pt x="260" y="345"/>
                </a:cubicBezTo>
                <a:cubicBezTo>
                  <a:pt x="262" y="347"/>
                  <a:pt x="262" y="350"/>
                  <a:pt x="261" y="353"/>
                </a:cubicBezTo>
                <a:cubicBezTo>
                  <a:pt x="261" y="356"/>
                  <a:pt x="259" y="359"/>
                  <a:pt x="256" y="361"/>
                </a:cubicBezTo>
                <a:cubicBezTo>
                  <a:pt x="250" y="364"/>
                  <a:pt x="243" y="362"/>
                  <a:pt x="239" y="357"/>
                </a:cubicBezTo>
                <a:cubicBezTo>
                  <a:pt x="239" y="357"/>
                  <a:pt x="239" y="357"/>
                  <a:pt x="239" y="357"/>
                </a:cubicBezTo>
                <a:cubicBezTo>
                  <a:pt x="228" y="337"/>
                  <a:pt x="228" y="337"/>
                  <a:pt x="228" y="337"/>
                </a:cubicBezTo>
                <a:cubicBezTo>
                  <a:pt x="228" y="337"/>
                  <a:pt x="228" y="337"/>
                  <a:pt x="228" y="337"/>
                </a:cubicBezTo>
                <a:cubicBezTo>
                  <a:pt x="228" y="337"/>
                  <a:pt x="228" y="337"/>
                  <a:pt x="228" y="337"/>
                </a:cubicBezTo>
                <a:cubicBezTo>
                  <a:pt x="220" y="325"/>
                  <a:pt x="220" y="325"/>
                  <a:pt x="220" y="325"/>
                </a:cubicBezTo>
                <a:cubicBezTo>
                  <a:pt x="217" y="320"/>
                  <a:pt x="210" y="319"/>
                  <a:pt x="206" y="322"/>
                </a:cubicBezTo>
                <a:cubicBezTo>
                  <a:pt x="201" y="325"/>
                  <a:pt x="199" y="332"/>
                  <a:pt x="202" y="337"/>
                </a:cubicBezTo>
                <a:cubicBezTo>
                  <a:pt x="210" y="348"/>
                  <a:pt x="210" y="348"/>
                  <a:pt x="210" y="348"/>
                </a:cubicBezTo>
                <a:cubicBezTo>
                  <a:pt x="211" y="350"/>
                  <a:pt x="214" y="358"/>
                  <a:pt x="207" y="363"/>
                </a:cubicBezTo>
                <a:cubicBezTo>
                  <a:pt x="201" y="366"/>
                  <a:pt x="193" y="362"/>
                  <a:pt x="190" y="357"/>
                </a:cubicBezTo>
                <a:cubicBezTo>
                  <a:pt x="158" y="304"/>
                  <a:pt x="158" y="304"/>
                  <a:pt x="158" y="304"/>
                </a:cubicBezTo>
                <a:cubicBezTo>
                  <a:pt x="156" y="300"/>
                  <a:pt x="153" y="298"/>
                  <a:pt x="149" y="298"/>
                </a:cubicBezTo>
                <a:cubicBezTo>
                  <a:pt x="128" y="298"/>
                  <a:pt x="128" y="298"/>
                  <a:pt x="128" y="298"/>
                </a:cubicBezTo>
                <a:cubicBezTo>
                  <a:pt x="128" y="202"/>
                  <a:pt x="128" y="202"/>
                  <a:pt x="128" y="202"/>
                </a:cubicBezTo>
                <a:cubicBezTo>
                  <a:pt x="184" y="202"/>
                  <a:pt x="184" y="202"/>
                  <a:pt x="184" y="202"/>
                </a:cubicBezTo>
                <a:cubicBezTo>
                  <a:pt x="176" y="207"/>
                  <a:pt x="176" y="207"/>
                  <a:pt x="176" y="207"/>
                </a:cubicBezTo>
                <a:cubicBezTo>
                  <a:pt x="166" y="213"/>
                  <a:pt x="160" y="223"/>
                  <a:pt x="160" y="234"/>
                </a:cubicBezTo>
                <a:cubicBezTo>
                  <a:pt x="160" y="244"/>
                  <a:pt x="164" y="254"/>
                  <a:pt x="170" y="260"/>
                </a:cubicBezTo>
                <a:cubicBezTo>
                  <a:pt x="177" y="265"/>
                  <a:pt x="185" y="267"/>
                  <a:pt x="193" y="266"/>
                </a:cubicBezTo>
                <a:cubicBezTo>
                  <a:pt x="307" y="247"/>
                  <a:pt x="307" y="247"/>
                  <a:pt x="307" y="247"/>
                </a:cubicBezTo>
                <a:lnTo>
                  <a:pt x="349" y="319"/>
                </a:lnTo>
                <a:close/>
                <a:moveTo>
                  <a:pt x="341" y="202"/>
                </a:moveTo>
                <a:cubicBezTo>
                  <a:pt x="384" y="202"/>
                  <a:pt x="384" y="202"/>
                  <a:pt x="384" y="202"/>
                </a:cubicBezTo>
                <a:cubicBezTo>
                  <a:pt x="384" y="298"/>
                  <a:pt x="384" y="298"/>
                  <a:pt x="384" y="298"/>
                </a:cubicBezTo>
                <a:cubicBezTo>
                  <a:pt x="362" y="298"/>
                  <a:pt x="362" y="298"/>
                  <a:pt x="362" y="298"/>
                </a:cubicBezTo>
                <a:cubicBezTo>
                  <a:pt x="362" y="298"/>
                  <a:pt x="362" y="299"/>
                  <a:pt x="361" y="299"/>
                </a:cubicBezTo>
                <a:cubicBezTo>
                  <a:pt x="322" y="230"/>
                  <a:pt x="322" y="230"/>
                  <a:pt x="322" y="230"/>
                </a:cubicBezTo>
                <a:cubicBezTo>
                  <a:pt x="320" y="226"/>
                  <a:pt x="316" y="224"/>
                  <a:pt x="311" y="225"/>
                </a:cubicBezTo>
                <a:cubicBezTo>
                  <a:pt x="190" y="245"/>
                  <a:pt x="190" y="245"/>
                  <a:pt x="190" y="245"/>
                </a:cubicBezTo>
                <a:cubicBezTo>
                  <a:pt x="187" y="246"/>
                  <a:pt x="185" y="245"/>
                  <a:pt x="184" y="244"/>
                </a:cubicBezTo>
                <a:cubicBezTo>
                  <a:pt x="182" y="242"/>
                  <a:pt x="181" y="238"/>
                  <a:pt x="181" y="234"/>
                </a:cubicBezTo>
                <a:cubicBezTo>
                  <a:pt x="181" y="229"/>
                  <a:pt x="184" y="227"/>
                  <a:pt x="186" y="226"/>
                </a:cubicBezTo>
                <a:cubicBezTo>
                  <a:pt x="268" y="182"/>
                  <a:pt x="268" y="182"/>
                  <a:pt x="268" y="182"/>
                </a:cubicBezTo>
                <a:cubicBezTo>
                  <a:pt x="338" y="202"/>
                  <a:pt x="338" y="202"/>
                  <a:pt x="338" y="202"/>
                </a:cubicBezTo>
                <a:cubicBezTo>
                  <a:pt x="339" y="202"/>
                  <a:pt x="340" y="202"/>
                  <a:pt x="341" y="20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58" name="Google Shape;258;p11"/>
          <p:cNvSpPr txBox="1"/>
          <p:nvPr/>
        </p:nvSpPr>
        <p:spPr>
          <a:xfrm>
            <a:off x="1407401" y="-256981"/>
            <a:ext cx="10595428" cy="5450113"/>
          </a:xfrm>
          <a:prstGeom prst="rect">
            <a:avLst/>
          </a:prstGeom>
          <a:noFill/>
          <a:ln>
            <a:noFill/>
          </a:ln>
        </p:spPr>
        <p:txBody>
          <a:bodyPr spcFirstLastPara="1" wrap="square" lIns="91425" tIns="45700" rIns="91425" bIns="45700" anchor="t" anchorCtr="0">
            <a:normAutofit/>
          </a:bodyPr>
          <a:lstStyle/>
          <a:p>
            <a:pPr marL="1828800" marR="0" lvl="4" indent="0" algn="l" rtl="0">
              <a:lnSpc>
                <a:spcPct val="9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a:p>
            <a:pPr marL="228600" marR="0" lvl="0" indent="-7620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9" name="Google Shape;259;p11"/>
          <p:cNvSpPr/>
          <p:nvPr/>
        </p:nvSpPr>
        <p:spPr>
          <a:xfrm>
            <a:off x="2419024" y="1248137"/>
            <a:ext cx="1133722" cy="977345"/>
          </a:xfrm>
          <a:prstGeom prst="hexagon">
            <a:avLst>
              <a:gd name="adj" fmla="val 25000"/>
              <a:gd name="vf" fmla="val 115470"/>
            </a:avLst>
          </a:prstGeom>
          <a:solidFill>
            <a:srgbClr val="0070C0"/>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lt1"/>
              </a:buClr>
              <a:buSzPts val="750"/>
              <a:buFont typeface="Calibri"/>
              <a:buNone/>
            </a:pPr>
            <a:endParaRPr sz="750" b="1" i="0" u="none" strike="noStrike" cap="none">
              <a:solidFill>
                <a:srgbClr val="FFFFFF"/>
              </a:solidFill>
              <a:latin typeface="Calibri"/>
              <a:ea typeface="Calibri"/>
              <a:cs typeface="Calibri"/>
              <a:sym typeface="Calibri"/>
            </a:endParaRPr>
          </a:p>
        </p:txBody>
      </p:sp>
      <p:sp>
        <p:nvSpPr>
          <p:cNvPr id="260" name="Google Shape;260;p11"/>
          <p:cNvSpPr/>
          <p:nvPr/>
        </p:nvSpPr>
        <p:spPr>
          <a:xfrm>
            <a:off x="2765978" y="1515717"/>
            <a:ext cx="439814" cy="439813"/>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6" y="330"/>
                </a:moveTo>
                <a:cubicBezTo>
                  <a:pt x="416" y="336"/>
                  <a:pt x="411" y="341"/>
                  <a:pt x="405" y="341"/>
                </a:cubicBezTo>
                <a:cubicBezTo>
                  <a:pt x="394" y="341"/>
                  <a:pt x="394" y="341"/>
                  <a:pt x="394" y="341"/>
                </a:cubicBezTo>
                <a:cubicBezTo>
                  <a:pt x="388" y="341"/>
                  <a:pt x="384" y="336"/>
                  <a:pt x="384" y="330"/>
                </a:cubicBezTo>
                <a:cubicBezTo>
                  <a:pt x="384" y="320"/>
                  <a:pt x="384" y="320"/>
                  <a:pt x="384" y="320"/>
                </a:cubicBezTo>
                <a:cubicBezTo>
                  <a:pt x="371" y="320"/>
                  <a:pt x="371" y="320"/>
                  <a:pt x="371" y="320"/>
                </a:cubicBezTo>
                <a:cubicBezTo>
                  <a:pt x="372" y="324"/>
                  <a:pt x="372" y="329"/>
                  <a:pt x="371" y="334"/>
                </a:cubicBezTo>
                <a:cubicBezTo>
                  <a:pt x="368" y="342"/>
                  <a:pt x="363" y="350"/>
                  <a:pt x="355" y="354"/>
                </a:cubicBezTo>
                <a:cubicBezTo>
                  <a:pt x="350" y="357"/>
                  <a:pt x="344" y="359"/>
                  <a:pt x="338" y="359"/>
                </a:cubicBezTo>
                <a:cubicBezTo>
                  <a:pt x="336" y="359"/>
                  <a:pt x="334" y="358"/>
                  <a:pt x="332" y="358"/>
                </a:cubicBezTo>
                <a:cubicBezTo>
                  <a:pt x="330" y="365"/>
                  <a:pt x="325" y="372"/>
                  <a:pt x="318" y="376"/>
                </a:cubicBezTo>
                <a:cubicBezTo>
                  <a:pt x="313" y="380"/>
                  <a:pt x="307" y="381"/>
                  <a:pt x="301" y="381"/>
                </a:cubicBezTo>
                <a:cubicBezTo>
                  <a:pt x="292" y="381"/>
                  <a:pt x="283" y="377"/>
                  <a:pt x="277" y="370"/>
                </a:cubicBezTo>
                <a:cubicBezTo>
                  <a:pt x="274" y="374"/>
                  <a:pt x="271" y="377"/>
                  <a:pt x="267" y="379"/>
                </a:cubicBezTo>
                <a:cubicBezTo>
                  <a:pt x="261" y="382"/>
                  <a:pt x="256" y="384"/>
                  <a:pt x="250" y="384"/>
                </a:cubicBezTo>
                <a:cubicBezTo>
                  <a:pt x="241" y="384"/>
                  <a:pt x="232" y="380"/>
                  <a:pt x="226" y="374"/>
                </a:cubicBezTo>
                <a:cubicBezTo>
                  <a:pt x="224" y="376"/>
                  <a:pt x="221" y="379"/>
                  <a:pt x="217" y="381"/>
                </a:cubicBezTo>
                <a:cubicBezTo>
                  <a:pt x="212" y="384"/>
                  <a:pt x="207" y="385"/>
                  <a:pt x="202" y="385"/>
                </a:cubicBezTo>
                <a:cubicBezTo>
                  <a:pt x="190" y="385"/>
                  <a:pt x="178" y="379"/>
                  <a:pt x="172" y="368"/>
                </a:cubicBezTo>
                <a:cubicBezTo>
                  <a:pt x="143" y="320"/>
                  <a:pt x="143" y="320"/>
                  <a:pt x="143" y="320"/>
                </a:cubicBezTo>
                <a:cubicBezTo>
                  <a:pt x="128" y="320"/>
                  <a:pt x="128" y="320"/>
                  <a:pt x="128" y="320"/>
                </a:cubicBezTo>
                <a:cubicBezTo>
                  <a:pt x="128" y="330"/>
                  <a:pt x="128" y="330"/>
                  <a:pt x="128" y="330"/>
                </a:cubicBezTo>
                <a:cubicBezTo>
                  <a:pt x="128" y="336"/>
                  <a:pt x="123" y="341"/>
                  <a:pt x="117" y="341"/>
                </a:cubicBezTo>
                <a:cubicBezTo>
                  <a:pt x="106" y="341"/>
                  <a:pt x="106" y="341"/>
                  <a:pt x="106" y="341"/>
                </a:cubicBezTo>
                <a:cubicBezTo>
                  <a:pt x="100" y="341"/>
                  <a:pt x="96" y="336"/>
                  <a:pt x="96" y="330"/>
                </a:cubicBezTo>
                <a:cubicBezTo>
                  <a:pt x="96" y="324"/>
                  <a:pt x="100" y="320"/>
                  <a:pt x="106" y="320"/>
                </a:cubicBezTo>
                <a:cubicBezTo>
                  <a:pt x="106" y="170"/>
                  <a:pt x="106" y="170"/>
                  <a:pt x="106" y="170"/>
                </a:cubicBezTo>
                <a:cubicBezTo>
                  <a:pt x="100" y="170"/>
                  <a:pt x="96" y="166"/>
                  <a:pt x="96" y="160"/>
                </a:cubicBezTo>
                <a:cubicBezTo>
                  <a:pt x="96" y="154"/>
                  <a:pt x="100" y="149"/>
                  <a:pt x="106" y="149"/>
                </a:cubicBezTo>
                <a:cubicBezTo>
                  <a:pt x="117" y="149"/>
                  <a:pt x="117" y="149"/>
                  <a:pt x="117" y="149"/>
                </a:cubicBezTo>
                <a:cubicBezTo>
                  <a:pt x="123" y="149"/>
                  <a:pt x="128" y="154"/>
                  <a:pt x="128" y="160"/>
                </a:cubicBezTo>
                <a:cubicBezTo>
                  <a:pt x="128" y="181"/>
                  <a:pt x="128" y="181"/>
                  <a:pt x="128" y="181"/>
                </a:cubicBezTo>
                <a:cubicBezTo>
                  <a:pt x="224" y="181"/>
                  <a:pt x="224" y="181"/>
                  <a:pt x="224" y="181"/>
                </a:cubicBezTo>
                <a:cubicBezTo>
                  <a:pt x="224" y="181"/>
                  <a:pt x="224" y="181"/>
                  <a:pt x="224" y="181"/>
                </a:cubicBezTo>
                <a:cubicBezTo>
                  <a:pt x="261" y="161"/>
                  <a:pt x="261" y="161"/>
                  <a:pt x="261" y="161"/>
                </a:cubicBezTo>
                <a:cubicBezTo>
                  <a:pt x="264" y="160"/>
                  <a:pt x="267" y="159"/>
                  <a:pt x="269" y="160"/>
                </a:cubicBezTo>
                <a:cubicBezTo>
                  <a:pt x="343" y="181"/>
                  <a:pt x="343" y="181"/>
                  <a:pt x="343" y="181"/>
                </a:cubicBezTo>
                <a:cubicBezTo>
                  <a:pt x="384" y="181"/>
                  <a:pt x="384" y="181"/>
                  <a:pt x="384" y="181"/>
                </a:cubicBezTo>
                <a:cubicBezTo>
                  <a:pt x="384" y="160"/>
                  <a:pt x="384" y="160"/>
                  <a:pt x="384" y="160"/>
                </a:cubicBezTo>
                <a:cubicBezTo>
                  <a:pt x="384" y="154"/>
                  <a:pt x="388" y="149"/>
                  <a:pt x="394" y="149"/>
                </a:cubicBezTo>
                <a:cubicBezTo>
                  <a:pt x="405" y="149"/>
                  <a:pt x="405" y="149"/>
                  <a:pt x="405" y="149"/>
                </a:cubicBezTo>
                <a:cubicBezTo>
                  <a:pt x="411" y="149"/>
                  <a:pt x="416" y="154"/>
                  <a:pt x="416" y="160"/>
                </a:cubicBezTo>
                <a:cubicBezTo>
                  <a:pt x="416" y="166"/>
                  <a:pt x="411" y="170"/>
                  <a:pt x="405" y="170"/>
                </a:cubicBezTo>
                <a:cubicBezTo>
                  <a:pt x="405" y="320"/>
                  <a:pt x="405" y="320"/>
                  <a:pt x="405" y="320"/>
                </a:cubicBezTo>
                <a:cubicBezTo>
                  <a:pt x="411" y="320"/>
                  <a:pt x="416" y="324"/>
                  <a:pt x="416" y="330"/>
                </a:cubicBezTo>
                <a:close/>
                <a:moveTo>
                  <a:pt x="349" y="319"/>
                </a:moveTo>
                <a:cubicBezTo>
                  <a:pt x="350" y="322"/>
                  <a:pt x="351" y="325"/>
                  <a:pt x="350" y="328"/>
                </a:cubicBezTo>
                <a:cubicBezTo>
                  <a:pt x="349" y="332"/>
                  <a:pt x="347" y="334"/>
                  <a:pt x="344" y="336"/>
                </a:cubicBezTo>
                <a:cubicBezTo>
                  <a:pt x="342" y="337"/>
                  <a:pt x="338" y="338"/>
                  <a:pt x="335" y="337"/>
                </a:cubicBezTo>
                <a:cubicBezTo>
                  <a:pt x="332" y="336"/>
                  <a:pt x="330" y="334"/>
                  <a:pt x="328" y="332"/>
                </a:cubicBezTo>
                <a:cubicBezTo>
                  <a:pt x="328" y="332"/>
                  <a:pt x="328" y="332"/>
                  <a:pt x="328" y="332"/>
                </a:cubicBezTo>
                <a:cubicBezTo>
                  <a:pt x="328" y="332"/>
                  <a:pt x="328" y="332"/>
                  <a:pt x="328" y="331"/>
                </a:cubicBezTo>
                <a:cubicBezTo>
                  <a:pt x="294" y="274"/>
                  <a:pt x="294" y="274"/>
                  <a:pt x="294" y="274"/>
                </a:cubicBezTo>
                <a:cubicBezTo>
                  <a:pt x="291" y="268"/>
                  <a:pt x="284" y="267"/>
                  <a:pt x="279" y="270"/>
                </a:cubicBezTo>
                <a:cubicBezTo>
                  <a:pt x="274" y="273"/>
                  <a:pt x="272" y="279"/>
                  <a:pt x="275" y="284"/>
                </a:cubicBezTo>
                <a:cubicBezTo>
                  <a:pt x="310" y="343"/>
                  <a:pt x="310" y="343"/>
                  <a:pt x="310" y="343"/>
                </a:cubicBezTo>
                <a:cubicBezTo>
                  <a:pt x="310" y="343"/>
                  <a:pt x="310" y="343"/>
                  <a:pt x="310" y="343"/>
                </a:cubicBezTo>
                <a:cubicBezTo>
                  <a:pt x="313" y="348"/>
                  <a:pt x="313" y="355"/>
                  <a:pt x="307" y="358"/>
                </a:cubicBezTo>
                <a:cubicBezTo>
                  <a:pt x="301" y="361"/>
                  <a:pt x="294" y="359"/>
                  <a:pt x="290" y="353"/>
                </a:cubicBezTo>
                <a:cubicBezTo>
                  <a:pt x="258" y="300"/>
                  <a:pt x="258" y="300"/>
                  <a:pt x="258" y="300"/>
                </a:cubicBezTo>
                <a:cubicBezTo>
                  <a:pt x="255" y="295"/>
                  <a:pt x="249" y="293"/>
                  <a:pt x="243" y="296"/>
                </a:cubicBezTo>
                <a:cubicBezTo>
                  <a:pt x="238" y="299"/>
                  <a:pt x="237" y="306"/>
                  <a:pt x="240" y="311"/>
                </a:cubicBezTo>
                <a:cubicBezTo>
                  <a:pt x="260" y="345"/>
                  <a:pt x="260" y="345"/>
                  <a:pt x="260" y="345"/>
                </a:cubicBezTo>
                <a:cubicBezTo>
                  <a:pt x="262" y="347"/>
                  <a:pt x="262" y="350"/>
                  <a:pt x="261" y="353"/>
                </a:cubicBezTo>
                <a:cubicBezTo>
                  <a:pt x="261" y="356"/>
                  <a:pt x="259" y="359"/>
                  <a:pt x="256" y="361"/>
                </a:cubicBezTo>
                <a:cubicBezTo>
                  <a:pt x="250" y="364"/>
                  <a:pt x="243" y="362"/>
                  <a:pt x="239" y="357"/>
                </a:cubicBezTo>
                <a:cubicBezTo>
                  <a:pt x="239" y="357"/>
                  <a:pt x="239" y="357"/>
                  <a:pt x="239" y="357"/>
                </a:cubicBezTo>
                <a:cubicBezTo>
                  <a:pt x="228" y="337"/>
                  <a:pt x="228" y="337"/>
                  <a:pt x="228" y="337"/>
                </a:cubicBezTo>
                <a:cubicBezTo>
                  <a:pt x="228" y="337"/>
                  <a:pt x="228" y="337"/>
                  <a:pt x="228" y="337"/>
                </a:cubicBezTo>
                <a:cubicBezTo>
                  <a:pt x="228" y="337"/>
                  <a:pt x="228" y="337"/>
                  <a:pt x="228" y="337"/>
                </a:cubicBezTo>
                <a:cubicBezTo>
                  <a:pt x="220" y="325"/>
                  <a:pt x="220" y="325"/>
                  <a:pt x="220" y="325"/>
                </a:cubicBezTo>
                <a:cubicBezTo>
                  <a:pt x="217" y="320"/>
                  <a:pt x="210" y="319"/>
                  <a:pt x="206" y="322"/>
                </a:cubicBezTo>
                <a:cubicBezTo>
                  <a:pt x="201" y="325"/>
                  <a:pt x="199" y="332"/>
                  <a:pt x="202" y="337"/>
                </a:cubicBezTo>
                <a:cubicBezTo>
                  <a:pt x="210" y="348"/>
                  <a:pt x="210" y="348"/>
                  <a:pt x="210" y="348"/>
                </a:cubicBezTo>
                <a:cubicBezTo>
                  <a:pt x="211" y="350"/>
                  <a:pt x="214" y="358"/>
                  <a:pt x="207" y="363"/>
                </a:cubicBezTo>
                <a:cubicBezTo>
                  <a:pt x="201" y="366"/>
                  <a:pt x="193" y="362"/>
                  <a:pt x="190" y="357"/>
                </a:cubicBezTo>
                <a:cubicBezTo>
                  <a:pt x="158" y="304"/>
                  <a:pt x="158" y="304"/>
                  <a:pt x="158" y="304"/>
                </a:cubicBezTo>
                <a:cubicBezTo>
                  <a:pt x="156" y="300"/>
                  <a:pt x="153" y="298"/>
                  <a:pt x="149" y="298"/>
                </a:cubicBezTo>
                <a:cubicBezTo>
                  <a:pt x="128" y="298"/>
                  <a:pt x="128" y="298"/>
                  <a:pt x="128" y="298"/>
                </a:cubicBezTo>
                <a:cubicBezTo>
                  <a:pt x="128" y="202"/>
                  <a:pt x="128" y="202"/>
                  <a:pt x="128" y="202"/>
                </a:cubicBezTo>
                <a:cubicBezTo>
                  <a:pt x="184" y="202"/>
                  <a:pt x="184" y="202"/>
                  <a:pt x="184" y="202"/>
                </a:cubicBezTo>
                <a:cubicBezTo>
                  <a:pt x="176" y="207"/>
                  <a:pt x="176" y="207"/>
                  <a:pt x="176" y="207"/>
                </a:cubicBezTo>
                <a:cubicBezTo>
                  <a:pt x="166" y="213"/>
                  <a:pt x="160" y="223"/>
                  <a:pt x="160" y="234"/>
                </a:cubicBezTo>
                <a:cubicBezTo>
                  <a:pt x="160" y="244"/>
                  <a:pt x="164" y="254"/>
                  <a:pt x="170" y="260"/>
                </a:cubicBezTo>
                <a:cubicBezTo>
                  <a:pt x="177" y="265"/>
                  <a:pt x="185" y="267"/>
                  <a:pt x="193" y="266"/>
                </a:cubicBezTo>
                <a:cubicBezTo>
                  <a:pt x="307" y="247"/>
                  <a:pt x="307" y="247"/>
                  <a:pt x="307" y="247"/>
                </a:cubicBezTo>
                <a:lnTo>
                  <a:pt x="349" y="319"/>
                </a:lnTo>
                <a:close/>
                <a:moveTo>
                  <a:pt x="341" y="202"/>
                </a:moveTo>
                <a:cubicBezTo>
                  <a:pt x="384" y="202"/>
                  <a:pt x="384" y="202"/>
                  <a:pt x="384" y="202"/>
                </a:cubicBezTo>
                <a:cubicBezTo>
                  <a:pt x="384" y="298"/>
                  <a:pt x="384" y="298"/>
                  <a:pt x="384" y="298"/>
                </a:cubicBezTo>
                <a:cubicBezTo>
                  <a:pt x="362" y="298"/>
                  <a:pt x="362" y="298"/>
                  <a:pt x="362" y="298"/>
                </a:cubicBezTo>
                <a:cubicBezTo>
                  <a:pt x="362" y="298"/>
                  <a:pt x="362" y="299"/>
                  <a:pt x="361" y="299"/>
                </a:cubicBezTo>
                <a:cubicBezTo>
                  <a:pt x="322" y="230"/>
                  <a:pt x="322" y="230"/>
                  <a:pt x="322" y="230"/>
                </a:cubicBezTo>
                <a:cubicBezTo>
                  <a:pt x="320" y="226"/>
                  <a:pt x="316" y="224"/>
                  <a:pt x="311" y="225"/>
                </a:cubicBezTo>
                <a:cubicBezTo>
                  <a:pt x="190" y="245"/>
                  <a:pt x="190" y="245"/>
                  <a:pt x="190" y="245"/>
                </a:cubicBezTo>
                <a:cubicBezTo>
                  <a:pt x="187" y="246"/>
                  <a:pt x="185" y="245"/>
                  <a:pt x="184" y="244"/>
                </a:cubicBezTo>
                <a:cubicBezTo>
                  <a:pt x="182" y="242"/>
                  <a:pt x="181" y="238"/>
                  <a:pt x="181" y="234"/>
                </a:cubicBezTo>
                <a:cubicBezTo>
                  <a:pt x="181" y="229"/>
                  <a:pt x="184" y="227"/>
                  <a:pt x="186" y="226"/>
                </a:cubicBezTo>
                <a:cubicBezTo>
                  <a:pt x="268" y="182"/>
                  <a:pt x="268" y="182"/>
                  <a:pt x="268" y="182"/>
                </a:cubicBezTo>
                <a:cubicBezTo>
                  <a:pt x="338" y="202"/>
                  <a:pt x="338" y="202"/>
                  <a:pt x="338" y="202"/>
                </a:cubicBezTo>
                <a:cubicBezTo>
                  <a:pt x="339" y="202"/>
                  <a:pt x="340" y="202"/>
                  <a:pt x="341" y="20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61" name="Google Shape;261;p11"/>
          <p:cNvSpPr/>
          <p:nvPr/>
        </p:nvSpPr>
        <p:spPr>
          <a:xfrm>
            <a:off x="2192692" y="973762"/>
            <a:ext cx="1629403"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C00000"/>
              </a:buClr>
              <a:buSzPts val="1600"/>
              <a:buFont typeface="Calibri"/>
              <a:buNone/>
            </a:pPr>
            <a:r>
              <a:rPr lang="fr-FR" sz="1600" b="1" i="0" u="none" strike="noStrike" cap="none">
                <a:solidFill>
                  <a:srgbClr val="C00000"/>
                </a:solidFill>
                <a:latin typeface="Calibri"/>
                <a:ea typeface="Calibri"/>
                <a:cs typeface="Calibri"/>
                <a:sym typeface="Calibri"/>
              </a:rPr>
              <a:t>Mise en relation</a:t>
            </a:r>
            <a:endParaRPr sz="1600" b="0" i="0" u="none" strike="noStrike" cap="none">
              <a:solidFill>
                <a:srgbClr val="C00000"/>
              </a:solidFill>
              <a:latin typeface="Calibri"/>
              <a:ea typeface="Calibri"/>
              <a:cs typeface="Calibri"/>
              <a:sym typeface="Calibri"/>
            </a:endParaRPr>
          </a:p>
        </p:txBody>
      </p:sp>
      <p:sp>
        <p:nvSpPr>
          <p:cNvPr id="262" name="Google Shape;262;p11"/>
          <p:cNvSpPr/>
          <p:nvPr/>
        </p:nvSpPr>
        <p:spPr>
          <a:xfrm>
            <a:off x="5463829" y="1221902"/>
            <a:ext cx="1133722" cy="977345"/>
          </a:xfrm>
          <a:prstGeom prst="hexagon">
            <a:avLst>
              <a:gd name="adj" fmla="val 25000"/>
              <a:gd name="vf" fmla="val 115470"/>
            </a:avLst>
          </a:prstGeom>
          <a:solidFill>
            <a:srgbClr val="0070C0"/>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lt1"/>
              </a:buClr>
              <a:buSzPts val="750"/>
              <a:buFont typeface="Calibri"/>
              <a:buNone/>
            </a:pPr>
            <a:endParaRPr sz="750" b="1" i="0" u="none" strike="noStrike" cap="none">
              <a:solidFill>
                <a:srgbClr val="FFFFFF"/>
              </a:solidFill>
              <a:latin typeface="Calibri"/>
              <a:ea typeface="Calibri"/>
              <a:cs typeface="Calibri"/>
              <a:sym typeface="Calibri"/>
            </a:endParaRPr>
          </a:p>
        </p:txBody>
      </p:sp>
      <p:sp>
        <p:nvSpPr>
          <p:cNvPr id="263" name="Google Shape;263;p11"/>
          <p:cNvSpPr/>
          <p:nvPr/>
        </p:nvSpPr>
        <p:spPr>
          <a:xfrm>
            <a:off x="4752352" y="932705"/>
            <a:ext cx="2687301"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C00000"/>
              </a:buClr>
              <a:buSzPts val="1600"/>
              <a:buFont typeface="Calibri"/>
              <a:buNone/>
            </a:pPr>
            <a:r>
              <a:rPr lang="fr-FR" sz="1600" b="1" i="0" u="none" strike="noStrike" cap="none">
                <a:solidFill>
                  <a:srgbClr val="C00000"/>
                </a:solidFill>
                <a:latin typeface="Calibri"/>
                <a:ea typeface="Calibri"/>
                <a:cs typeface="Calibri"/>
                <a:sym typeface="Calibri"/>
              </a:rPr>
              <a:t>Espace communautaire</a:t>
            </a:r>
            <a:endParaRPr sz="1400" b="0" i="0" u="none" strike="noStrike" cap="none">
              <a:solidFill>
                <a:srgbClr val="C00000"/>
              </a:solidFill>
              <a:latin typeface="Calibri"/>
              <a:ea typeface="Calibri"/>
              <a:cs typeface="Calibri"/>
              <a:sym typeface="Calibri"/>
            </a:endParaRPr>
          </a:p>
        </p:txBody>
      </p:sp>
      <p:pic>
        <p:nvPicPr>
          <p:cNvPr id="264" name="Google Shape;264;p11"/>
          <p:cNvPicPr preferRelativeResize="0"/>
          <p:nvPr/>
        </p:nvPicPr>
        <p:blipFill rotWithShape="1">
          <a:blip r:embed="rId3">
            <a:alphaModFix/>
          </a:blip>
          <a:srcRect r="-16442" b="-6412"/>
          <a:stretch/>
        </p:blipFill>
        <p:spPr>
          <a:xfrm>
            <a:off x="5810864" y="1458003"/>
            <a:ext cx="483791" cy="454715"/>
          </a:xfrm>
          <a:prstGeom prst="ellipse">
            <a:avLst/>
          </a:prstGeom>
          <a:solidFill>
            <a:schemeClr val="lt1"/>
          </a:solidFill>
          <a:ln>
            <a:noFill/>
          </a:ln>
          <a:effectLst>
            <a:outerShdw blurRad="381000" dist="292100" dir="5400000" sx="-80000" sy="-18000" rotWithShape="0">
              <a:schemeClr val="lt1">
                <a:alpha val="21960"/>
              </a:schemeClr>
            </a:outerShdw>
          </a:effectLst>
        </p:spPr>
      </p:pic>
      <p:sp>
        <p:nvSpPr>
          <p:cNvPr id="265" name="Google Shape;265;p11"/>
          <p:cNvSpPr/>
          <p:nvPr/>
        </p:nvSpPr>
        <p:spPr>
          <a:xfrm>
            <a:off x="9080269" y="1246939"/>
            <a:ext cx="1133722" cy="977345"/>
          </a:xfrm>
          <a:prstGeom prst="hexagon">
            <a:avLst>
              <a:gd name="adj" fmla="val 25000"/>
              <a:gd name="vf" fmla="val 115470"/>
            </a:avLst>
          </a:prstGeom>
          <a:solidFill>
            <a:srgbClr val="0070C0"/>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lt1"/>
              </a:buClr>
              <a:buSzPts val="750"/>
              <a:buFont typeface="Calibri"/>
              <a:buNone/>
            </a:pPr>
            <a:endParaRPr sz="750" b="1" i="0" u="none" strike="noStrike" cap="none">
              <a:solidFill>
                <a:srgbClr val="FFFFFF"/>
              </a:solidFill>
              <a:latin typeface="Calibri"/>
              <a:ea typeface="Calibri"/>
              <a:cs typeface="Calibri"/>
              <a:sym typeface="Calibri"/>
            </a:endParaRPr>
          </a:p>
        </p:txBody>
      </p:sp>
      <p:sp>
        <p:nvSpPr>
          <p:cNvPr id="266" name="Google Shape;266;p11"/>
          <p:cNvSpPr/>
          <p:nvPr/>
        </p:nvSpPr>
        <p:spPr>
          <a:xfrm>
            <a:off x="8176875" y="942254"/>
            <a:ext cx="2970324"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C00000"/>
              </a:buClr>
              <a:buSzPts val="1600"/>
              <a:buFont typeface="Calibri"/>
              <a:buNone/>
            </a:pPr>
            <a:r>
              <a:rPr lang="fr-FR" sz="1600" b="1" i="0" u="none" strike="noStrike" cap="none">
                <a:solidFill>
                  <a:srgbClr val="C00000"/>
                </a:solidFill>
                <a:latin typeface="Calibri"/>
                <a:ea typeface="Calibri"/>
                <a:cs typeface="Calibri"/>
                <a:sym typeface="Calibri"/>
              </a:rPr>
              <a:t>Accompagnement des entreprises</a:t>
            </a:r>
            <a:endParaRPr/>
          </a:p>
        </p:txBody>
      </p:sp>
      <p:sp>
        <p:nvSpPr>
          <p:cNvPr id="267" name="Google Shape;267;p11"/>
          <p:cNvSpPr txBox="1"/>
          <p:nvPr/>
        </p:nvSpPr>
        <p:spPr>
          <a:xfrm>
            <a:off x="1659637" y="2526606"/>
            <a:ext cx="2583111" cy="31393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472C4"/>
              </a:buClr>
              <a:buSzPts val="2400"/>
              <a:buFont typeface="Calibri"/>
              <a:buNone/>
            </a:pPr>
            <a:r>
              <a:rPr lang="fr-FR" sz="2400" b="1" i="0" u="none" strike="noStrike" cap="none">
                <a:solidFill>
                  <a:srgbClr val="4472C4"/>
                </a:solidFill>
                <a:latin typeface="Calibri"/>
                <a:ea typeface="Calibri"/>
                <a:cs typeface="Calibri"/>
                <a:sym typeface="Calibri"/>
              </a:rPr>
              <a:t>Connecteur</a:t>
            </a:r>
            <a:endParaRPr sz="2000" b="1" i="0" u="none" strike="noStrike" cap="none">
              <a:solidFill>
                <a:srgbClr val="4472C4"/>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endParaRPr sz="1400" b="1" i="0" u="none" strike="noStrike" cap="none">
              <a:solidFill>
                <a:srgbClr val="4472C4"/>
              </a:solidFill>
              <a:latin typeface="Calibri"/>
              <a:ea typeface="Calibri"/>
              <a:cs typeface="Calibri"/>
              <a:sym typeface="Calibri"/>
            </a:endParaRPr>
          </a:p>
          <a:p>
            <a:pPr marL="0" marR="0" lvl="0" indent="0" algn="just" rtl="0">
              <a:lnSpc>
                <a:spcPct val="100000"/>
              </a:lnSpc>
              <a:spcBef>
                <a:spcPts val="0"/>
              </a:spcBef>
              <a:spcAft>
                <a:spcPts val="0"/>
              </a:spcAft>
              <a:buNone/>
            </a:pPr>
            <a:r>
              <a:rPr lang="fr-FR" sz="2000" b="0" i="0" u="none" strike="noStrike" cap="none">
                <a:solidFill>
                  <a:srgbClr val="000000"/>
                </a:solidFill>
                <a:latin typeface="Calibri"/>
                <a:ea typeface="Calibri"/>
                <a:cs typeface="Calibri"/>
                <a:sym typeface="Calibri"/>
              </a:rPr>
              <a:t>* </a:t>
            </a:r>
            <a:r>
              <a:rPr lang="fr-FR" sz="2000" b="1">
                <a:solidFill>
                  <a:srgbClr val="4472C4"/>
                </a:solidFill>
                <a:latin typeface="Calibri"/>
                <a:ea typeface="Calibri"/>
                <a:cs typeface="Calibri"/>
                <a:sym typeface="Calibri"/>
              </a:rPr>
              <a:t>Mise en contact </a:t>
            </a:r>
            <a:r>
              <a:rPr lang="fr-FR" sz="2000" b="0" i="0" u="none" strike="noStrike" cap="none">
                <a:solidFill>
                  <a:srgbClr val="000000"/>
                </a:solidFill>
                <a:latin typeface="Calibri"/>
                <a:ea typeface="Calibri"/>
                <a:cs typeface="Calibri"/>
                <a:sym typeface="Calibri"/>
              </a:rPr>
              <a:t>entre </a:t>
            </a:r>
            <a:r>
              <a:rPr lang="fr-FR" sz="2000" b="0">
                <a:solidFill>
                  <a:srgbClr val="000000"/>
                </a:solidFill>
                <a:latin typeface="Calibri"/>
                <a:ea typeface="Calibri"/>
                <a:cs typeface="Calibri"/>
                <a:sym typeface="Calibri"/>
              </a:rPr>
              <a:t>des</a:t>
            </a:r>
            <a:r>
              <a:rPr lang="fr-FR" sz="2000" b="1" i="0" u="none" strike="noStrike" cap="none">
                <a:solidFill>
                  <a:srgbClr val="000000"/>
                </a:solidFill>
                <a:latin typeface="Calibri"/>
                <a:ea typeface="Calibri"/>
                <a:cs typeface="Calibri"/>
                <a:sym typeface="Calibri"/>
              </a:rPr>
              <a:t> partenaires </a:t>
            </a:r>
            <a:r>
              <a:rPr lang="fr-FR" sz="2000" b="0" i="0" u="none" strike="noStrike" cap="none">
                <a:solidFill>
                  <a:srgbClr val="000000"/>
                </a:solidFill>
                <a:latin typeface="Calibri"/>
                <a:ea typeface="Calibri"/>
                <a:cs typeface="Calibri"/>
                <a:sym typeface="Calibri"/>
              </a:rPr>
              <a:t>et les entreprises selon les besoins</a:t>
            </a:r>
            <a:endParaRPr/>
          </a:p>
          <a:p>
            <a:pPr marL="0" marR="0" lvl="0" indent="0" algn="just" rtl="0">
              <a:lnSpc>
                <a:spcPct val="100000"/>
              </a:lnSpc>
              <a:spcBef>
                <a:spcPts val="0"/>
              </a:spcBef>
              <a:spcAft>
                <a:spcPts val="0"/>
              </a:spcAft>
              <a:buClr>
                <a:srgbClr val="000000"/>
              </a:buClr>
              <a:buSzPts val="2000"/>
              <a:buFont typeface="Calibri"/>
              <a:buNone/>
            </a:pPr>
            <a:r>
              <a:rPr lang="fr-FR" sz="2000" b="0" i="0" u="none" strike="noStrike" cap="none">
                <a:solidFill>
                  <a:srgbClr val="000000"/>
                </a:solidFill>
                <a:latin typeface="Calibri"/>
                <a:ea typeface="Calibri"/>
                <a:cs typeface="Calibri"/>
                <a:sym typeface="Calibri"/>
              </a:rPr>
              <a:t>* </a:t>
            </a:r>
            <a:r>
              <a:rPr lang="fr-FR" sz="2000" b="1">
                <a:solidFill>
                  <a:srgbClr val="4472C4"/>
                </a:solidFill>
                <a:latin typeface="Calibri"/>
                <a:ea typeface="Calibri"/>
                <a:cs typeface="Calibri"/>
                <a:sym typeface="Calibri"/>
              </a:rPr>
              <a:t>Mise en relation </a:t>
            </a:r>
            <a:r>
              <a:rPr lang="fr-FR" sz="2000">
                <a:solidFill>
                  <a:srgbClr val="000000"/>
                </a:solidFill>
                <a:latin typeface="Calibri"/>
                <a:ea typeface="Calibri"/>
                <a:cs typeface="Calibri"/>
                <a:sym typeface="Calibri"/>
              </a:rPr>
              <a:t>entre l’entreprise et un cfa et/ou un </a:t>
            </a:r>
            <a:r>
              <a:rPr lang="fr-FR" sz="2000" b="1">
                <a:solidFill>
                  <a:srgbClr val="000000"/>
                </a:solidFill>
                <a:latin typeface="Calibri"/>
                <a:ea typeface="Calibri"/>
                <a:cs typeface="Calibri"/>
                <a:sym typeface="Calibri"/>
              </a:rPr>
              <a:t>jeune</a:t>
            </a:r>
            <a:r>
              <a:rPr lang="fr-FR" sz="2000">
                <a:solidFill>
                  <a:srgbClr val="000000"/>
                </a:solidFill>
                <a:latin typeface="Calibri"/>
                <a:ea typeface="Calibri"/>
                <a:cs typeface="Calibri"/>
                <a:sym typeface="Calibri"/>
              </a:rPr>
              <a:t> en alternance</a:t>
            </a:r>
            <a:endParaRPr sz="2400" b="0" i="0" u="none" strike="noStrike" cap="none">
              <a:solidFill>
                <a:srgbClr val="000000"/>
              </a:solidFill>
              <a:latin typeface="Calibri"/>
              <a:ea typeface="Calibri"/>
              <a:cs typeface="Calibri"/>
              <a:sym typeface="Calibri"/>
            </a:endParaRPr>
          </a:p>
        </p:txBody>
      </p:sp>
      <p:sp>
        <p:nvSpPr>
          <p:cNvPr id="268" name="Google Shape;268;p11"/>
          <p:cNvSpPr txBox="1"/>
          <p:nvPr/>
        </p:nvSpPr>
        <p:spPr>
          <a:xfrm>
            <a:off x="4497549" y="2340627"/>
            <a:ext cx="3196902" cy="44627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472C4"/>
              </a:buClr>
              <a:buSzPts val="2400"/>
              <a:buFont typeface="Calibri"/>
              <a:buNone/>
            </a:pPr>
            <a:r>
              <a:rPr lang="fr-FR" sz="2400" b="1" i="0" u="none" strike="noStrike" cap="none">
                <a:solidFill>
                  <a:srgbClr val="4472C4"/>
                </a:solidFill>
                <a:latin typeface="Calibri"/>
                <a:ea typeface="Calibri"/>
                <a:cs typeface="Calibri"/>
                <a:sym typeface="Calibri"/>
              </a:rPr>
              <a:t>Animateur</a:t>
            </a:r>
            <a:endParaRPr sz="2000" b="1" i="0" u="none" strike="noStrike" cap="none">
              <a:solidFill>
                <a:srgbClr val="4472C4"/>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000"/>
              <a:buFont typeface="Calibri"/>
              <a:buNone/>
            </a:pPr>
            <a:endParaRPr sz="2000" b="1" i="0" u="none" strike="noStrike" cap="none">
              <a:solidFill>
                <a:srgbClr val="4472C4"/>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000"/>
              <a:buFont typeface="Calibri"/>
              <a:buNone/>
            </a:pPr>
            <a:endParaRPr sz="2000" b="1">
              <a:solidFill>
                <a:srgbClr val="4472C4"/>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000"/>
              <a:buFont typeface="Calibri"/>
              <a:buNone/>
            </a:pPr>
            <a:endParaRPr sz="2000" b="1">
              <a:solidFill>
                <a:srgbClr val="4472C4"/>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000"/>
              <a:buFont typeface="Calibri"/>
              <a:buNone/>
            </a:pPr>
            <a:endParaRPr sz="2000" b="1">
              <a:solidFill>
                <a:srgbClr val="4472C4"/>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000"/>
              <a:buFont typeface="Calibri"/>
              <a:buNone/>
            </a:pPr>
            <a:endParaRPr sz="2000" b="1" i="0" u="none" strike="noStrike" cap="none">
              <a:solidFill>
                <a:srgbClr val="4472C4"/>
              </a:solidFill>
              <a:latin typeface="Calibri"/>
              <a:ea typeface="Calibri"/>
              <a:cs typeface="Calibri"/>
              <a:sym typeface="Calibri"/>
            </a:endParaRPr>
          </a:p>
          <a:p>
            <a:pPr marL="0" marR="0" lvl="0" indent="0" algn="just" rtl="0">
              <a:spcBef>
                <a:spcPts val="0"/>
              </a:spcBef>
              <a:spcAft>
                <a:spcPts val="0"/>
              </a:spcAft>
              <a:buNone/>
            </a:pPr>
            <a:r>
              <a:rPr lang="fr-FR" sz="1800" b="0" i="0" u="none" strike="noStrike" cap="none">
                <a:solidFill>
                  <a:srgbClr val="000000"/>
                </a:solidFill>
                <a:latin typeface="Calibri"/>
                <a:ea typeface="Calibri"/>
                <a:cs typeface="Calibri"/>
                <a:sym typeface="Calibri"/>
              </a:rPr>
              <a:t>* </a:t>
            </a:r>
            <a:r>
              <a:rPr lang="fr-FR" sz="2000" b="1">
                <a:solidFill>
                  <a:srgbClr val="4472C4"/>
                </a:solidFill>
                <a:latin typeface="Calibri"/>
                <a:ea typeface="Calibri"/>
                <a:cs typeface="Calibri"/>
                <a:sym typeface="Calibri"/>
              </a:rPr>
              <a:t>Les matinales de l’inclusion : </a:t>
            </a:r>
            <a:r>
              <a:rPr lang="fr-FR" sz="2000" b="1" i="0" u="none" strike="noStrike" cap="none">
                <a:solidFill>
                  <a:srgbClr val="000000"/>
                </a:solidFill>
                <a:latin typeface="Calibri"/>
                <a:ea typeface="Calibri"/>
                <a:cs typeface="Calibri"/>
                <a:sym typeface="Calibri"/>
              </a:rPr>
              <a:t>EA/ESAT,  </a:t>
            </a:r>
            <a:r>
              <a:rPr lang="fr-FR" sz="2000" b="0" i="0" u="none" strike="noStrike" cap="none">
                <a:solidFill>
                  <a:srgbClr val="000000"/>
                </a:solidFill>
                <a:latin typeface="Calibri"/>
                <a:ea typeface="Calibri"/>
                <a:cs typeface="Calibri"/>
                <a:sym typeface="Calibri"/>
              </a:rPr>
              <a:t>les </a:t>
            </a:r>
            <a:r>
              <a:rPr lang="fr-FR" sz="2000" b="1" i="0" u="none" strike="noStrike" cap="none">
                <a:solidFill>
                  <a:srgbClr val="000000"/>
                </a:solidFill>
                <a:latin typeface="Calibri"/>
                <a:ea typeface="Calibri"/>
                <a:cs typeface="Calibri"/>
                <a:sym typeface="Calibri"/>
              </a:rPr>
              <a:t>SIAE, Emploi franc, CIE …</a:t>
            </a:r>
            <a:endParaRPr sz="1800" b="0" i="0" u="none" strike="noStrike" cap="none">
              <a:solidFill>
                <a:srgbClr val="000000"/>
              </a:solidFill>
              <a:latin typeface="Calibri"/>
              <a:ea typeface="Calibri"/>
              <a:cs typeface="Calibri"/>
              <a:sym typeface="Calibri"/>
            </a:endParaRPr>
          </a:p>
          <a:p>
            <a:pPr marL="0" marR="0" lvl="0" indent="0" algn="just" rtl="0">
              <a:spcBef>
                <a:spcPts val="0"/>
              </a:spcBef>
              <a:spcAft>
                <a:spcPts val="0"/>
              </a:spcAft>
              <a:buNone/>
            </a:pPr>
            <a:r>
              <a:rPr lang="fr-FR" sz="1800" b="0" i="0" u="none" strike="noStrike" cap="none">
                <a:solidFill>
                  <a:srgbClr val="000000"/>
                </a:solidFill>
                <a:latin typeface="Calibri"/>
                <a:ea typeface="Calibri"/>
                <a:cs typeface="Calibri"/>
                <a:sym typeface="Calibri"/>
              </a:rPr>
              <a:t>* </a:t>
            </a:r>
            <a:r>
              <a:rPr lang="fr-FR" sz="2000" b="1">
                <a:solidFill>
                  <a:srgbClr val="4472C4"/>
                </a:solidFill>
                <a:latin typeface="Calibri"/>
                <a:ea typeface="Calibri"/>
                <a:cs typeface="Calibri"/>
                <a:sym typeface="Calibri"/>
              </a:rPr>
              <a:t>Webinaires</a:t>
            </a:r>
            <a:r>
              <a:rPr lang="fr-FR" sz="1800" b="1" i="0" u="none" strike="noStrike" cap="none">
                <a:solidFill>
                  <a:srgbClr val="0070C0"/>
                </a:solidFill>
                <a:latin typeface="Calibri"/>
                <a:ea typeface="Calibri"/>
                <a:cs typeface="Calibri"/>
                <a:sym typeface="Calibri"/>
              </a:rPr>
              <a:t> </a:t>
            </a:r>
            <a:r>
              <a:rPr lang="fr-FR" sz="2000" b="0" i="0" u="none" strike="noStrike" cap="none">
                <a:solidFill>
                  <a:srgbClr val="000000"/>
                </a:solidFill>
                <a:latin typeface="Calibri"/>
                <a:ea typeface="Calibri"/>
                <a:cs typeface="Calibri"/>
                <a:sym typeface="Calibri"/>
              </a:rPr>
              <a:t>coanimés avec nos partenaires CCI, Pôle Emploi…</a:t>
            </a:r>
            <a:endParaRPr sz="1800" b="0" i="0" u="none" strike="noStrike" cap="none">
              <a:solidFill>
                <a:srgbClr val="000000"/>
              </a:solidFill>
              <a:latin typeface="Calibri"/>
              <a:ea typeface="Calibri"/>
              <a:cs typeface="Calibri"/>
              <a:sym typeface="Calibri"/>
            </a:endParaRPr>
          </a:p>
          <a:p>
            <a:pPr marL="0" marR="0" lvl="0" indent="0" algn="just" rtl="0">
              <a:spcBef>
                <a:spcPts val="0"/>
              </a:spcBef>
              <a:spcAft>
                <a:spcPts val="0"/>
              </a:spcAft>
              <a:buNone/>
            </a:pPr>
            <a:r>
              <a:rPr lang="fr-FR" sz="1800" b="0" i="0" u="none" strike="noStrike" cap="none">
                <a:solidFill>
                  <a:srgbClr val="000000"/>
                </a:solidFill>
                <a:latin typeface="Calibri"/>
                <a:ea typeface="Calibri"/>
                <a:cs typeface="Calibri"/>
                <a:sym typeface="Calibri"/>
              </a:rPr>
              <a:t>* </a:t>
            </a:r>
            <a:r>
              <a:rPr lang="fr-FR" sz="2000" b="1">
                <a:solidFill>
                  <a:srgbClr val="4472C4"/>
                </a:solidFill>
                <a:latin typeface="Calibri"/>
                <a:ea typeface="Calibri"/>
                <a:cs typeface="Calibri"/>
                <a:sym typeface="Calibri"/>
              </a:rPr>
              <a:t>Forums</a:t>
            </a:r>
            <a:r>
              <a:rPr lang="fr-FR" sz="1800" b="1" i="0" u="none" strike="noStrike" cap="none">
                <a:solidFill>
                  <a:srgbClr val="0070C0"/>
                </a:solidFill>
                <a:latin typeface="Calibri"/>
                <a:ea typeface="Calibri"/>
                <a:cs typeface="Calibri"/>
                <a:sym typeface="Calibri"/>
              </a:rPr>
              <a:t> </a:t>
            </a:r>
            <a:r>
              <a:rPr lang="fr-FR" sz="2000">
                <a:solidFill>
                  <a:srgbClr val="000000"/>
                </a:solidFill>
                <a:latin typeface="Calibri"/>
                <a:ea typeface="Calibri"/>
                <a:cs typeface="Calibri"/>
                <a:sym typeface="Calibri"/>
              </a:rPr>
              <a:t>avec Pôle Emploi,</a:t>
            </a:r>
            <a:r>
              <a:rPr lang="fr-FR" sz="2000" b="1" i="0" u="none" strike="noStrike" cap="none">
                <a:solidFill>
                  <a:srgbClr val="0070C0"/>
                </a:solidFill>
                <a:latin typeface="Calibri"/>
                <a:ea typeface="Calibri"/>
                <a:cs typeface="Calibri"/>
                <a:sym typeface="Calibri"/>
              </a:rPr>
              <a:t> </a:t>
            </a:r>
            <a:endParaRPr sz="1800" b="1" i="0" u="none" strike="noStrike" cap="none">
              <a:solidFill>
                <a:srgbClr val="0070C0"/>
              </a:solidFill>
              <a:latin typeface="Calibri"/>
              <a:ea typeface="Calibri"/>
              <a:cs typeface="Calibri"/>
              <a:sym typeface="Calibri"/>
            </a:endParaRPr>
          </a:p>
          <a:p>
            <a:pPr marL="0" marR="0" lvl="0" indent="0" algn="just" rtl="0">
              <a:spcBef>
                <a:spcPts val="0"/>
              </a:spcBef>
              <a:spcAft>
                <a:spcPts val="0"/>
              </a:spcAft>
              <a:buNone/>
            </a:pPr>
            <a:r>
              <a:rPr lang="fr-FR" sz="1800" b="0" i="0" u="none" strike="noStrike" cap="none">
                <a:solidFill>
                  <a:srgbClr val="000000"/>
                </a:solidFill>
                <a:latin typeface="Calibri"/>
                <a:ea typeface="Calibri"/>
                <a:cs typeface="Calibri"/>
                <a:sym typeface="Calibri"/>
              </a:rPr>
              <a:t>* </a:t>
            </a:r>
            <a:r>
              <a:rPr lang="fr-FR" sz="2000" b="1">
                <a:solidFill>
                  <a:srgbClr val="4472C4"/>
                </a:solidFill>
                <a:latin typeface="Calibri"/>
                <a:ea typeface="Calibri"/>
                <a:cs typeface="Calibri"/>
                <a:sym typeface="Calibri"/>
              </a:rPr>
              <a:t>Afterwork</a:t>
            </a:r>
            <a:r>
              <a:rPr lang="fr-FR" sz="1800" b="1" i="0" u="none" strike="noStrike" cap="none">
                <a:solidFill>
                  <a:srgbClr val="0070C0"/>
                </a:solidFill>
                <a:latin typeface="Calibri"/>
                <a:ea typeface="Calibri"/>
                <a:cs typeface="Calibri"/>
                <a:sym typeface="Calibri"/>
              </a:rPr>
              <a:t> </a:t>
            </a:r>
            <a:r>
              <a:rPr lang="fr-FR" sz="2000">
                <a:solidFill>
                  <a:srgbClr val="000000"/>
                </a:solidFill>
                <a:latin typeface="Calibri"/>
                <a:ea typeface="Calibri"/>
                <a:cs typeface="Calibri"/>
                <a:sym typeface="Calibri"/>
              </a:rPr>
              <a:t>avec la cpme</a:t>
            </a:r>
            <a:endParaRPr sz="1800">
              <a:solidFill>
                <a:srgbClr val="000000"/>
              </a:solidFill>
              <a:latin typeface="Calibri"/>
              <a:ea typeface="Calibri"/>
              <a:cs typeface="Calibri"/>
              <a:sym typeface="Calibri"/>
            </a:endParaRPr>
          </a:p>
        </p:txBody>
      </p:sp>
      <p:sp>
        <p:nvSpPr>
          <p:cNvPr id="269" name="Google Shape;269;p11"/>
          <p:cNvSpPr txBox="1"/>
          <p:nvPr/>
        </p:nvSpPr>
        <p:spPr>
          <a:xfrm>
            <a:off x="7987661" y="2428649"/>
            <a:ext cx="3548959" cy="38472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472C4"/>
              </a:buClr>
              <a:buSzPts val="2400"/>
              <a:buFont typeface="Calibri"/>
              <a:buNone/>
            </a:pPr>
            <a:r>
              <a:rPr lang="fr-FR" sz="2400" b="1" i="0" u="none" strike="noStrike" cap="none">
                <a:solidFill>
                  <a:srgbClr val="4472C4"/>
                </a:solidFill>
                <a:latin typeface="Calibri"/>
                <a:ea typeface="Calibri"/>
                <a:cs typeface="Calibri"/>
                <a:sym typeface="Calibri"/>
              </a:rPr>
              <a:t>Facilitateur</a:t>
            </a:r>
            <a:endParaRPr sz="2000" b="1" i="0" u="none" strike="noStrike" cap="none">
              <a:solidFill>
                <a:srgbClr val="4472C4"/>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000"/>
              <a:buFont typeface="Calibri"/>
              <a:buNone/>
            </a:pPr>
            <a:endParaRPr sz="2000" b="1" i="0" u="none" strike="noStrike" cap="none">
              <a:solidFill>
                <a:srgbClr val="4472C4"/>
              </a:solidFill>
              <a:latin typeface="Calibri"/>
              <a:ea typeface="Calibri"/>
              <a:cs typeface="Calibri"/>
              <a:sym typeface="Calibri"/>
            </a:endParaRPr>
          </a:p>
          <a:p>
            <a:pPr marL="0" marR="0" lvl="0" indent="0" algn="just" rtl="0">
              <a:lnSpc>
                <a:spcPct val="100000"/>
              </a:lnSpc>
              <a:spcBef>
                <a:spcPts val="0"/>
              </a:spcBef>
              <a:spcAft>
                <a:spcPts val="0"/>
              </a:spcAft>
              <a:buNone/>
            </a:pPr>
            <a:r>
              <a:rPr lang="fr-FR" sz="2000" b="0" i="0" u="none" strike="noStrike" cap="none">
                <a:solidFill>
                  <a:srgbClr val="000000"/>
                </a:solidFill>
                <a:latin typeface="Calibri"/>
                <a:ea typeface="Calibri"/>
                <a:cs typeface="Calibri"/>
                <a:sym typeface="Calibri"/>
              </a:rPr>
              <a:t>* Accompagnement sur la mise en place de </a:t>
            </a:r>
            <a:r>
              <a:rPr lang="fr-FR" sz="2000" b="1">
                <a:solidFill>
                  <a:srgbClr val="4472C4"/>
                </a:solidFill>
                <a:latin typeface="Calibri"/>
                <a:ea typeface="Calibri"/>
                <a:cs typeface="Calibri"/>
                <a:sym typeface="Calibri"/>
              </a:rPr>
              <a:t>parrainage</a:t>
            </a:r>
            <a:endParaRPr/>
          </a:p>
          <a:p>
            <a:pPr marL="342900" marR="0" lvl="0" indent="-215900" algn="just" rtl="0">
              <a:lnSpc>
                <a:spcPct val="100000"/>
              </a:lnSpc>
              <a:spcBef>
                <a:spcPts val="0"/>
              </a:spcBef>
              <a:spcAft>
                <a:spcPts val="0"/>
              </a:spcAft>
              <a:buClr>
                <a:schemeClr val="dk1"/>
              </a:buClr>
              <a:buSzPts val="2000"/>
              <a:buFont typeface="Arial"/>
              <a:buNone/>
            </a:pPr>
            <a:endParaRPr sz="2000" b="1">
              <a:solidFill>
                <a:srgbClr val="4472C4"/>
              </a:solidFill>
              <a:latin typeface="Calibri"/>
              <a:ea typeface="Calibri"/>
              <a:cs typeface="Calibri"/>
              <a:sym typeface="Calibri"/>
            </a:endParaRPr>
          </a:p>
          <a:p>
            <a:pPr marL="342900" marR="0" lvl="0" indent="-215900" algn="just" rtl="0">
              <a:lnSpc>
                <a:spcPct val="100000"/>
              </a:lnSpc>
              <a:spcBef>
                <a:spcPts val="0"/>
              </a:spcBef>
              <a:spcAft>
                <a:spcPts val="0"/>
              </a:spcAft>
              <a:buClr>
                <a:schemeClr val="dk1"/>
              </a:buClr>
              <a:buSzPts val="2000"/>
              <a:buFont typeface="Arial"/>
              <a:buNone/>
            </a:pPr>
            <a:endParaRPr sz="2000" b="1">
              <a:solidFill>
                <a:srgbClr val="4472C4"/>
              </a:solidFill>
              <a:latin typeface="Calibri"/>
              <a:ea typeface="Calibri"/>
              <a:cs typeface="Calibri"/>
              <a:sym typeface="Calibri"/>
            </a:endParaRPr>
          </a:p>
          <a:p>
            <a:pPr marL="342900" marR="0" lvl="0" indent="-215900" algn="just" rtl="0">
              <a:lnSpc>
                <a:spcPct val="100000"/>
              </a:lnSpc>
              <a:spcBef>
                <a:spcPts val="0"/>
              </a:spcBef>
              <a:spcAft>
                <a:spcPts val="0"/>
              </a:spcAft>
              <a:buClr>
                <a:schemeClr val="dk1"/>
              </a:buClr>
              <a:buSzPts val="2000"/>
              <a:buFont typeface="Arial"/>
              <a:buNone/>
            </a:pPr>
            <a:endParaRPr sz="2000" b="1">
              <a:solidFill>
                <a:srgbClr val="4472C4"/>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2000"/>
              <a:buFont typeface="Calibri"/>
              <a:buNone/>
            </a:pPr>
            <a:endParaRPr sz="2000" b="1"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fr-FR" sz="2000" b="0" i="0" u="none" strike="noStrike" cap="none">
                <a:solidFill>
                  <a:srgbClr val="000000"/>
                </a:solidFill>
                <a:latin typeface="Calibri"/>
                <a:ea typeface="Calibri"/>
                <a:cs typeface="Calibri"/>
                <a:sym typeface="Calibri"/>
              </a:rPr>
              <a:t>* </a:t>
            </a:r>
            <a:r>
              <a:rPr lang="fr-FR" sz="2000" b="1">
                <a:solidFill>
                  <a:srgbClr val="4472C4"/>
                </a:solidFill>
                <a:latin typeface="Calibri"/>
                <a:ea typeface="Calibri"/>
                <a:cs typeface="Calibri"/>
                <a:sym typeface="Calibri"/>
              </a:rPr>
              <a:t>Métiers en tension</a:t>
            </a:r>
            <a:r>
              <a:rPr lang="fr-FR" sz="1800" b="1">
                <a:solidFill>
                  <a:srgbClr val="4472C4"/>
                </a:solidFill>
                <a:latin typeface="Calibri"/>
                <a:ea typeface="Calibri"/>
                <a:cs typeface="Calibri"/>
                <a:sym typeface="Calibri"/>
              </a:rPr>
              <a:t>, </a:t>
            </a:r>
            <a:r>
              <a:rPr lang="fr-FR" sz="2000" b="0" i="0" u="none" strike="noStrike" cap="none">
                <a:solidFill>
                  <a:srgbClr val="000000"/>
                </a:solidFill>
                <a:latin typeface="Calibri"/>
                <a:ea typeface="Calibri"/>
                <a:cs typeface="Calibri"/>
                <a:sym typeface="Calibri"/>
              </a:rPr>
              <a:t>parcours de préqualification mécanicien véhicules industriels</a:t>
            </a:r>
            <a:endParaRPr/>
          </a:p>
          <a:p>
            <a:pPr marL="0" marR="0" lvl="0" indent="0" algn="just" rtl="0">
              <a:lnSpc>
                <a:spcPct val="100000"/>
              </a:lnSpc>
              <a:spcBef>
                <a:spcPts val="0"/>
              </a:spcBef>
              <a:spcAft>
                <a:spcPts val="0"/>
              </a:spcAft>
              <a:buNone/>
            </a:pPr>
            <a:r>
              <a:rPr lang="fr-FR" sz="2000" b="0" i="0" u="none" strike="noStrike" cap="none">
                <a:solidFill>
                  <a:srgbClr val="000000"/>
                </a:solidFill>
                <a:latin typeface="Calibri"/>
                <a:ea typeface="Calibri"/>
                <a:cs typeface="Calibri"/>
                <a:sym typeface="Calibri"/>
              </a:rPr>
              <a:t> /</a:t>
            </a:r>
            <a:r>
              <a:rPr lang="fr-FR" sz="2000" i="0" u="none" strike="noStrike" cap="none">
                <a:solidFill>
                  <a:srgbClr val="000000"/>
                </a:solidFill>
                <a:latin typeface="Calibri"/>
                <a:ea typeface="Calibri"/>
                <a:cs typeface="Calibri"/>
                <a:sym typeface="Calibri"/>
              </a:rPr>
              <a:t>Transdev</a:t>
            </a:r>
            <a:r>
              <a:rPr lang="fr-FR" sz="1800" i="0" u="none" strike="noStrike" cap="none">
                <a:solidFill>
                  <a:srgbClr val="000000"/>
                </a:solidFill>
                <a:latin typeface="Calibri"/>
                <a:ea typeface="Calibri"/>
                <a:cs typeface="Calibri"/>
                <a:sym typeface="Calibri"/>
              </a:rPr>
              <a:t> </a:t>
            </a:r>
            <a:endParaRPr/>
          </a:p>
        </p:txBody>
      </p:sp>
      <p:sp>
        <p:nvSpPr>
          <p:cNvPr id="270" name="Google Shape;270;p11"/>
          <p:cNvSpPr/>
          <p:nvPr/>
        </p:nvSpPr>
        <p:spPr>
          <a:xfrm>
            <a:off x="9313986" y="1454149"/>
            <a:ext cx="592642" cy="592513"/>
          </a:xfrm>
          <a:prstGeom prst="ellipse">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71" name="Google Shape;271;p11"/>
          <p:cNvPicPr preferRelativeResize="0"/>
          <p:nvPr/>
        </p:nvPicPr>
        <p:blipFill rotWithShape="1">
          <a:blip r:embed="rId4">
            <a:alphaModFix/>
          </a:blip>
          <a:srcRect/>
          <a:stretch/>
        </p:blipFill>
        <p:spPr>
          <a:xfrm>
            <a:off x="9452525" y="1571076"/>
            <a:ext cx="315565" cy="333119"/>
          </a:xfrm>
          <a:prstGeom prst="rect">
            <a:avLst/>
          </a:prstGeom>
          <a:noFill/>
          <a:ln>
            <a:noFill/>
          </a:ln>
        </p:spPr>
      </p:pic>
      <p:pic>
        <p:nvPicPr>
          <p:cNvPr id="272" name="Google Shape;272;p11"/>
          <p:cNvPicPr preferRelativeResize="0"/>
          <p:nvPr/>
        </p:nvPicPr>
        <p:blipFill rotWithShape="1">
          <a:blip r:embed="rId5">
            <a:alphaModFix/>
          </a:blip>
          <a:srcRect/>
          <a:stretch/>
        </p:blipFill>
        <p:spPr>
          <a:xfrm>
            <a:off x="5146525" y="2686026"/>
            <a:ext cx="1964852" cy="1474186"/>
          </a:xfrm>
          <a:prstGeom prst="rect">
            <a:avLst/>
          </a:prstGeom>
          <a:noFill/>
          <a:ln>
            <a:noFill/>
          </a:ln>
        </p:spPr>
      </p:pic>
      <p:sp>
        <p:nvSpPr>
          <p:cNvPr id="273" name="Google Shape;273;p11"/>
          <p:cNvSpPr/>
          <p:nvPr/>
        </p:nvSpPr>
        <p:spPr>
          <a:xfrm>
            <a:off x="8409332" y="3753219"/>
            <a:ext cx="2803772" cy="1198065"/>
          </a:xfrm>
          <a:prstGeom prst="rect">
            <a:avLst/>
          </a:prstGeom>
          <a:noFill/>
          <a:ln>
            <a:noFill/>
          </a:ln>
        </p:spPr>
      </p:sp>
      <p:pic>
        <p:nvPicPr>
          <p:cNvPr id="274" name="Google Shape;274;p11"/>
          <p:cNvPicPr preferRelativeResize="0"/>
          <p:nvPr/>
        </p:nvPicPr>
        <p:blipFill rotWithShape="1">
          <a:blip r:embed="rId6">
            <a:alphaModFix/>
          </a:blip>
          <a:srcRect/>
          <a:stretch/>
        </p:blipFill>
        <p:spPr>
          <a:xfrm>
            <a:off x="1926730" y="5682792"/>
            <a:ext cx="2048924" cy="10630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278"/>
        <p:cNvGrpSpPr/>
        <p:nvPr/>
      </p:nvGrpSpPr>
      <p:grpSpPr>
        <a:xfrm>
          <a:off x="0" y="0"/>
          <a:ext cx="0" cy="0"/>
          <a:chOff x="0" y="0"/>
          <a:chExt cx="0" cy="0"/>
        </a:xfrm>
      </p:grpSpPr>
      <p:pic>
        <p:nvPicPr>
          <p:cNvPr id="279" name="Google Shape;279;p12"/>
          <p:cNvPicPr preferRelativeResize="0"/>
          <p:nvPr/>
        </p:nvPicPr>
        <p:blipFill rotWithShape="1">
          <a:blip r:embed="rId3">
            <a:alphaModFix/>
          </a:blip>
          <a:srcRect/>
          <a:stretch/>
        </p:blipFill>
        <p:spPr>
          <a:xfrm>
            <a:off x="8680284" y="1239715"/>
            <a:ext cx="1940338" cy="1371733"/>
          </a:xfrm>
          <a:prstGeom prst="rect">
            <a:avLst/>
          </a:prstGeom>
          <a:noFill/>
          <a:ln>
            <a:noFill/>
          </a:ln>
        </p:spPr>
      </p:pic>
      <p:pic>
        <p:nvPicPr>
          <p:cNvPr id="280" name="Google Shape;280;p12"/>
          <p:cNvPicPr preferRelativeResize="0"/>
          <p:nvPr/>
        </p:nvPicPr>
        <p:blipFill rotWithShape="1">
          <a:blip r:embed="rId4">
            <a:alphaModFix/>
          </a:blip>
          <a:srcRect/>
          <a:stretch/>
        </p:blipFill>
        <p:spPr>
          <a:xfrm>
            <a:off x="10084807" y="3019246"/>
            <a:ext cx="1196858" cy="1196858"/>
          </a:xfrm>
          <a:prstGeom prst="rect">
            <a:avLst/>
          </a:prstGeom>
          <a:noFill/>
          <a:ln>
            <a:noFill/>
          </a:ln>
        </p:spPr>
      </p:pic>
      <p:sp>
        <p:nvSpPr>
          <p:cNvPr id="281" name="Google Shape;281;p12"/>
          <p:cNvSpPr txBox="1">
            <a:spLocks noGrp="1"/>
          </p:cNvSpPr>
          <p:nvPr>
            <p:ph type="title"/>
          </p:nvPr>
        </p:nvSpPr>
        <p:spPr>
          <a:xfrm>
            <a:off x="1897491" y="46037"/>
            <a:ext cx="9147540" cy="104253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Gill Sans"/>
              <a:buNone/>
            </a:pPr>
            <a:r>
              <a:rPr lang="fr-FR" b="1">
                <a:solidFill>
                  <a:srgbClr val="002060"/>
                </a:solidFill>
              </a:rPr>
              <a:t>51 entreprises </a:t>
            </a:r>
            <a:r>
              <a:rPr lang="fr-FR" b="1"/>
              <a:t>engagées</a:t>
            </a:r>
            <a:endParaRPr/>
          </a:p>
        </p:txBody>
      </p:sp>
      <p:sp>
        <p:nvSpPr>
          <p:cNvPr id="282" name="Google Shape;282;p12"/>
          <p:cNvSpPr txBox="1">
            <a:spLocks noGrp="1"/>
          </p:cNvSpPr>
          <p:nvPr>
            <p:ph type="body" idx="1"/>
          </p:nvPr>
        </p:nvSpPr>
        <p:spPr>
          <a:xfrm>
            <a:off x="1146969" y="1088572"/>
            <a:ext cx="10943431" cy="5769428"/>
          </a:xfrm>
          <a:prstGeom prst="rect">
            <a:avLst/>
          </a:prstGeom>
          <a:noFill/>
          <a:ln>
            <a:noFill/>
          </a:ln>
        </p:spPr>
        <p:txBody>
          <a:bodyPr spcFirstLastPara="1" wrap="square" lIns="91425" tIns="45700" rIns="91425" bIns="45700" anchor="t" anchorCtr="0">
            <a:normAutofit/>
          </a:bodyPr>
          <a:lstStyle/>
          <a:p>
            <a:pPr marL="685800" lvl="1" indent="-228600" algn="l" rtl="0">
              <a:lnSpc>
                <a:spcPct val="90000"/>
              </a:lnSpc>
              <a:spcBef>
                <a:spcPts val="0"/>
              </a:spcBef>
              <a:spcAft>
                <a:spcPts val="0"/>
              </a:spcAft>
              <a:buClr>
                <a:schemeClr val="dk1"/>
              </a:buClr>
              <a:buSzPts val="2400"/>
              <a:buChar char="•"/>
            </a:pPr>
            <a:r>
              <a:rPr lang="fr-FR" dirty="0"/>
              <a:t>Coup d’envoi le 21 novembre 2019 avec </a:t>
            </a:r>
            <a:r>
              <a:rPr lang="fr-FR" b="1" dirty="0"/>
              <a:t>17 entreprises </a:t>
            </a:r>
            <a:r>
              <a:rPr lang="fr-FR" dirty="0"/>
              <a:t>signataires</a:t>
            </a:r>
            <a:endParaRPr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457200" lvl="1" indent="0" algn="l" rtl="0">
              <a:lnSpc>
                <a:spcPct val="90000"/>
              </a:lnSpc>
              <a:spcBef>
                <a:spcPts val="500"/>
              </a:spcBef>
              <a:spcAft>
                <a:spcPts val="0"/>
              </a:spcAft>
              <a:buClr>
                <a:schemeClr val="dk1"/>
              </a:buClr>
              <a:buSzPts val="2400"/>
              <a:buNone/>
            </a:pPr>
            <a:endParaRPr dirty="0"/>
          </a:p>
          <a:p>
            <a:pPr marL="457200" lvl="1" indent="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p:txBody>
      </p:sp>
      <p:cxnSp>
        <p:nvCxnSpPr>
          <p:cNvPr id="283" name="Google Shape;283;p12"/>
          <p:cNvCxnSpPr/>
          <p:nvPr/>
        </p:nvCxnSpPr>
        <p:spPr>
          <a:xfrm>
            <a:off x="8322364" y="2087962"/>
            <a:ext cx="1" cy="178905"/>
          </a:xfrm>
          <a:prstGeom prst="straightConnector1">
            <a:avLst/>
          </a:prstGeom>
          <a:noFill/>
          <a:ln w="9525" cap="flat" cmpd="sng">
            <a:solidFill>
              <a:srgbClr val="FF0000"/>
            </a:solidFill>
            <a:prstDash val="solid"/>
            <a:miter lim="800000"/>
            <a:headEnd type="none" w="sm" len="sm"/>
            <a:tailEnd type="none" w="sm" len="sm"/>
          </a:ln>
        </p:spPr>
      </p:cxnSp>
      <p:pic>
        <p:nvPicPr>
          <p:cNvPr id="284" name="Google Shape;284;p12"/>
          <p:cNvPicPr preferRelativeResize="0"/>
          <p:nvPr/>
        </p:nvPicPr>
        <p:blipFill rotWithShape="1">
          <a:blip r:embed="rId5">
            <a:alphaModFix/>
          </a:blip>
          <a:srcRect/>
          <a:stretch/>
        </p:blipFill>
        <p:spPr>
          <a:xfrm>
            <a:off x="1800210" y="4002422"/>
            <a:ext cx="8858856" cy="2364181"/>
          </a:xfrm>
          <a:prstGeom prst="rect">
            <a:avLst/>
          </a:prstGeom>
          <a:noFill/>
          <a:ln>
            <a:noFill/>
          </a:ln>
        </p:spPr>
      </p:pic>
      <p:pic>
        <p:nvPicPr>
          <p:cNvPr id="285" name="Google Shape;285;p12"/>
          <p:cNvPicPr preferRelativeResize="0"/>
          <p:nvPr/>
        </p:nvPicPr>
        <p:blipFill rotWithShape="1">
          <a:blip r:embed="rId6">
            <a:alphaModFix/>
          </a:blip>
          <a:srcRect/>
          <a:stretch/>
        </p:blipFill>
        <p:spPr>
          <a:xfrm>
            <a:off x="5034366" y="4813032"/>
            <a:ext cx="1892532" cy="533255"/>
          </a:xfrm>
          <a:prstGeom prst="rect">
            <a:avLst/>
          </a:prstGeom>
          <a:noFill/>
          <a:ln>
            <a:noFill/>
          </a:ln>
        </p:spPr>
      </p:pic>
      <p:pic>
        <p:nvPicPr>
          <p:cNvPr id="286" name="Google Shape;286;p12"/>
          <p:cNvPicPr preferRelativeResize="0"/>
          <p:nvPr/>
        </p:nvPicPr>
        <p:blipFill rotWithShape="1">
          <a:blip r:embed="rId7">
            <a:alphaModFix/>
          </a:blip>
          <a:srcRect/>
          <a:stretch/>
        </p:blipFill>
        <p:spPr>
          <a:xfrm>
            <a:off x="3786890" y="6090092"/>
            <a:ext cx="3578662" cy="597460"/>
          </a:xfrm>
          <a:prstGeom prst="rect">
            <a:avLst/>
          </a:prstGeom>
          <a:noFill/>
          <a:ln>
            <a:noFill/>
          </a:ln>
        </p:spPr>
      </p:pic>
      <p:pic>
        <p:nvPicPr>
          <p:cNvPr id="287" name="Google Shape;287;p12"/>
          <p:cNvPicPr preferRelativeResize="0"/>
          <p:nvPr/>
        </p:nvPicPr>
        <p:blipFill rotWithShape="1">
          <a:blip r:embed="rId8">
            <a:alphaModFix/>
          </a:blip>
          <a:srcRect/>
          <a:stretch/>
        </p:blipFill>
        <p:spPr>
          <a:xfrm>
            <a:off x="1923140" y="1507201"/>
            <a:ext cx="1219200" cy="565150"/>
          </a:xfrm>
          <a:prstGeom prst="rect">
            <a:avLst/>
          </a:prstGeom>
          <a:noFill/>
          <a:ln>
            <a:noFill/>
          </a:ln>
        </p:spPr>
      </p:pic>
      <p:pic>
        <p:nvPicPr>
          <p:cNvPr id="288" name="Google Shape;288;p12"/>
          <p:cNvPicPr preferRelativeResize="0"/>
          <p:nvPr/>
        </p:nvPicPr>
        <p:blipFill rotWithShape="1">
          <a:blip r:embed="rId9">
            <a:alphaModFix/>
          </a:blip>
          <a:srcRect/>
          <a:stretch/>
        </p:blipFill>
        <p:spPr>
          <a:xfrm>
            <a:off x="7345828" y="3056785"/>
            <a:ext cx="2148005" cy="1321187"/>
          </a:xfrm>
          <a:prstGeom prst="rect">
            <a:avLst/>
          </a:prstGeom>
          <a:noFill/>
          <a:ln>
            <a:noFill/>
          </a:ln>
        </p:spPr>
      </p:pic>
      <p:pic>
        <p:nvPicPr>
          <p:cNvPr id="289" name="Google Shape;289;p12"/>
          <p:cNvPicPr preferRelativeResize="0"/>
          <p:nvPr/>
        </p:nvPicPr>
        <p:blipFill rotWithShape="1">
          <a:blip r:embed="rId10">
            <a:alphaModFix/>
          </a:blip>
          <a:srcRect/>
          <a:stretch/>
        </p:blipFill>
        <p:spPr>
          <a:xfrm>
            <a:off x="1617974" y="3122552"/>
            <a:ext cx="1829532" cy="959842"/>
          </a:xfrm>
          <a:prstGeom prst="rect">
            <a:avLst/>
          </a:prstGeom>
          <a:noFill/>
          <a:ln>
            <a:noFill/>
          </a:ln>
        </p:spPr>
      </p:pic>
      <p:pic>
        <p:nvPicPr>
          <p:cNvPr id="290" name="Google Shape;290;p12"/>
          <p:cNvPicPr preferRelativeResize="0"/>
          <p:nvPr/>
        </p:nvPicPr>
        <p:blipFill rotWithShape="1">
          <a:blip r:embed="rId11">
            <a:alphaModFix/>
          </a:blip>
          <a:srcRect/>
          <a:stretch/>
        </p:blipFill>
        <p:spPr>
          <a:xfrm>
            <a:off x="4880255" y="3312003"/>
            <a:ext cx="1892532" cy="610531"/>
          </a:xfrm>
          <a:prstGeom prst="rect">
            <a:avLst/>
          </a:prstGeom>
          <a:noFill/>
          <a:ln>
            <a:noFill/>
          </a:ln>
        </p:spPr>
      </p:pic>
      <p:pic>
        <p:nvPicPr>
          <p:cNvPr id="291" name="Google Shape;291;p12"/>
          <p:cNvPicPr preferRelativeResize="0"/>
          <p:nvPr/>
        </p:nvPicPr>
        <p:blipFill rotWithShape="1">
          <a:blip r:embed="rId12">
            <a:alphaModFix/>
          </a:blip>
          <a:srcRect/>
          <a:stretch/>
        </p:blipFill>
        <p:spPr>
          <a:xfrm>
            <a:off x="3447506" y="3178847"/>
            <a:ext cx="1321314" cy="743239"/>
          </a:xfrm>
          <a:prstGeom prst="rect">
            <a:avLst/>
          </a:prstGeom>
          <a:noFill/>
          <a:ln>
            <a:noFill/>
          </a:ln>
        </p:spPr>
      </p:pic>
      <p:pic>
        <p:nvPicPr>
          <p:cNvPr id="292" name="Google Shape;292;p12"/>
          <p:cNvPicPr preferRelativeResize="0"/>
          <p:nvPr/>
        </p:nvPicPr>
        <p:blipFill rotWithShape="1">
          <a:blip r:embed="rId13">
            <a:alphaModFix/>
          </a:blip>
          <a:srcRect/>
          <a:stretch/>
        </p:blipFill>
        <p:spPr>
          <a:xfrm>
            <a:off x="3407268" y="1805308"/>
            <a:ext cx="1627098" cy="218128"/>
          </a:xfrm>
          <a:prstGeom prst="rect">
            <a:avLst/>
          </a:prstGeom>
          <a:noFill/>
          <a:ln>
            <a:noFill/>
          </a:ln>
        </p:spPr>
      </p:pic>
      <p:pic>
        <p:nvPicPr>
          <p:cNvPr id="293" name="Google Shape;293;p12"/>
          <p:cNvPicPr preferRelativeResize="0"/>
          <p:nvPr/>
        </p:nvPicPr>
        <p:blipFill rotWithShape="1">
          <a:blip r:embed="rId14">
            <a:alphaModFix/>
          </a:blip>
          <a:srcRect/>
          <a:stretch/>
        </p:blipFill>
        <p:spPr>
          <a:xfrm>
            <a:off x="1993831" y="2218105"/>
            <a:ext cx="1056893" cy="845214"/>
          </a:xfrm>
          <a:prstGeom prst="rect">
            <a:avLst/>
          </a:prstGeom>
          <a:noFill/>
          <a:ln>
            <a:noFill/>
          </a:ln>
        </p:spPr>
      </p:pic>
      <p:pic>
        <p:nvPicPr>
          <p:cNvPr id="294" name="Google Shape;294;p12"/>
          <p:cNvPicPr preferRelativeResize="0"/>
          <p:nvPr/>
        </p:nvPicPr>
        <p:blipFill rotWithShape="1">
          <a:blip r:embed="rId15">
            <a:alphaModFix/>
          </a:blip>
          <a:srcRect/>
          <a:stretch/>
        </p:blipFill>
        <p:spPr>
          <a:xfrm>
            <a:off x="3307623" y="2326150"/>
            <a:ext cx="1757902" cy="553739"/>
          </a:xfrm>
          <a:prstGeom prst="rect">
            <a:avLst/>
          </a:prstGeom>
          <a:noFill/>
          <a:ln>
            <a:noFill/>
          </a:ln>
        </p:spPr>
      </p:pic>
      <p:pic>
        <p:nvPicPr>
          <p:cNvPr id="295" name="Google Shape;295;p12"/>
          <p:cNvPicPr preferRelativeResize="0"/>
          <p:nvPr/>
        </p:nvPicPr>
        <p:blipFill rotWithShape="1">
          <a:blip r:embed="rId16">
            <a:alphaModFix/>
          </a:blip>
          <a:srcRect/>
          <a:stretch/>
        </p:blipFill>
        <p:spPr>
          <a:xfrm>
            <a:off x="10080993" y="1995481"/>
            <a:ext cx="1829531" cy="566068"/>
          </a:xfrm>
          <a:prstGeom prst="rect">
            <a:avLst/>
          </a:prstGeom>
          <a:noFill/>
          <a:ln>
            <a:noFill/>
          </a:ln>
        </p:spPr>
      </p:pic>
      <p:pic>
        <p:nvPicPr>
          <p:cNvPr id="296" name="Google Shape;296;p12"/>
          <p:cNvPicPr preferRelativeResize="0"/>
          <p:nvPr/>
        </p:nvPicPr>
        <p:blipFill rotWithShape="1">
          <a:blip r:embed="rId17">
            <a:alphaModFix/>
          </a:blip>
          <a:srcRect/>
          <a:stretch/>
        </p:blipFill>
        <p:spPr>
          <a:xfrm>
            <a:off x="9131762" y="2297925"/>
            <a:ext cx="974940" cy="974940"/>
          </a:xfrm>
          <a:prstGeom prst="rect">
            <a:avLst/>
          </a:prstGeom>
          <a:noFill/>
          <a:ln>
            <a:noFill/>
          </a:ln>
        </p:spPr>
      </p:pic>
      <p:pic>
        <p:nvPicPr>
          <p:cNvPr id="297" name="Google Shape;297;p12"/>
          <p:cNvPicPr preferRelativeResize="0"/>
          <p:nvPr/>
        </p:nvPicPr>
        <p:blipFill rotWithShape="1">
          <a:blip r:embed="rId18">
            <a:alphaModFix/>
          </a:blip>
          <a:srcRect/>
          <a:stretch/>
        </p:blipFill>
        <p:spPr>
          <a:xfrm>
            <a:off x="5322425" y="1534354"/>
            <a:ext cx="3523997" cy="161140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13"/>
          <p:cNvPicPr preferRelativeResize="0"/>
          <p:nvPr/>
        </p:nvPicPr>
        <p:blipFill rotWithShape="1">
          <a:blip r:embed="rId3">
            <a:alphaModFix/>
          </a:blip>
          <a:srcRect/>
          <a:stretch/>
        </p:blipFill>
        <p:spPr>
          <a:xfrm>
            <a:off x="4958326" y="0"/>
            <a:ext cx="3979197" cy="1833610"/>
          </a:xfrm>
          <a:prstGeom prst="rect">
            <a:avLst/>
          </a:prstGeom>
          <a:noFill/>
          <a:ln>
            <a:noFill/>
          </a:ln>
        </p:spPr>
      </p:pic>
      <p:sp>
        <p:nvSpPr>
          <p:cNvPr id="303" name="Google Shape;303;p13"/>
          <p:cNvSpPr txBox="1"/>
          <p:nvPr/>
        </p:nvSpPr>
        <p:spPr>
          <a:xfrm>
            <a:off x="1341583" y="569543"/>
            <a:ext cx="10072254" cy="97339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fr-FR" sz="4000">
                <a:solidFill>
                  <a:srgbClr val="302C6B"/>
                </a:solidFill>
                <a:latin typeface="Gill Sans"/>
                <a:ea typeface="Gill Sans"/>
                <a:cs typeface="Gill Sans"/>
                <a:sym typeface="Gill Sans"/>
              </a:rPr>
              <a:t>		</a:t>
            </a:r>
            <a:r>
              <a:rPr lang="fr-FR" sz="4400">
                <a:solidFill>
                  <a:srgbClr val="302C6B"/>
                </a:solidFill>
                <a:latin typeface="Gill Sans"/>
                <a:ea typeface="Gill Sans"/>
                <a:cs typeface="Gill Sans"/>
                <a:sym typeface="Gill Sans"/>
              </a:rPr>
              <a:t>Contact</a:t>
            </a:r>
            <a:endParaRPr sz="4000">
              <a:solidFill>
                <a:srgbClr val="302C6B"/>
              </a:solidFill>
              <a:latin typeface="Gill Sans"/>
              <a:ea typeface="Gill Sans"/>
              <a:cs typeface="Gill Sans"/>
              <a:sym typeface="Gill Sans"/>
            </a:endParaRPr>
          </a:p>
        </p:txBody>
      </p:sp>
      <p:sp>
        <p:nvSpPr>
          <p:cNvPr id="304" name="Google Shape;304;p13"/>
          <p:cNvSpPr txBox="1">
            <a:spLocks noGrp="1"/>
          </p:cNvSpPr>
          <p:nvPr>
            <p:ph type="body" idx="1"/>
          </p:nvPr>
        </p:nvSpPr>
        <p:spPr>
          <a:xfrm>
            <a:off x="1662546" y="1921594"/>
            <a:ext cx="9751291" cy="388016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2800"/>
              <a:buNone/>
            </a:pPr>
            <a:r>
              <a:rPr lang="fr-FR">
                <a:solidFill>
                  <a:srgbClr val="002060"/>
                </a:solidFill>
                <a:latin typeface="Gill Sans"/>
                <a:ea typeface="Gill Sans"/>
                <a:cs typeface="Gill Sans"/>
                <a:sym typeface="Gill Sans"/>
              </a:rPr>
              <a:t>Simple et rapide, un formulaire d’engagement sur le site internet </a:t>
            </a:r>
            <a:r>
              <a:rPr lang="fr-FR" u="sng">
                <a:solidFill>
                  <a:srgbClr val="0070C0"/>
                </a:solidFill>
                <a:latin typeface="Gill Sans"/>
                <a:ea typeface="Gill Sans"/>
                <a:cs typeface="Gill Sans"/>
                <a:sym typeface="Gill Sans"/>
                <a:hlinkClick r:id="rId4">
                  <a:extLst>
                    <a:ext uri="{A12FA001-AC4F-418D-AE19-62706E023703}">
                      <ahyp:hlinkClr xmlns:ahyp="http://schemas.microsoft.com/office/drawing/2018/hyperlinkcolor" val="tx"/>
                    </a:ext>
                  </a:extLst>
                </a:hlinkClick>
              </a:rPr>
              <a:t>www.lesyvelines-unechance.fr</a:t>
            </a:r>
            <a:endParaRPr>
              <a:solidFill>
                <a:srgbClr val="0070C0"/>
              </a:solidFill>
              <a:latin typeface="Gill Sans"/>
              <a:ea typeface="Gill Sans"/>
              <a:cs typeface="Gill Sans"/>
              <a:sym typeface="Gill Sans"/>
            </a:endParaRPr>
          </a:p>
          <a:p>
            <a:pPr marL="0" lvl="0" indent="0" algn="l" rtl="0">
              <a:lnSpc>
                <a:spcPct val="90000"/>
              </a:lnSpc>
              <a:spcBef>
                <a:spcPts val="1000"/>
              </a:spcBef>
              <a:spcAft>
                <a:spcPts val="0"/>
              </a:spcAft>
              <a:buClr>
                <a:schemeClr val="dk1"/>
              </a:buClr>
              <a:buSzPts val="2800"/>
              <a:buNone/>
            </a:pPr>
            <a:endParaRPr>
              <a:solidFill>
                <a:srgbClr val="0070C0"/>
              </a:solidFill>
              <a:latin typeface="Gill Sans"/>
              <a:ea typeface="Gill Sans"/>
              <a:cs typeface="Gill Sans"/>
              <a:sym typeface="Gill Sans"/>
            </a:endParaRPr>
          </a:p>
          <a:p>
            <a:pPr marL="0" lvl="0" indent="0" algn="l" rtl="0">
              <a:lnSpc>
                <a:spcPct val="90000"/>
              </a:lnSpc>
              <a:spcBef>
                <a:spcPts val="1000"/>
              </a:spcBef>
              <a:spcAft>
                <a:spcPts val="0"/>
              </a:spcAft>
              <a:buClr>
                <a:schemeClr val="dk1"/>
              </a:buClr>
              <a:buSzPts val="2800"/>
              <a:buNone/>
            </a:pPr>
            <a:endParaRPr>
              <a:solidFill>
                <a:srgbClr val="0070C0"/>
              </a:solidFill>
              <a:latin typeface="Gill Sans"/>
              <a:ea typeface="Gill Sans"/>
              <a:cs typeface="Gill Sans"/>
              <a:sym typeface="Gill Sans"/>
            </a:endParaRPr>
          </a:p>
          <a:p>
            <a:pPr marL="0" lvl="0" indent="0" algn="l" rtl="0">
              <a:lnSpc>
                <a:spcPct val="90000"/>
              </a:lnSpc>
              <a:spcBef>
                <a:spcPts val="1000"/>
              </a:spcBef>
              <a:spcAft>
                <a:spcPts val="0"/>
              </a:spcAft>
              <a:buClr>
                <a:srgbClr val="002060"/>
              </a:buClr>
              <a:buSzPts val="2800"/>
              <a:buNone/>
            </a:pPr>
            <a:r>
              <a:rPr lang="fr-FR">
                <a:solidFill>
                  <a:srgbClr val="002060"/>
                </a:solidFill>
                <a:latin typeface="Gill Sans"/>
                <a:ea typeface="Gill Sans"/>
                <a:cs typeface="Gill Sans"/>
                <a:sym typeface="Gill Sans"/>
              </a:rPr>
              <a:t>Une interlocutrice dédiée au sein de</a:t>
            </a:r>
            <a:endParaRPr/>
          </a:p>
          <a:p>
            <a:pPr marL="0" lvl="0" indent="0" algn="l" rtl="0">
              <a:lnSpc>
                <a:spcPct val="90000"/>
              </a:lnSpc>
              <a:spcBef>
                <a:spcPts val="1000"/>
              </a:spcBef>
              <a:spcAft>
                <a:spcPts val="0"/>
              </a:spcAft>
              <a:buClr>
                <a:srgbClr val="002060"/>
              </a:buClr>
              <a:buSzPts val="2800"/>
              <a:buNone/>
            </a:pPr>
            <a:r>
              <a:rPr lang="fr-FR">
                <a:solidFill>
                  <a:srgbClr val="002060"/>
                </a:solidFill>
                <a:latin typeface="Gill Sans"/>
                <a:ea typeface="Gill Sans"/>
                <a:cs typeface="Gill Sans"/>
                <a:sym typeface="Gill Sans"/>
              </a:rPr>
              <a:t>	Laurence Hémédinger</a:t>
            </a:r>
            <a:endParaRPr>
              <a:solidFill>
                <a:srgbClr val="002060"/>
              </a:solidFill>
              <a:latin typeface="Gill Sans"/>
              <a:ea typeface="Gill Sans"/>
              <a:cs typeface="Gill Sans"/>
              <a:sym typeface="Gill Sans"/>
            </a:endParaRPr>
          </a:p>
          <a:p>
            <a:pPr marL="0" lvl="0" indent="0" algn="l" rtl="0">
              <a:lnSpc>
                <a:spcPct val="90000"/>
              </a:lnSpc>
              <a:spcBef>
                <a:spcPts val="1000"/>
              </a:spcBef>
              <a:spcAft>
                <a:spcPts val="0"/>
              </a:spcAft>
              <a:buClr>
                <a:srgbClr val="002060"/>
              </a:buClr>
              <a:buSzPts val="2800"/>
              <a:buNone/>
            </a:pPr>
            <a:r>
              <a:rPr lang="fr-FR">
                <a:solidFill>
                  <a:srgbClr val="002060"/>
                </a:solidFill>
                <a:latin typeface="Gill Sans"/>
                <a:ea typeface="Gill Sans"/>
                <a:cs typeface="Gill Sans"/>
                <a:sym typeface="Gill Sans"/>
              </a:rPr>
              <a:t>	07 62 59 20 78</a:t>
            </a:r>
            <a:endParaRPr/>
          </a:p>
          <a:p>
            <a:pPr marL="0" lvl="0" indent="0" algn="l" rtl="0">
              <a:lnSpc>
                <a:spcPct val="90000"/>
              </a:lnSpc>
              <a:spcBef>
                <a:spcPts val="1000"/>
              </a:spcBef>
              <a:spcAft>
                <a:spcPts val="0"/>
              </a:spcAft>
              <a:buClr>
                <a:srgbClr val="002060"/>
              </a:buClr>
              <a:buSzPts val="2800"/>
              <a:buNone/>
            </a:pPr>
            <a:r>
              <a:rPr lang="fr-FR">
                <a:solidFill>
                  <a:srgbClr val="002060"/>
                </a:solidFill>
                <a:latin typeface="Gill Sans"/>
                <a:ea typeface="Gill Sans"/>
                <a:cs typeface="Gill Sans"/>
                <a:sym typeface="Gill Sans"/>
              </a:rPr>
              <a:t>	l.hemedinger@fondationface.org	</a:t>
            </a:r>
            <a:endParaRPr/>
          </a:p>
          <a:p>
            <a:pPr marL="0" lvl="0" indent="0" algn="l" rtl="0">
              <a:lnSpc>
                <a:spcPct val="90000"/>
              </a:lnSpc>
              <a:spcBef>
                <a:spcPts val="1000"/>
              </a:spcBef>
              <a:spcAft>
                <a:spcPts val="0"/>
              </a:spcAft>
              <a:buClr>
                <a:schemeClr val="dk1"/>
              </a:buClr>
              <a:buSzPts val="2800"/>
              <a:buNone/>
            </a:pPr>
            <a:endParaRPr>
              <a:solidFill>
                <a:srgbClr val="002060"/>
              </a:solidFill>
              <a:latin typeface="Gill Sans"/>
              <a:ea typeface="Gill Sans"/>
              <a:cs typeface="Gill Sans"/>
              <a:sym typeface="Gill Sans"/>
            </a:endParaRPr>
          </a:p>
          <a:p>
            <a:pPr marL="228600" lvl="0" indent="-50800" algn="l" rtl="0">
              <a:lnSpc>
                <a:spcPct val="90000"/>
              </a:lnSpc>
              <a:spcBef>
                <a:spcPts val="1000"/>
              </a:spcBef>
              <a:spcAft>
                <a:spcPts val="0"/>
              </a:spcAft>
              <a:buClr>
                <a:schemeClr val="dk1"/>
              </a:buClr>
              <a:buSzPts val="2800"/>
              <a:buNone/>
            </a:pPr>
            <a:endParaRPr>
              <a:solidFill>
                <a:srgbClr val="002060"/>
              </a:solidFill>
              <a:latin typeface="Gill Sans"/>
              <a:ea typeface="Gill Sans"/>
              <a:cs typeface="Gill Sans"/>
              <a:sym typeface="Gill Sans"/>
            </a:endParaRPr>
          </a:p>
          <a:p>
            <a:pPr marL="0" lvl="0" indent="0" algn="l" rtl="0">
              <a:lnSpc>
                <a:spcPct val="90000"/>
              </a:lnSpc>
              <a:spcBef>
                <a:spcPts val="1000"/>
              </a:spcBef>
              <a:spcAft>
                <a:spcPts val="0"/>
              </a:spcAft>
              <a:buClr>
                <a:schemeClr val="dk1"/>
              </a:buClr>
              <a:buSzPts val="2000"/>
              <a:buNone/>
            </a:pPr>
            <a:endParaRPr sz="2000"/>
          </a:p>
          <a:p>
            <a:pPr marL="457200" lvl="1" indent="0" algn="l" rtl="0">
              <a:lnSpc>
                <a:spcPct val="90000"/>
              </a:lnSpc>
              <a:spcBef>
                <a:spcPts val="500"/>
              </a:spcBef>
              <a:spcAft>
                <a:spcPts val="0"/>
              </a:spcAft>
              <a:buClr>
                <a:schemeClr val="dk1"/>
              </a:buClr>
              <a:buSzPts val="1050"/>
              <a:buNone/>
            </a:pPr>
            <a:endParaRPr sz="1050"/>
          </a:p>
        </p:txBody>
      </p:sp>
      <p:pic>
        <p:nvPicPr>
          <p:cNvPr id="305" name="Google Shape;305;p13"/>
          <p:cNvPicPr preferRelativeResize="0"/>
          <p:nvPr/>
        </p:nvPicPr>
        <p:blipFill rotWithShape="1">
          <a:blip r:embed="rId5">
            <a:alphaModFix/>
          </a:blip>
          <a:srcRect/>
          <a:stretch/>
        </p:blipFill>
        <p:spPr>
          <a:xfrm>
            <a:off x="7155872" y="3734576"/>
            <a:ext cx="1899637" cy="68898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4"/>
          <p:cNvSpPr txBox="1"/>
          <p:nvPr/>
        </p:nvSpPr>
        <p:spPr>
          <a:xfrm>
            <a:off x="329184" y="1225354"/>
            <a:ext cx="9597267" cy="33100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302C6B"/>
              </a:buClr>
              <a:buSzPts val="6600"/>
              <a:buFont typeface="Gill Sans"/>
              <a:buNone/>
            </a:pPr>
            <a:r>
              <a:rPr lang="fr-FR" sz="6600" b="0" i="1" u="none" strike="noStrike" cap="none">
                <a:solidFill>
                  <a:srgbClr val="302C6B"/>
                </a:solidFill>
                <a:latin typeface="Gill Sans"/>
                <a:ea typeface="Gill Sans"/>
                <a:cs typeface="Gill Sans"/>
                <a:sym typeface="Gill Sans"/>
              </a:rPr>
              <a:t>Troubles psychiques </a:t>
            </a:r>
            <a:endParaRPr sz="6600" b="0" i="1" u="none" strike="noStrike" cap="none">
              <a:solidFill>
                <a:srgbClr val="302C6B"/>
              </a:solidFill>
              <a:latin typeface="Gill Sans"/>
              <a:ea typeface="Gill Sans"/>
              <a:cs typeface="Gill Sans"/>
              <a:sym typeface="Gill Sans"/>
            </a:endParaRPr>
          </a:p>
          <a:p>
            <a:pPr marL="0" marR="0" lvl="0" indent="0" algn="ctr" rtl="0">
              <a:spcBef>
                <a:spcPts val="0"/>
              </a:spcBef>
              <a:spcAft>
                <a:spcPts val="0"/>
              </a:spcAft>
              <a:buClr>
                <a:srgbClr val="302C6B"/>
              </a:buClr>
              <a:buSzPts val="6600"/>
              <a:buFont typeface="Gill Sans"/>
              <a:buNone/>
            </a:pPr>
            <a:r>
              <a:rPr lang="fr-FR" sz="6600" b="0" i="1" u="none" strike="noStrike" cap="none">
                <a:solidFill>
                  <a:srgbClr val="302C6B"/>
                </a:solidFill>
                <a:latin typeface="Gill Sans"/>
                <a:ea typeface="Gill Sans"/>
                <a:cs typeface="Gill Sans"/>
                <a:sym typeface="Gill Sans"/>
              </a:rPr>
              <a:t>et emploi</a:t>
            </a:r>
            <a:endParaRPr/>
          </a:p>
          <a:p>
            <a:pPr marL="0" marR="0" lvl="0" indent="0" algn="ctr" rtl="0">
              <a:spcBef>
                <a:spcPts val="0"/>
              </a:spcBef>
              <a:spcAft>
                <a:spcPts val="0"/>
              </a:spcAft>
              <a:buClr>
                <a:srgbClr val="302C6B"/>
              </a:buClr>
              <a:buSzPts val="3600"/>
              <a:buFont typeface="Gill Sans"/>
              <a:buNone/>
            </a:pPr>
            <a:r>
              <a:rPr lang="fr-FR" sz="3600" i="1">
                <a:solidFill>
                  <a:srgbClr val="302C6B"/>
                </a:solidFill>
                <a:latin typeface="Gill Sans"/>
                <a:ea typeface="Gill Sans"/>
                <a:cs typeface="Gill Sans"/>
                <a:sym typeface="Gill Sans"/>
              </a:rPr>
              <a:t>Clés de lecture pour accompagner les collaborateurs en situation de handicap psychique</a:t>
            </a:r>
            <a:endParaRPr sz="3600" i="1">
              <a:solidFill>
                <a:srgbClr val="302C6B"/>
              </a:solidFill>
              <a:latin typeface="Gill Sans"/>
              <a:ea typeface="Gill Sans"/>
              <a:cs typeface="Gill Sans"/>
              <a:sym typeface="Gill Sans"/>
            </a:endParaRPr>
          </a:p>
        </p:txBody>
      </p:sp>
      <p:cxnSp>
        <p:nvCxnSpPr>
          <p:cNvPr id="311" name="Google Shape;311;p14"/>
          <p:cNvCxnSpPr/>
          <p:nvPr/>
        </p:nvCxnSpPr>
        <p:spPr>
          <a:xfrm>
            <a:off x="4378009" y="5230760"/>
            <a:ext cx="2562446" cy="0"/>
          </a:xfrm>
          <a:prstGeom prst="straightConnector1">
            <a:avLst/>
          </a:prstGeom>
          <a:noFill/>
          <a:ln w="28575" cap="flat" cmpd="sng">
            <a:solidFill>
              <a:srgbClr val="C00000"/>
            </a:solidFill>
            <a:prstDash val="solid"/>
            <a:miter lim="800000"/>
            <a:headEnd type="none" w="sm" len="sm"/>
            <a:tailEnd type="none" w="sm" len="sm"/>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sp>
        <p:nvSpPr>
          <p:cNvPr id="316" name="Google Shape;316;gaf8f2f4c84_1_355"/>
          <p:cNvSpPr txBox="1">
            <a:spLocks noGrp="1"/>
          </p:cNvSpPr>
          <p:nvPr>
            <p:ph type="ctrTitle"/>
          </p:nvPr>
        </p:nvSpPr>
        <p:spPr>
          <a:xfrm>
            <a:off x="265568" y="0"/>
            <a:ext cx="11762700" cy="27369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6900"/>
              <a:buNone/>
            </a:pPr>
            <a:r>
              <a:rPr lang="fr-FR" sz="4800">
                <a:solidFill>
                  <a:srgbClr val="000000"/>
                </a:solidFill>
                <a:latin typeface="Raleway"/>
                <a:ea typeface="Raleway"/>
                <a:cs typeface="Raleway"/>
                <a:sym typeface="Raleway"/>
              </a:rPr>
              <a:t>Qui sommes-nous ?</a:t>
            </a:r>
            <a:endParaRPr sz="4800">
              <a:solidFill>
                <a:srgbClr val="000000"/>
              </a:solidFill>
              <a:latin typeface="Raleway"/>
              <a:ea typeface="Raleway"/>
              <a:cs typeface="Raleway"/>
              <a:sym typeface="Raleway"/>
            </a:endParaRPr>
          </a:p>
          <a:p>
            <a:pPr marL="0" lvl="0" indent="0" algn="ctr" rtl="0">
              <a:lnSpc>
                <a:spcPct val="100000"/>
              </a:lnSpc>
              <a:spcBef>
                <a:spcPts val="0"/>
              </a:spcBef>
              <a:spcAft>
                <a:spcPts val="0"/>
              </a:spcAft>
              <a:buSzPts val="6900"/>
              <a:buNone/>
            </a:pPr>
            <a:r>
              <a:rPr lang="fr-FR" sz="1900">
                <a:solidFill>
                  <a:srgbClr val="000000"/>
                </a:solidFill>
              </a:rPr>
              <a:t> </a:t>
            </a:r>
            <a:endParaRPr sz="1900">
              <a:solidFill>
                <a:srgbClr val="000000"/>
              </a:solidFill>
            </a:endParaRPr>
          </a:p>
          <a:p>
            <a:pPr marL="0" lvl="0" indent="0" algn="ctr" rtl="0">
              <a:lnSpc>
                <a:spcPct val="100000"/>
              </a:lnSpc>
              <a:spcBef>
                <a:spcPts val="0"/>
              </a:spcBef>
              <a:spcAft>
                <a:spcPts val="0"/>
              </a:spcAft>
              <a:buSzPts val="6900"/>
              <a:buNone/>
            </a:pPr>
            <a:endParaRPr b="1">
              <a:solidFill>
                <a:srgbClr val="000000"/>
              </a:solidFill>
              <a:latin typeface="Raleway"/>
              <a:ea typeface="Raleway"/>
              <a:cs typeface="Raleway"/>
              <a:sym typeface="Raleway"/>
            </a:endParaRPr>
          </a:p>
        </p:txBody>
      </p:sp>
      <p:sp>
        <p:nvSpPr>
          <p:cNvPr id="317" name="Google Shape;317;gaf8f2f4c84_1_355"/>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1300"/>
              <a:buNone/>
            </a:pPr>
            <a:fld id="{00000000-1234-1234-1234-123412341234}" type="slidenum">
              <a:rPr lang="fr-FR">
                <a:solidFill>
                  <a:schemeClr val="dk2"/>
                </a:solidFill>
              </a:rPr>
              <a:t>15</a:t>
            </a:fld>
            <a:endParaRPr>
              <a:solidFill>
                <a:schemeClr val="dk2"/>
              </a:solidFill>
            </a:endParaRPr>
          </a:p>
        </p:txBody>
      </p:sp>
      <p:sp>
        <p:nvSpPr>
          <p:cNvPr id="318" name="Google Shape;318;gaf8f2f4c84_1_355"/>
          <p:cNvSpPr txBox="1">
            <a:spLocks noGrp="1"/>
          </p:cNvSpPr>
          <p:nvPr>
            <p:ph type="ctrTitle"/>
          </p:nvPr>
        </p:nvSpPr>
        <p:spPr>
          <a:xfrm>
            <a:off x="5180267" y="4022217"/>
            <a:ext cx="7129500" cy="9099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6900"/>
              <a:buNone/>
            </a:pPr>
            <a:r>
              <a:rPr lang="fr-FR" sz="2400" i="1">
                <a:latin typeface="Montserrat"/>
                <a:ea typeface="Montserrat"/>
                <a:cs typeface="Montserrat"/>
                <a:sym typeface="Montserrat"/>
              </a:rPr>
              <a:t>Cabinet de conseil, créé en 2015 spécialisé </a:t>
            </a:r>
            <a:endParaRPr sz="2400" i="1">
              <a:latin typeface="Montserrat"/>
              <a:ea typeface="Montserrat"/>
              <a:cs typeface="Montserrat"/>
              <a:sym typeface="Montserrat"/>
            </a:endParaRPr>
          </a:p>
          <a:p>
            <a:pPr marL="0" lvl="0" indent="0" algn="l" rtl="0">
              <a:lnSpc>
                <a:spcPct val="100000"/>
              </a:lnSpc>
              <a:spcBef>
                <a:spcPts val="0"/>
              </a:spcBef>
              <a:spcAft>
                <a:spcPts val="0"/>
              </a:spcAft>
              <a:buSzPts val="6900"/>
              <a:buNone/>
            </a:pPr>
            <a:r>
              <a:rPr lang="fr-FR" sz="2400" i="1">
                <a:latin typeface="Montserrat"/>
                <a:ea typeface="Montserrat"/>
                <a:cs typeface="Montserrat"/>
                <a:sym typeface="Montserrat"/>
              </a:rPr>
              <a:t>dans le handicap psychique en entreprise avec une équipe pluridisciplinaire (psychologues, spécialistes du maintien dans l’emploi, psychomotriciens…) qui intervient selon les situations.</a:t>
            </a:r>
            <a:endParaRPr sz="3200" i="1">
              <a:latin typeface="Montserrat"/>
              <a:ea typeface="Montserrat"/>
              <a:cs typeface="Montserrat"/>
              <a:sym typeface="Montserrat"/>
            </a:endParaRPr>
          </a:p>
          <a:p>
            <a:pPr marL="0" lvl="0" indent="0" algn="l" rtl="0">
              <a:lnSpc>
                <a:spcPct val="100000"/>
              </a:lnSpc>
              <a:spcBef>
                <a:spcPts val="0"/>
              </a:spcBef>
              <a:spcAft>
                <a:spcPts val="0"/>
              </a:spcAft>
              <a:buSzPts val="6900"/>
              <a:buNone/>
            </a:pPr>
            <a:endParaRPr sz="3200" i="1">
              <a:latin typeface="Raleway"/>
              <a:ea typeface="Raleway"/>
              <a:cs typeface="Raleway"/>
              <a:sym typeface="Raleway"/>
            </a:endParaRPr>
          </a:p>
          <a:p>
            <a:pPr marL="0" lvl="0" indent="0" algn="l" rtl="0">
              <a:lnSpc>
                <a:spcPct val="100000"/>
              </a:lnSpc>
              <a:spcBef>
                <a:spcPts val="0"/>
              </a:spcBef>
              <a:spcAft>
                <a:spcPts val="0"/>
              </a:spcAft>
              <a:buSzPts val="6900"/>
              <a:buNone/>
            </a:pPr>
            <a:endParaRPr sz="3200" i="1">
              <a:latin typeface="Raleway"/>
              <a:ea typeface="Raleway"/>
              <a:cs typeface="Raleway"/>
              <a:sym typeface="Raleway"/>
            </a:endParaRPr>
          </a:p>
        </p:txBody>
      </p:sp>
      <p:pic>
        <p:nvPicPr>
          <p:cNvPr id="319" name="Google Shape;319;gaf8f2f4c84_1_355"/>
          <p:cNvPicPr preferRelativeResize="0"/>
          <p:nvPr/>
        </p:nvPicPr>
        <p:blipFill rotWithShape="1">
          <a:blip r:embed="rId3">
            <a:alphaModFix/>
          </a:blip>
          <a:srcRect l="4251" t="18659" b="38563"/>
          <a:stretch/>
        </p:blipFill>
        <p:spPr>
          <a:xfrm>
            <a:off x="457800" y="2202567"/>
            <a:ext cx="4416199" cy="1315300"/>
          </a:xfrm>
          <a:prstGeom prst="rect">
            <a:avLst/>
          </a:prstGeom>
          <a:noFill/>
          <a:ln>
            <a:noFill/>
          </a:ln>
        </p:spPr>
      </p:pic>
      <p:sp>
        <p:nvSpPr>
          <p:cNvPr id="320" name="Google Shape;320;gaf8f2f4c84_1_355"/>
          <p:cNvSpPr txBox="1">
            <a:spLocks noGrp="1"/>
          </p:cNvSpPr>
          <p:nvPr>
            <p:ph type="ctrTitle"/>
          </p:nvPr>
        </p:nvSpPr>
        <p:spPr>
          <a:xfrm>
            <a:off x="105700" y="4342867"/>
            <a:ext cx="5120400" cy="28524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6900"/>
              <a:buNone/>
            </a:pPr>
            <a:r>
              <a:rPr lang="fr-FR" sz="2400" b="1" i="1">
                <a:latin typeface="Raleway"/>
                <a:ea typeface="Raleway"/>
                <a:cs typeface="Raleway"/>
                <a:sym typeface="Raleway"/>
              </a:rPr>
              <a:t>Nos missions : </a:t>
            </a:r>
            <a:endParaRPr sz="2400" b="1" i="1">
              <a:latin typeface="Raleway"/>
              <a:ea typeface="Raleway"/>
              <a:cs typeface="Raleway"/>
              <a:sym typeface="Raleway"/>
            </a:endParaRPr>
          </a:p>
          <a:p>
            <a:pPr marL="0" lvl="0" indent="0" algn="l" rtl="0">
              <a:lnSpc>
                <a:spcPct val="100000"/>
              </a:lnSpc>
              <a:spcBef>
                <a:spcPts val="0"/>
              </a:spcBef>
              <a:spcAft>
                <a:spcPts val="0"/>
              </a:spcAft>
              <a:buSzPts val="6900"/>
              <a:buNone/>
            </a:pPr>
            <a:endParaRPr sz="2400" i="1">
              <a:latin typeface="Raleway"/>
              <a:ea typeface="Raleway"/>
              <a:cs typeface="Raleway"/>
              <a:sym typeface="Raleway"/>
            </a:endParaRPr>
          </a:p>
          <a:p>
            <a:pPr marL="609600" lvl="0" indent="-457200" algn="l" rtl="0">
              <a:lnSpc>
                <a:spcPct val="100000"/>
              </a:lnSpc>
              <a:spcBef>
                <a:spcPts val="0"/>
              </a:spcBef>
              <a:spcAft>
                <a:spcPts val="0"/>
              </a:spcAft>
              <a:buSzPts val="2400"/>
              <a:buFont typeface="Raleway"/>
              <a:buChar char="-"/>
            </a:pPr>
            <a:r>
              <a:rPr lang="fr-FR" sz="2400" i="1">
                <a:latin typeface="Raleway"/>
                <a:ea typeface="Raleway"/>
                <a:cs typeface="Raleway"/>
                <a:sym typeface="Raleway"/>
              </a:rPr>
              <a:t>Maintien dans l’emploi</a:t>
            </a:r>
            <a:endParaRPr sz="2400" i="1">
              <a:latin typeface="Raleway"/>
              <a:ea typeface="Raleway"/>
              <a:cs typeface="Raleway"/>
              <a:sym typeface="Raleway"/>
            </a:endParaRPr>
          </a:p>
          <a:p>
            <a:pPr marL="609600" lvl="0" indent="-457200" algn="l" rtl="0">
              <a:lnSpc>
                <a:spcPct val="100000"/>
              </a:lnSpc>
              <a:spcBef>
                <a:spcPts val="0"/>
              </a:spcBef>
              <a:spcAft>
                <a:spcPts val="0"/>
              </a:spcAft>
              <a:buSzPts val="2400"/>
              <a:buFont typeface="Raleway"/>
              <a:buChar char="-"/>
            </a:pPr>
            <a:r>
              <a:rPr lang="fr-FR" sz="2400" i="1">
                <a:latin typeface="Raleway"/>
                <a:ea typeface="Raleway"/>
                <a:cs typeface="Raleway"/>
                <a:sym typeface="Raleway"/>
              </a:rPr>
              <a:t>Sensibilisations, formations</a:t>
            </a:r>
            <a:endParaRPr sz="2400" i="1">
              <a:latin typeface="Raleway"/>
              <a:ea typeface="Raleway"/>
              <a:cs typeface="Raleway"/>
              <a:sym typeface="Raleway"/>
            </a:endParaRPr>
          </a:p>
          <a:p>
            <a:pPr marL="609600" lvl="0" indent="-457200" algn="l" rtl="0">
              <a:lnSpc>
                <a:spcPct val="100000"/>
              </a:lnSpc>
              <a:spcBef>
                <a:spcPts val="0"/>
              </a:spcBef>
              <a:spcAft>
                <a:spcPts val="0"/>
              </a:spcAft>
              <a:buSzPts val="2400"/>
              <a:buFont typeface="Raleway"/>
              <a:buChar char="-"/>
            </a:pPr>
            <a:r>
              <a:rPr lang="fr-FR" sz="2400" i="1">
                <a:latin typeface="Raleway"/>
                <a:ea typeface="Raleway"/>
                <a:cs typeface="Raleway"/>
                <a:sym typeface="Raleway"/>
              </a:rPr>
              <a:t>Coaching salariés, managers</a:t>
            </a:r>
            <a:endParaRPr sz="2400" i="1">
              <a:latin typeface="Raleway"/>
              <a:ea typeface="Raleway"/>
              <a:cs typeface="Raleway"/>
              <a:sym typeface="Raleway"/>
            </a:endParaRPr>
          </a:p>
          <a:p>
            <a:pPr marL="0" lvl="0" indent="0" algn="ctr" rtl="0">
              <a:lnSpc>
                <a:spcPct val="100000"/>
              </a:lnSpc>
              <a:spcBef>
                <a:spcPts val="0"/>
              </a:spcBef>
              <a:spcAft>
                <a:spcPts val="0"/>
              </a:spcAft>
              <a:buSzPts val="6900"/>
              <a:buNone/>
            </a:pPr>
            <a:endParaRPr sz="3200" i="1">
              <a:latin typeface="Raleway"/>
              <a:ea typeface="Raleway"/>
              <a:cs typeface="Raleway"/>
              <a:sym typeface="Raleway"/>
            </a:endParaRPr>
          </a:p>
          <a:p>
            <a:pPr marL="0" lvl="0" indent="0" algn="ctr" rtl="0">
              <a:lnSpc>
                <a:spcPct val="100000"/>
              </a:lnSpc>
              <a:spcBef>
                <a:spcPts val="0"/>
              </a:spcBef>
              <a:spcAft>
                <a:spcPts val="0"/>
              </a:spcAft>
              <a:buSzPts val="6900"/>
              <a:buNone/>
            </a:pPr>
            <a:endParaRPr sz="3200" i="1">
              <a:latin typeface="Raleway"/>
              <a:ea typeface="Raleway"/>
              <a:cs typeface="Raleway"/>
              <a:sym typeface="Raleway"/>
            </a:endParaRPr>
          </a:p>
        </p:txBody>
      </p:sp>
      <p:pic>
        <p:nvPicPr>
          <p:cNvPr id="321" name="Google Shape;321;gaf8f2f4c84_1_355"/>
          <p:cNvPicPr preferRelativeResize="0"/>
          <p:nvPr/>
        </p:nvPicPr>
        <p:blipFill rotWithShape="1">
          <a:blip r:embed="rId4">
            <a:alphaModFix/>
          </a:blip>
          <a:srcRect/>
          <a:stretch/>
        </p:blipFill>
        <p:spPr>
          <a:xfrm>
            <a:off x="7485238" y="4011217"/>
            <a:ext cx="2540000" cy="774700"/>
          </a:xfrm>
          <a:prstGeom prst="rect">
            <a:avLst/>
          </a:prstGeom>
          <a:noFill/>
          <a:ln>
            <a:noFill/>
          </a:ln>
        </p:spPr>
      </p:pic>
      <p:pic>
        <p:nvPicPr>
          <p:cNvPr id="322" name="Google Shape;322;gaf8f2f4c84_1_355"/>
          <p:cNvPicPr preferRelativeResize="0"/>
          <p:nvPr/>
        </p:nvPicPr>
        <p:blipFill rotWithShape="1">
          <a:blip r:embed="rId5">
            <a:alphaModFix/>
          </a:blip>
          <a:srcRect/>
          <a:stretch/>
        </p:blipFill>
        <p:spPr>
          <a:xfrm>
            <a:off x="5421039" y="5644584"/>
            <a:ext cx="1841500" cy="977900"/>
          </a:xfrm>
          <a:prstGeom prst="rect">
            <a:avLst/>
          </a:prstGeom>
          <a:noFill/>
          <a:ln>
            <a:noFill/>
          </a:ln>
        </p:spPr>
      </p:pic>
      <p:pic>
        <p:nvPicPr>
          <p:cNvPr id="323" name="Google Shape;323;gaf8f2f4c84_1_355"/>
          <p:cNvPicPr preferRelativeResize="0"/>
          <p:nvPr/>
        </p:nvPicPr>
        <p:blipFill rotWithShape="1">
          <a:blip r:embed="rId6">
            <a:alphaModFix/>
          </a:blip>
          <a:srcRect/>
          <a:stretch/>
        </p:blipFill>
        <p:spPr>
          <a:xfrm>
            <a:off x="7457497" y="5110238"/>
            <a:ext cx="2324102" cy="774700"/>
          </a:xfrm>
          <a:prstGeom prst="rect">
            <a:avLst/>
          </a:prstGeom>
          <a:noFill/>
          <a:ln>
            <a:noFill/>
          </a:ln>
        </p:spPr>
      </p:pic>
      <p:pic>
        <p:nvPicPr>
          <p:cNvPr id="324" name="Google Shape;324;gaf8f2f4c84_1_355"/>
          <p:cNvPicPr preferRelativeResize="0"/>
          <p:nvPr/>
        </p:nvPicPr>
        <p:blipFill rotWithShape="1">
          <a:blip r:embed="rId7">
            <a:alphaModFix/>
          </a:blip>
          <a:srcRect b="42598"/>
          <a:stretch/>
        </p:blipFill>
        <p:spPr>
          <a:xfrm>
            <a:off x="10201533" y="4011213"/>
            <a:ext cx="1663933" cy="2127233"/>
          </a:xfrm>
          <a:prstGeom prst="rect">
            <a:avLst/>
          </a:prstGeom>
          <a:noFill/>
          <a:ln>
            <a:noFill/>
          </a:ln>
        </p:spPr>
      </p:pic>
      <p:pic>
        <p:nvPicPr>
          <p:cNvPr id="325" name="Google Shape;325;gaf8f2f4c84_1_355"/>
          <p:cNvPicPr preferRelativeResize="0"/>
          <p:nvPr/>
        </p:nvPicPr>
        <p:blipFill rotWithShape="1">
          <a:blip r:embed="rId8">
            <a:alphaModFix/>
          </a:blip>
          <a:srcRect/>
          <a:stretch/>
        </p:blipFill>
        <p:spPr>
          <a:xfrm>
            <a:off x="5365833" y="4767904"/>
            <a:ext cx="1841501" cy="613833"/>
          </a:xfrm>
          <a:prstGeom prst="rect">
            <a:avLst/>
          </a:prstGeom>
          <a:noFill/>
          <a:ln>
            <a:noFill/>
          </a:ln>
        </p:spPr>
      </p:pic>
      <p:sp>
        <p:nvSpPr>
          <p:cNvPr id="326" name="Google Shape;326;gaf8f2f4c84_1_355"/>
          <p:cNvSpPr/>
          <p:nvPr/>
        </p:nvSpPr>
        <p:spPr>
          <a:xfrm>
            <a:off x="46700" y="4128467"/>
            <a:ext cx="4930500" cy="2341500"/>
          </a:xfrm>
          <a:prstGeom prst="rect">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fr-FR" sz="1900"/>
              <a:t>									    </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327" name="Google Shape;327;gaf8f2f4c84_1_355"/>
          <p:cNvCxnSpPr/>
          <p:nvPr/>
        </p:nvCxnSpPr>
        <p:spPr>
          <a:xfrm>
            <a:off x="4413733" y="1459533"/>
            <a:ext cx="2619900" cy="0"/>
          </a:xfrm>
          <a:prstGeom prst="straightConnector1">
            <a:avLst/>
          </a:prstGeom>
          <a:noFill/>
          <a:ln w="9525" cap="flat" cmpd="sng">
            <a:solidFill>
              <a:srgbClr val="000000"/>
            </a:solidFill>
            <a:prstDash val="solid"/>
            <a:round/>
            <a:headEnd type="none" w="sm" len="sm"/>
            <a:tailEnd type="none" w="sm" len="sm"/>
          </a:ln>
        </p:spPr>
      </p:cxnSp>
      <p:pic>
        <p:nvPicPr>
          <p:cNvPr id="328" name="Google Shape;328;gaf8f2f4c84_1_355"/>
          <p:cNvPicPr preferRelativeResize="0"/>
          <p:nvPr/>
        </p:nvPicPr>
        <p:blipFill>
          <a:blip r:embed="rId9">
            <a:alphaModFix/>
          </a:blip>
          <a:stretch>
            <a:fillRect/>
          </a:stretch>
        </p:blipFill>
        <p:spPr>
          <a:xfrm>
            <a:off x="4984875" y="3940896"/>
            <a:ext cx="2324100" cy="915358"/>
          </a:xfrm>
          <a:prstGeom prst="rect">
            <a:avLst/>
          </a:prstGeom>
          <a:noFill/>
          <a:ln>
            <a:noFill/>
          </a:ln>
        </p:spPr>
      </p:pic>
      <p:pic>
        <p:nvPicPr>
          <p:cNvPr id="329" name="Google Shape;329;gaf8f2f4c84_1_355"/>
          <p:cNvPicPr preferRelativeResize="0"/>
          <p:nvPr/>
        </p:nvPicPr>
        <p:blipFill>
          <a:blip r:embed="rId10">
            <a:alphaModFix/>
          </a:blip>
          <a:stretch>
            <a:fillRect/>
          </a:stretch>
        </p:blipFill>
        <p:spPr>
          <a:xfrm>
            <a:off x="8442800" y="5780262"/>
            <a:ext cx="1077725" cy="1077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5"/>
          <p:cNvSpPr txBox="1">
            <a:spLocks noGrp="1"/>
          </p:cNvSpPr>
          <p:nvPr>
            <p:ph type="title"/>
          </p:nvPr>
        </p:nvSpPr>
        <p:spPr>
          <a:xfrm>
            <a:off x="2154825" y="365100"/>
            <a:ext cx="9147600" cy="3063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02C6B"/>
              </a:buClr>
              <a:buSzPts val="4400"/>
              <a:buFont typeface="Gill Sans"/>
              <a:buNone/>
            </a:pPr>
            <a:endParaRPr sz="2500" b="1">
              <a:solidFill>
                <a:schemeClr val="dk1"/>
              </a:solidFill>
              <a:latin typeface="Arial"/>
              <a:ea typeface="Arial"/>
              <a:cs typeface="Arial"/>
              <a:sym typeface="Arial"/>
            </a:endParaRPr>
          </a:p>
          <a:p>
            <a:pPr marL="0" lvl="0" indent="0" algn="ctr" rtl="0">
              <a:lnSpc>
                <a:spcPct val="90000"/>
              </a:lnSpc>
              <a:spcBef>
                <a:spcPts val="0"/>
              </a:spcBef>
              <a:spcAft>
                <a:spcPts val="0"/>
              </a:spcAft>
              <a:buClr>
                <a:srgbClr val="302C6B"/>
              </a:buClr>
              <a:buSzPts val="4400"/>
              <a:buFont typeface="Gill Sans"/>
              <a:buNone/>
            </a:pPr>
            <a:r>
              <a:rPr lang="fr-FR" sz="3000" b="1">
                <a:solidFill>
                  <a:srgbClr val="000000"/>
                </a:solidFill>
                <a:latin typeface="Arial"/>
                <a:ea typeface="Arial"/>
                <a:cs typeface="Arial"/>
                <a:sym typeface="Arial"/>
              </a:rPr>
              <a:t>Managers en souffrance, salariés démunis </a:t>
            </a:r>
            <a:endParaRPr sz="3000" b="1">
              <a:solidFill>
                <a:srgbClr val="000000"/>
              </a:solidFill>
              <a:latin typeface="Arial"/>
              <a:ea typeface="Arial"/>
              <a:cs typeface="Arial"/>
              <a:sym typeface="Arial"/>
            </a:endParaRPr>
          </a:p>
          <a:p>
            <a:pPr marL="0" lvl="0" indent="0" algn="ctr" rtl="0">
              <a:lnSpc>
                <a:spcPct val="90000"/>
              </a:lnSpc>
              <a:spcBef>
                <a:spcPts val="0"/>
              </a:spcBef>
              <a:spcAft>
                <a:spcPts val="0"/>
              </a:spcAft>
              <a:buClr>
                <a:srgbClr val="302C6B"/>
              </a:buClr>
              <a:buSzPts val="4400"/>
              <a:buFont typeface="Gill Sans"/>
              <a:buNone/>
            </a:pPr>
            <a:endParaRPr sz="3000" b="1">
              <a:solidFill>
                <a:srgbClr val="000000"/>
              </a:solidFill>
              <a:latin typeface="Arial"/>
              <a:ea typeface="Arial"/>
              <a:cs typeface="Arial"/>
              <a:sym typeface="Arial"/>
            </a:endParaRPr>
          </a:p>
          <a:p>
            <a:pPr marL="0" lvl="0" indent="0" algn="ctr" rtl="0">
              <a:lnSpc>
                <a:spcPct val="90000"/>
              </a:lnSpc>
              <a:spcBef>
                <a:spcPts val="0"/>
              </a:spcBef>
              <a:spcAft>
                <a:spcPts val="0"/>
              </a:spcAft>
              <a:buClr>
                <a:srgbClr val="302C6B"/>
              </a:buClr>
              <a:buSzPts val="4400"/>
              <a:buFont typeface="Gill Sans"/>
              <a:buNone/>
            </a:pPr>
            <a:r>
              <a:rPr lang="fr-FR" sz="3000" b="1">
                <a:solidFill>
                  <a:srgbClr val="000000"/>
                </a:solidFill>
                <a:latin typeface="Arial"/>
                <a:ea typeface="Arial"/>
                <a:cs typeface="Arial"/>
                <a:sym typeface="Arial"/>
              </a:rPr>
              <a:t>Troubles psychiques et emploi</a:t>
            </a:r>
            <a:endParaRPr sz="3000" b="1">
              <a:solidFill>
                <a:srgbClr val="000000"/>
              </a:solidFill>
              <a:latin typeface="Arial"/>
              <a:ea typeface="Arial"/>
              <a:cs typeface="Arial"/>
              <a:sym typeface="Arial"/>
            </a:endParaRPr>
          </a:p>
          <a:p>
            <a:pPr marL="0" lvl="0" indent="0" algn="ctr" rtl="0">
              <a:lnSpc>
                <a:spcPct val="90000"/>
              </a:lnSpc>
              <a:spcBef>
                <a:spcPts val="0"/>
              </a:spcBef>
              <a:spcAft>
                <a:spcPts val="0"/>
              </a:spcAft>
              <a:buClr>
                <a:srgbClr val="302C6B"/>
              </a:buClr>
              <a:buSzPts val="4400"/>
              <a:buFont typeface="Gill Sans"/>
              <a:buNone/>
            </a:pPr>
            <a:endParaRPr sz="3000" b="1">
              <a:solidFill>
                <a:srgbClr val="000000"/>
              </a:solidFill>
              <a:latin typeface="Arial"/>
              <a:ea typeface="Arial"/>
              <a:cs typeface="Arial"/>
              <a:sym typeface="Arial"/>
            </a:endParaRPr>
          </a:p>
          <a:p>
            <a:pPr marL="0" lvl="0" indent="0" algn="ctr" rtl="0">
              <a:lnSpc>
                <a:spcPct val="90000"/>
              </a:lnSpc>
              <a:spcBef>
                <a:spcPts val="0"/>
              </a:spcBef>
              <a:spcAft>
                <a:spcPts val="0"/>
              </a:spcAft>
              <a:buClr>
                <a:srgbClr val="302C6B"/>
              </a:buClr>
              <a:buSzPts val="4400"/>
              <a:buFont typeface="Gill Sans"/>
              <a:buNone/>
            </a:pPr>
            <a:r>
              <a:rPr lang="fr-FR" sz="3000" b="1">
                <a:solidFill>
                  <a:srgbClr val="000000"/>
                </a:solidFill>
                <a:latin typeface="Arial"/>
                <a:ea typeface="Arial"/>
                <a:cs typeface="Arial"/>
                <a:sym typeface="Arial"/>
              </a:rPr>
              <a:t>Comment accompagner ?</a:t>
            </a:r>
            <a:endParaRPr sz="3000" b="1">
              <a:solidFill>
                <a:srgbClr val="000000"/>
              </a:solidFill>
              <a:latin typeface="Arial"/>
              <a:ea typeface="Arial"/>
              <a:cs typeface="Arial"/>
              <a:sym typeface="Arial"/>
            </a:endParaRPr>
          </a:p>
          <a:p>
            <a:pPr marL="0" lvl="0" indent="0" algn="ctr" rtl="0">
              <a:lnSpc>
                <a:spcPct val="90000"/>
              </a:lnSpc>
              <a:spcBef>
                <a:spcPts val="0"/>
              </a:spcBef>
              <a:spcAft>
                <a:spcPts val="0"/>
              </a:spcAft>
              <a:buClr>
                <a:srgbClr val="302C6B"/>
              </a:buClr>
              <a:buSzPts val="4400"/>
              <a:buFont typeface="Gill Sans"/>
              <a:buNone/>
            </a:pPr>
            <a:endParaRPr sz="2500" b="1">
              <a:solidFill>
                <a:schemeClr val="dk1"/>
              </a:solidFill>
              <a:latin typeface="Arial"/>
              <a:ea typeface="Arial"/>
              <a:cs typeface="Arial"/>
              <a:sym typeface="Arial"/>
            </a:endParaRPr>
          </a:p>
        </p:txBody>
      </p:sp>
      <p:sp>
        <p:nvSpPr>
          <p:cNvPr id="335" name="Google Shape;335;p15"/>
          <p:cNvSpPr txBox="1">
            <a:spLocks noGrp="1"/>
          </p:cNvSpPr>
          <p:nvPr>
            <p:ph type="body" idx="1"/>
          </p:nvPr>
        </p:nvSpPr>
        <p:spPr>
          <a:xfrm>
            <a:off x="2212831" y="1824500"/>
            <a:ext cx="9147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None/>
            </a:pPr>
            <a:endParaRPr sz="4400">
              <a:latin typeface="Gill Sans"/>
              <a:ea typeface="Gill Sans"/>
              <a:cs typeface="Gill Sans"/>
              <a:sym typeface="Gill Sans"/>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336" name="Google Shape;336;p15"/>
          <p:cNvPicPr preferRelativeResize="0"/>
          <p:nvPr/>
        </p:nvPicPr>
        <p:blipFill rotWithShape="1">
          <a:blip r:embed="rId3">
            <a:alphaModFix/>
          </a:blip>
          <a:srcRect/>
          <a:stretch/>
        </p:blipFill>
        <p:spPr>
          <a:xfrm>
            <a:off x="5676593" y="3102150"/>
            <a:ext cx="2655023" cy="3755851"/>
          </a:xfrm>
          <a:prstGeom prst="rect">
            <a:avLst/>
          </a:prstGeom>
          <a:noFill/>
          <a:ln>
            <a:noFill/>
          </a:ln>
        </p:spPr>
      </p:pic>
      <p:pic>
        <p:nvPicPr>
          <p:cNvPr id="337" name="Google Shape;337;p15"/>
          <p:cNvPicPr preferRelativeResize="0"/>
          <p:nvPr/>
        </p:nvPicPr>
        <p:blipFill rotWithShape="1">
          <a:blip r:embed="rId4">
            <a:alphaModFix/>
          </a:blip>
          <a:srcRect/>
          <a:stretch/>
        </p:blipFill>
        <p:spPr>
          <a:xfrm>
            <a:off x="1950350" y="5878025"/>
            <a:ext cx="2229525" cy="6800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af8f2f4c84_1_17"/>
          <p:cNvSpPr txBox="1">
            <a:spLocks noGrp="1"/>
          </p:cNvSpPr>
          <p:nvPr>
            <p:ph type="title"/>
          </p:nvPr>
        </p:nvSpPr>
        <p:spPr>
          <a:xfrm>
            <a:off x="2590075" y="440150"/>
            <a:ext cx="9147600" cy="2369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700" b="1">
              <a:solidFill>
                <a:srgbClr val="000000"/>
              </a:solidFill>
              <a:highlight>
                <a:srgbClr val="FFFFFF"/>
              </a:highlight>
              <a:latin typeface="Montserrat"/>
              <a:ea typeface="Montserrat"/>
              <a:cs typeface="Montserrat"/>
              <a:sym typeface="Montserrat"/>
            </a:endParaRPr>
          </a:p>
          <a:p>
            <a:pPr marL="0" lvl="0" indent="0" algn="l" rtl="0">
              <a:lnSpc>
                <a:spcPct val="90000"/>
              </a:lnSpc>
              <a:spcBef>
                <a:spcPts val="0"/>
              </a:spcBef>
              <a:spcAft>
                <a:spcPts val="0"/>
              </a:spcAft>
              <a:buClr>
                <a:srgbClr val="302C6B"/>
              </a:buClr>
              <a:buSzPts val="4400"/>
              <a:buFont typeface="Gill Sans"/>
              <a:buNone/>
            </a:pPr>
            <a:r>
              <a:rPr lang="fr-FR" sz="2700">
                <a:solidFill>
                  <a:srgbClr val="000000"/>
                </a:solidFill>
                <a:highlight>
                  <a:srgbClr val="FFFFFF"/>
                </a:highlight>
                <a:latin typeface="Montserrat"/>
                <a:ea typeface="Montserrat"/>
                <a:cs typeface="Montserrat"/>
                <a:sym typeface="Montserrat"/>
              </a:rPr>
              <a:t>Les troubles psychiques prennent des formes différentes, variables et peuvent avoir un impact sur le travail.</a:t>
            </a:r>
            <a:endParaRPr sz="2700">
              <a:solidFill>
                <a:srgbClr val="000000"/>
              </a:solidFill>
              <a:highlight>
                <a:srgbClr val="FFFFFF"/>
              </a:highlight>
              <a:latin typeface="Montserrat"/>
              <a:ea typeface="Montserrat"/>
              <a:cs typeface="Montserrat"/>
              <a:sym typeface="Montserrat"/>
            </a:endParaRPr>
          </a:p>
          <a:p>
            <a:pPr marL="0" lvl="0" indent="0" algn="l" rtl="0">
              <a:lnSpc>
                <a:spcPct val="90000"/>
              </a:lnSpc>
              <a:spcBef>
                <a:spcPts val="0"/>
              </a:spcBef>
              <a:spcAft>
                <a:spcPts val="0"/>
              </a:spcAft>
              <a:buClr>
                <a:srgbClr val="302C6B"/>
              </a:buClr>
              <a:buSzPts val="4400"/>
              <a:buFont typeface="Gill Sans"/>
              <a:buNone/>
            </a:pPr>
            <a:endParaRPr sz="2700">
              <a:solidFill>
                <a:srgbClr val="000000"/>
              </a:solidFill>
              <a:highlight>
                <a:srgbClr val="FFFFFF"/>
              </a:highlight>
              <a:latin typeface="Montserrat"/>
              <a:ea typeface="Montserrat"/>
              <a:cs typeface="Montserrat"/>
              <a:sym typeface="Montserrat"/>
            </a:endParaRPr>
          </a:p>
          <a:p>
            <a:pPr marL="0" lvl="0" indent="0" algn="l" rtl="0">
              <a:lnSpc>
                <a:spcPct val="90000"/>
              </a:lnSpc>
              <a:spcBef>
                <a:spcPts val="0"/>
              </a:spcBef>
              <a:spcAft>
                <a:spcPts val="0"/>
              </a:spcAft>
              <a:buClr>
                <a:srgbClr val="302C6B"/>
              </a:buClr>
              <a:buSzPts val="4400"/>
              <a:buFont typeface="Gill Sans"/>
              <a:buNone/>
            </a:pPr>
            <a:r>
              <a:rPr lang="fr-FR" sz="2700">
                <a:solidFill>
                  <a:srgbClr val="000000"/>
                </a:solidFill>
                <a:highlight>
                  <a:srgbClr val="FFFFFF"/>
                </a:highlight>
                <a:latin typeface="Montserrat"/>
                <a:ea typeface="Montserrat"/>
                <a:cs typeface="Montserrat"/>
                <a:sym typeface="Montserrat"/>
              </a:rPr>
              <a:t>Bien pris en compte dans l’entreprise, il permet de favoriser ou maintenir l’insertion professionnelle du salarié concerné</a:t>
            </a:r>
            <a:r>
              <a:rPr lang="fr-FR" sz="2000">
                <a:solidFill>
                  <a:srgbClr val="FF4B33"/>
                </a:solidFill>
                <a:highlight>
                  <a:srgbClr val="FFFFFF"/>
                </a:highlight>
                <a:latin typeface="Montserrat"/>
                <a:ea typeface="Montserrat"/>
                <a:cs typeface="Montserrat"/>
                <a:sym typeface="Montserrat"/>
              </a:rPr>
              <a:t>. </a:t>
            </a:r>
            <a:endParaRPr sz="2000">
              <a:solidFill>
                <a:schemeClr val="dk1"/>
              </a:solidFill>
              <a:latin typeface="Montserrat"/>
              <a:ea typeface="Montserrat"/>
              <a:cs typeface="Montserrat"/>
              <a:sym typeface="Montserrat"/>
            </a:endParaRPr>
          </a:p>
        </p:txBody>
      </p:sp>
      <p:pic>
        <p:nvPicPr>
          <p:cNvPr id="343" name="Google Shape;343;gaf8f2f4c84_1_17"/>
          <p:cNvPicPr preferRelativeResize="0"/>
          <p:nvPr/>
        </p:nvPicPr>
        <p:blipFill rotWithShape="1">
          <a:blip r:embed="rId3">
            <a:alphaModFix/>
          </a:blip>
          <a:srcRect/>
          <a:stretch/>
        </p:blipFill>
        <p:spPr>
          <a:xfrm>
            <a:off x="11103620" y="81275"/>
            <a:ext cx="931724" cy="1318051"/>
          </a:xfrm>
          <a:prstGeom prst="rect">
            <a:avLst/>
          </a:prstGeom>
          <a:noFill/>
          <a:ln>
            <a:noFill/>
          </a:ln>
        </p:spPr>
      </p:pic>
      <p:pic>
        <p:nvPicPr>
          <p:cNvPr id="344" name="Google Shape;344;gaf8f2f4c84_1_17"/>
          <p:cNvPicPr preferRelativeResize="0"/>
          <p:nvPr/>
        </p:nvPicPr>
        <p:blipFill rotWithShape="1">
          <a:blip r:embed="rId4">
            <a:alphaModFix/>
          </a:blip>
          <a:srcRect/>
          <a:stretch/>
        </p:blipFill>
        <p:spPr>
          <a:xfrm>
            <a:off x="1950350" y="5878025"/>
            <a:ext cx="2229525" cy="6800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af8f2f4c84_1_62"/>
          <p:cNvSpPr txBox="1">
            <a:spLocks noGrp="1"/>
          </p:cNvSpPr>
          <p:nvPr>
            <p:ph type="title"/>
          </p:nvPr>
        </p:nvSpPr>
        <p:spPr>
          <a:xfrm>
            <a:off x="2590075" y="440150"/>
            <a:ext cx="9147600" cy="2369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r>
              <a:rPr lang="fr-FR" sz="2500" b="1">
                <a:solidFill>
                  <a:srgbClr val="000000"/>
                </a:solidFill>
                <a:highlight>
                  <a:srgbClr val="FFFFFF"/>
                </a:highlight>
                <a:latin typeface="Montserrat"/>
                <a:ea typeface="Montserrat"/>
                <a:cs typeface="Montserrat"/>
                <a:sym typeface="Montserrat"/>
              </a:rPr>
              <a:t>Quelques chiffres</a:t>
            </a:r>
            <a:endParaRPr sz="2500" b="1">
              <a:solidFill>
                <a:srgbClr val="000000"/>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000" b="1">
              <a:solidFill>
                <a:srgbClr val="FF4B33"/>
              </a:solidFill>
              <a:highlight>
                <a:srgbClr val="FFFFFF"/>
              </a:highlight>
              <a:latin typeface="Montserrat"/>
              <a:ea typeface="Montserrat"/>
              <a:cs typeface="Montserrat"/>
              <a:sym typeface="Montserrat"/>
            </a:endParaRPr>
          </a:p>
          <a:p>
            <a:pPr marL="0" lvl="0" indent="0" algn="ctr" rtl="0">
              <a:lnSpc>
                <a:spcPct val="90000"/>
              </a:lnSpc>
              <a:spcBef>
                <a:spcPts val="0"/>
              </a:spcBef>
              <a:spcAft>
                <a:spcPts val="0"/>
              </a:spcAft>
              <a:buClr>
                <a:srgbClr val="302C6B"/>
              </a:buClr>
              <a:buSzPts val="4400"/>
              <a:buFont typeface="Gill Sans"/>
              <a:buNone/>
            </a:pPr>
            <a:endParaRPr sz="2700" b="1">
              <a:solidFill>
                <a:srgbClr val="000000"/>
              </a:solidFill>
              <a:highlight>
                <a:srgbClr val="FFFFFF"/>
              </a:highlight>
              <a:latin typeface="Montserrat"/>
              <a:ea typeface="Montserrat"/>
              <a:cs typeface="Montserrat"/>
              <a:sym typeface="Montserrat"/>
            </a:endParaRPr>
          </a:p>
          <a:p>
            <a:pPr marL="0" lvl="0" indent="0" algn="l" rtl="0">
              <a:lnSpc>
                <a:spcPct val="90000"/>
              </a:lnSpc>
              <a:spcBef>
                <a:spcPts val="0"/>
              </a:spcBef>
              <a:spcAft>
                <a:spcPts val="0"/>
              </a:spcAft>
              <a:buClr>
                <a:srgbClr val="302C6B"/>
              </a:buClr>
              <a:buSzPts val="4400"/>
              <a:buFont typeface="Gill Sans"/>
              <a:buNone/>
            </a:pPr>
            <a:r>
              <a:rPr lang="fr-FR" sz="2000">
                <a:solidFill>
                  <a:schemeClr val="dk1"/>
                </a:solidFill>
                <a:latin typeface="Montserrat"/>
                <a:ea typeface="Montserrat"/>
                <a:cs typeface="Montserrat"/>
                <a:sym typeface="Montserrat"/>
              </a:rPr>
              <a:t>Quelques chiffres </a:t>
            </a:r>
            <a:endParaRPr sz="2000">
              <a:solidFill>
                <a:schemeClr val="dk1"/>
              </a:solidFill>
              <a:latin typeface="Montserrat"/>
              <a:ea typeface="Montserrat"/>
              <a:cs typeface="Montserrat"/>
              <a:sym typeface="Montserrat"/>
            </a:endParaRPr>
          </a:p>
        </p:txBody>
      </p:sp>
      <p:pic>
        <p:nvPicPr>
          <p:cNvPr id="350" name="Google Shape;350;gaf8f2f4c84_1_62"/>
          <p:cNvPicPr preferRelativeResize="0"/>
          <p:nvPr/>
        </p:nvPicPr>
        <p:blipFill rotWithShape="1">
          <a:blip r:embed="rId3">
            <a:alphaModFix/>
          </a:blip>
          <a:srcRect/>
          <a:stretch/>
        </p:blipFill>
        <p:spPr>
          <a:xfrm>
            <a:off x="10990270" y="-131275"/>
            <a:ext cx="931724" cy="1318051"/>
          </a:xfrm>
          <a:prstGeom prst="rect">
            <a:avLst/>
          </a:prstGeom>
          <a:noFill/>
          <a:ln>
            <a:noFill/>
          </a:ln>
        </p:spPr>
      </p:pic>
      <p:pic>
        <p:nvPicPr>
          <p:cNvPr id="351" name="Google Shape;351;gaf8f2f4c84_1_62"/>
          <p:cNvPicPr preferRelativeResize="0"/>
          <p:nvPr/>
        </p:nvPicPr>
        <p:blipFill rotWithShape="1">
          <a:blip r:embed="rId4">
            <a:alphaModFix/>
          </a:blip>
          <a:srcRect/>
          <a:stretch/>
        </p:blipFill>
        <p:spPr>
          <a:xfrm>
            <a:off x="1950350" y="5878025"/>
            <a:ext cx="2229525" cy="680002"/>
          </a:xfrm>
          <a:prstGeom prst="rect">
            <a:avLst/>
          </a:prstGeom>
          <a:noFill/>
          <a:ln>
            <a:noFill/>
          </a:ln>
        </p:spPr>
      </p:pic>
      <p:pic>
        <p:nvPicPr>
          <p:cNvPr id="352" name="Google Shape;352;gaf8f2f4c84_1_62"/>
          <p:cNvPicPr preferRelativeResize="0"/>
          <p:nvPr/>
        </p:nvPicPr>
        <p:blipFill rotWithShape="1">
          <a:blip r:embed="rId5">
            <a:alphaModFix/>
          </a:blip>
          <a:srcRect l="-2450" t="14415" r="2450" b="51173"/>
          <a:stretch/>
        </p:blipFill>
        <p:spPr>
          <a:xfrm>
            <a:off x="1950350" y="1428400"/>
            <a:ext cx="4466525" cy="4001200"/>
          </a:xfrm>
          <a:prstGeom prst="rect">
            <a:avLst/>
          </a:prstGeom>
          <a:noFill/>
          <a:ln>
            <a:noFill/>
          </a:ln>
        </p:spPr>
      </p:pic>
      <p:pic>
        <p:nvPicPr>
          <p:cNvPr id="353" name="Google Shape;353;gaf8f2f4c84_1_62"/>
          <p:cNvPicPr preferRelativeResize="0"/>
          <p:nvPr/>
        </p:nvPicPr>
        <p:blipFill rotWithShape="1">
          <a:blip r:embed="rId5">
            <a:alphaModFix/>
          </a:blip>
          <a:srcRect l="1891" t="49034" r="3042" b="8245"/>
          <a:stretch/>
        </p:blipFill>
        <p:spPr>
          <a:xfrm>
            <a:off x="7090500" y="1428400"/>
            <a:ext cx="4466525" cy="4001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af8f2f4c84_1_4"/>
          <p:cNvSpPr txBox="1">
            <a:spLocks noGrp="1"/>
          </p:cNvSpPr>
          <p:nvPr>
            <p:ph type="title"/>
          </p:nvPr>
        </p:nvSpPr>
        <p:spPr>
          <a:xfrm>
            <a:off x="1362575" y="305225"/>
            <a:ext cx="10732200" cy="1377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02C6B"/>
              </a:buClr>
              <a:buSzPts val="4400"/>
              <a:buFont typeface="Gill Sans"/>
              <a:buNone/>
            </a:pPr>
            <a:r>
              <a:rPr lang="fr-FR" sz="2500" b="1">
                <a:solidFill>
                  <a:srgbClr val="000000"/>
                </a:solidFill>
                <a:latin typeface="Montserrat"/>
                <a:ea typeface="Montserrat"/>
                <a:cs typeface="Montserrat"/>
                <a:sym typeface="Montserrat"/>
              </a:rPr>
              <a:t>Les troubles psychiques les plus répandus</a:t>
            </a:r>
            <a:endParaRPr sz="2500" b="1">
              <a:solidFill>
                <a:srgbClr val="000000"/>
              </a:solidFill>
              <a:latin typeface="Montserrat"/>
              <a:ea typeface="Montserrat"/>
              <a:cs typeface="Montserrat"/>
              <a:sym typeface="Montserrat"/>
            </a:endParaRPr>
          </a:p>
        </p:txBody>
      </p:sp>
      <p:pic>
        <p:nvPicPr>
          <p:cNvPr id="360" name="Google Shape;360;gaf8f2f4c84_1_4"/>
          <p:cNvPicPr preferRelativeResize="0"/>
          <p:nvPr/>
        </p:nvPicPr>
        <p:blipFill rotWithShape="1">
          <a:blip r:embed="rId3">
            <a:alphaModFix/>
          </a:blip>
          <a:srcRect/>
          <a:stretch/>
        </p:blipFill>
        <p:spPr>
          <a:xfrm>
            <a:off x="1950350" y="5878025"/>
            <a:ext cx="2229525" cy="680002"/>
          </a:xfrm>
          <a:prstGeom prst="rect">
            <a:avLst/>
          </a:prstGeom>
          <a:noFill/>
          <a:ln>
            <a:noFill/>
          </a:ln>
        </p:spPr>
      </p:pic>
      <p:sp>
        <p:nvSpPr>
          <p:cNvPr id="361" name="Google Shape;361;gaf8f2f4c84_1_4"/>
          <p:cNvSpPr/>
          <p:nvPr/>
        </p:nvSpPr>
        <p:spPr>
          <a:xfrm>
            <a:off x="5602975" y="2306401"/>
            <a:ext cx="2407500" cy="2369100"/>
          </a:xfrm>
          <a:prstGeom prst="ellipse">
            <a:avLst/>
          </a:prstGeom>
          <a:solidFill>
            <a:srgbClr val="3D85C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fr-FR" sz="2000" b="1"/>
              <a:t>Troubles psychiques</a:t>
            </a:r>
            <a:endParaRPr sz="2000" b="1"/>
          </a:p>
        </p:txBody>
      </p:sp>
      <p:pic>
        <p:nvPicPr>
          <p:cNvPr id="362" name="Google Shape;362;gaf8f2f4c84_1_4"/>
          <p:cNvPicPr preferRelativeResize="0"/>
          <p:nvPr/>
        </p:nvPicPr>
        <p:blipFill rotWithShape="1">
          <a:blip r:embed="rId4">
            <a:alphaModFix/>
          </a:blip>
          <a:srcRect t="20772" b="18203"/>
          <a:stretch/>
        </p:blipFill>
        <p:spPr>
          <a:xfrm>
            <a:off x="6140525" y="2662375"/>
            <a:ext cx="1176312" cy="1015481"/>
          </a:xfrm>
          <a:prstGeom prst="rect">
            <a:avLst/>
          </a:prstGeom>
          <a:noFill/>
          <a:ln>
            <a:noFill/>
          </a:ln>
        </p:spPr>
      </p:pic>
      <p:cxnSp>
        <p:nvCxnSpPr>
          <p:cNvPr id="363" name="Google Shape;363;gaf8f2f4c84_1_4"/>
          <p:cNvCxnSpPr/>
          <p:nvPr/>
        </p:nvCxnSpPr>
        <p:spPr>
          <a:xfrm rot="10800000" flipH="1">
            <a:off x="7862850" y="2437000"/>
            <a:ext cx="755400" cy="543300"/>
          </a:xfrm>
          <a:prstGeom prst="straightConnector1">
            <a:avLst/>
          </a:prstGeom>
          <a:noFill/>
          <a:ln w="38100" cap="flat" cmpd="sng">
            <a:solidFill>
              <a:srgbClr val="B4A7D6"/>
            </a:solidFill>
            <a:prstDash val="dot"/>
            <a:round/>
            <a:headEnd type="none" w="med" len="med"/>
            <a:tailEnd type="none" w="med" len="med"/>
          </a:ln>
        </p:spPr>
      </p:cxnSp>
      <p:cxnSp>
        <p:nvCxnSpPr>
          <p:cNvPr id="364" name="Google Shape;364;gaf8f2f4c84_1_4"/>
          <p:cNvCxnSpPr/>
          <p:nvPr/>
        </p:nvCxnSpPr>
        <p:spPr>
          <a:xfrm>
            <a:off x="8029700" y="3582263"/>
            <a:ext cx="802200" cy="33300"/>
          </a:xfrm>
          <a:prstGeom prst="straightConnector1">
            <a:avLst/>
          </a:prstGeom>
          <a:noFill/>
          <a:ln w="38100" cap="flat" cmpd="sng">
            <a:solidFill>
              <a:srgbClr val="B4A7D6"/>
            </a:solidFill>
            <a:prstDash val="dot"/>
            <a:round/>
            <a:headEnd type="none" w="med" len="med"/>
            <a:tailEnd type="none" w="med" len="med"/>
          </a:ln>
        </p:spPr>
      </p:cxnSp>
      <p:cxnSp>
        <p:nvCxnSpPr>
          <p:cNvPr id="365" name="Google Shape;365;gaf8f2f4c84_1_4"/>
          <p:cNvCxnSpPr/>
          <p:nvPr/>
        </p:nvCxnSpPr>
        <p:spPr>
          <a:xfrm>
            <a:off x="4840250" y="3544475"/>
            <a:ext cx="721200" cy="37800"/>
          </a:xfrm>
          <a:prstGeom prst="straightConnector1">
            <a:avLst/>
          </a:prstGeom>
          <a:noFill/>
          <a:ln w="38100" cap="flat" cmpd="sng">
            <a:solidFill>
              <a:srgbClr val="B4A7D6"/>
            </a:solidFill>
            <a:prstDash val="dot"/>
            <a:round/>
            <a:headEnd type="none" w="med" len="med"/>
            <a:tailEnd type="none" w="med" len="med"/>
          </a:ln>
        </p:spPr>
      </p:cxnSp>
      <p:pic>
        <p:nvPicPr>
          <p:cNvPr id="366" name="Google Shape;366;gaf8f2f4c84_1_4"/>
          <p:cNvPicPr preferRelativeResize="0"/>
          <p:nvPr/>
        </p:nvPicPr>
        <p:blipFill rotWithShape="1">
          <a:blip r:embed="rId4">
            <a:alphaModFix/>
          </a:blip>
          <a:srcRect/>
          <a:stretch/>
        </p:blipFill>
        <p:spPr>
          <a:xfrm>
            <a:off x="11103620" y="81275"/>
            <a:ext cx="931724" cy="1318051"/>
          </a:xfrm>
          <a:prstGeom prst="rect">
            <a:avLst/>
          </a:prstGeom>
          <a:noFill/>
          <a:ln>
            <a:noFill/>
          </a:ln>
        </p:spPr>
      </p:pic>
      <p:cxnSp>
        <p:nvCxnSpPr>
          <p:cNvPr id="367" name="Google Shape;367;gaf8f2f4c84_1_4"/>
          <p:cNvCxnSpPr/>
          <p:nvPr/>
        </p:nvCxnSpPr>
        <p:spPr>
          <a:xfrm rot="10800000" flipH="1">
            <a:off x="5018600" y="4132200"/>
            <a:ext cx="755400" cy="543300"/>
          </a:xfrm>
          <a:prstGeom prst="straightConnector1">
            <a:avLst/>
          </a:prstGeom>
          <a:noFill/>
          <a:ln w="38100" cap="flat" cmpd="sng">
            <a:solidFill>
              <a:srgbClr val="B4A7D6"/>
            </a:solidFill>
            <a:prstDash val="dot"/>
            <a:round/>
            <a:headEnd type="none" w="med" len="med"/>
            <a:tailEnd type="none" w="med" len="med"/>
          </a:ln>
        </p:spPr>
      </p:cxnSp>
      <p:cxnSp>
        <p:nvCxnSpPr>
          <p:cNvPr id="368" name="Google Shape;368;gaf8f2f4c84_1_4"/>
          <p:cNvCxnSpPr/>
          <p:nvPr/>
        </p:nvCxnSpPr>
        <p:spPr>
          <a:xfrm>
            <a:off x="7839450" y="4132188"/>
            <a:ext cx="807600" cy="379200"/>
          </a:xfrm>
          <a:prstGeom prst="straightConnector1">
            <a:avLst/>
          </a:prstGeom>
          <a:noFill/>
          <a:ln w="38100" cap="flat" cmpd="sng">
            <a:solidFill>
              <a:srgbClr val="B4A7D6"/>
            </a:solidFill>
            <a:prstDash val="dot"/>
            <a:round/>
            <a:headEnd type="none" w="med" len="med"/>
            <a:tailEnd type="none" w="med" len="med"/>
          </a:ln>
        </p:spPr>
      </p:cxnSp>
      <p:cxnSp>
        <p:nvCxnSpPr>
          <p:cNvPr id="369" name="Google Shape;369;gaf8f2f4c84_1_4"/>
          <p:cNvCxnSpPr/>
          <p:nvPr/>
        </p:nvCxnSpPr>
        <p:spPr>
          <a:xfrm>
            <a:off x="4992500" y="2386238"/>
            <a:ext cx="807600" cy="379200"/>
          </a:xfrm>
          <a:prstGeom prst="straightConnector1">
            <a:avLst/>
          </a:prstGeom>
          <a:noFill/>
          <a:ln w="38100" cap="flat" cmpd="sng">
            <a:solidFill>
              <a:srgbClr val="B4A7D6"/>
            </a:solidFill>
            <a:prstDash val="dot"/>
            <a:round/>
            <a:headEnd type="none" w="med" len="med"/>
            <a:tailEnd type="none" w="med" len="med"/>
          </a:ln>
        </p:spPr>
      </p:cxnSp>
      <p:sp>
        <p:nvSpPr>
          <p:cNvPr id="2" name="ZoneTexte 1">
            <a:extLst>
              <a:ext uri="{FF2B5EF4-FFF2-40B4-BE49-F238E27FC236}">
                <a16:creationId xmlns:a16="http://schemas.microsoft.com/office/drawing/2014/main" id="{CE7B6580-6C61-44CF-9818-E73247ADBD98}"/>
              </a:ext>
            </a:extLst>
          </p:cNvPr>
          <p:cNvSpPr txBox="1"/>
          <p:nvPr/>
        </p:nvSpPr>
        <p:spPr>
          <a:xfrm>
            <a:off x="8647050" y="1544448"/>
            <a:ext cx="3181156" cy="1231106"/>
          </a:xfrm>
          <a:prstGeom prst="rect">
            <a:avLst/>
          </a:prstGeom>
          <a:noFill/>
        </p:spPr>
        <p:txBody>
          <a:bodyPr wrap="square" rtlCol="0">
            <a:spAutoFit/>
          </a:bodyPr>
          <a:lstStyle/>
          <a:p>
            <a:r>
              <a:rPr lang="fr-FR" sz="1800" dirty="0">
                <a:latin typeface="Montserrat"/>
                <a:ea typeface="Montserrat"/>
                <a:cs typeface="Montserrat"/>
                <a:sym typeface="Montserrat"/>
              </a:rPr>
              <a:t>Les troubles de l’humeur</a:t>
            </a:r>
            <a:r>
              <a:rPr lang="fr-FR" sz="1800" dirty="0"/>
              <a:t> </a:t>
            </a:r>
            <a:r>
              <a:rPr lang="fr-FR" sz="2000" dirty="0">
                <a:latin typeface="Montserrat"/>
                <a:ea typeface="Montserrat"/>
                <a:cs typeface="Montserrat"/>
                <a:sym typeface="Montserrat"/>
              </a:rPr>
              <a:t>(</a:t>
            </a:r>
            <a:r>
              <a:rPr lang="fr-FR" sz="1800" dirty="0">
                <a:latin typeface="Montserrat"/>
                <a:ea typeface="Montserrat"/>
                <a:cs typeface="Montserrat"/>
                <a:sym typeface="Montserrat"/>
              </a:rPr>
              <a:t>dépression, troubles bipolaires)</a:t>
            </a:r>
          </a:p>
          <a:p>
            <a:endParaRPr lang="fr-FR" sz="1800" dirty="0"/>
          </a:p>
        </p:txBody>
      </p:sp>
      <p:sp>
        <p:nvSpPr>
          <p:cNvPr id="4" name="ZoneTexte 3">
            <a:extLst>
              <a:ext uri="{FF2B5EF4-FFF2-40B4-BE49-F238E27FC236}">
                <a16:creationId xmlns:a16="http://schemas.microsoft.com/office/drawing/2014/main" id="{65A2120C-28D0-49D6-9E91-8A392E3466B4}"/>
              </a:ext>
            </a:extLst>
          </p:cNvPr>
          <p:cNvSpPr txBox="1"/>
          <p:nvPr/>
        </p:nvSpPr>
        <p:spPr>
          <a:xfrm>
            <a:off x="8831900" y="3416825"/>
            <a:ext cx="3181156" cy="369332"/>
          </a:xfrm>
          <a:prstGeom prst="rect">
            <a:avLst/>
          </a:prstGeom>
          <a:noFill/>
        </p:spPr>
        <p:txBody>
          <a:bodyPr wrap="square" rtlCol="0">
            <a:spAutoFit/>
          </a:bodyPr>
          <a:lstStyle/>
          <a:p>
            <a:r>
              <a:rPr lang="fr-FR" sz="1800" dirty="0">
                <a:latin typeface="Montserrat"/>
                <a:ea typeface="Montserrat"/>
                <a:cs typeface="Montserrat"/>
                <a:sym typeface="Montserrat"/>
              </a:rPr>
              <a:t>Les troubles alimentaires</a:t>
            </a:r>
            <a:endParaRPr lang="fr-FR" sz="1800" dirty="0"/>
          </a:p>
        </p:txBody>
      </p:sp>
      <p:sp>
        <p:nvSpPr>
          <p:cNvPr id="5" name="ZoneTexte 4">
            <a:extLst>
              <a:ext uri="{FF2B5EF4-FFF2-40B4-BE49-F238E27FC236}">
                <a16:creationId xmlns:a16="http://schemas.microsoft.com/office/drawing/2014/main" id="{FAE0867A-EFC3-444B-A5CE-5D302FFD82F6}"/>
              </a:ext>
            </a:extLst>
          </p:cNvPr>
          <p:cNvSpPr txBox="1"/>
          <p:nvPr/>
        </p:nvSpPr>
        <p:spPr>
          <a:xfrm>
            <a:off x="8594851" y="4344968"/>
            <a:ext cx="2025024" cy="369332"/>
          </a:xfrm>
          <a:prstGeom prst="rect">
            <a:avLst/>
          </a:prstGeom>
          <a:noFill/>
        </p:spPr>
        <p:txBody>
          <a:bodyPr wrap="square" rtlCol="0">
            <a:spAutoFit/>
          </a:bodyPr>
          <a:lstStyle/>
          <a:p>
            <a:r>
              <a:rPr lang="fr-FR" sz="1800" dirty="0">
                <a:latin typeface="Montserrat"/>
                <a:ea typeface="Montserrat"/>
                <a:cs typeface="Montserrat"/>
                <a:sym typeface="Montserrat"/>
              </a:rPr>
              <a:t>Les addictions</a:t>
            </a:r>
            <a:endParaRPr lang="fr-FR" sz="1800" dirty="0"/>
          </a:p>
        </p:txBody>
      </p:sp>
      <p:sp>
        <p:nvSpPr>
          <p:cNvPr id="6" name="ZoneTexte 5">
            <a:extLst>
              <a:ext uri="{FF2B5EF4-FFF2-40B4-BE49-F238E27FC236}">
                <a16:creationId xmlns:a16="http://schemas.microsoft.com/office/drawing/2014/main" id="{7DE8FC32-8C7E-4586-9A98-A97BF516BFE4}"/>
              </a:ext>
            </a:extLst>
          </p:cNvPr>
          <p:cNvSpPr txBox="1"/>
          <p:nvPr/>
        </p:nvSpPr>
        <p:spPr>
          <a:xfrm>
            <a:off x="2889391" y="4866743"/>
            <a:ext cx="2580968" cy="369332"/>
          </a:xfrm>
          <a:prstGeom prst="rect">
            <a:avLst/>
          </a:prstGeom>
          <a:noFill/>
        </p:spPr>
        <p:txBody>
          <a:bodyPr wrap="square" rtlCol="0">
            <a:spAutoFit/>
          </a:bodyPr>
          <a:lstStyle/>
          <a:p>
            <a:r>
              <a:rPr lang="fr-FR" sz="1800" dirty="0">
                <a:latin typeface="Montserrat"/>
                <a:ea typeface="Montserrat"/>
                <a:cs typeface="Montserrat"/>
                <a:sym typeface="Montserrat"/>
              </a:rPr>
              <a:t>Les troubles anxieux</a:t>
            </a:r>
            <a:endParaRPr lang="fr-FR" sz="1800" dirty="0"/>
          </a:p>
        </p:txBody>
      </p:sp>
      <p:sp>
        <p:nvSpPr>
          <p:cNvPr id="10" name="ZoneTexte 9">
            <a:extLst>
              <a:ext uri="{FF2B5EF4-FFF2-40B4-BE49-F238E27FC236}">
                <a16:creationId xmlns:a16="http://schemas.microsoft.com/office/drawing/2014/main" id="{CB6F7D7D-4CD2-4AB9-A9B0-3E8B70C222EE}"/>
              </a:ext>
            </a:extLst>
          </p:cNvPr>
          <p:cNvSpPr txBox="1"/>
          <p:nvPr/>
        </p:nvSpPr>
        <p:spPr>
          <a:xfrm>
            <a:off x="2528682" y="3354690"/>
            <a:ext cx="2134087" cy="646331"/>
          </a:xfrm>
          <a:prstGeom prst="rect">
            <a:avLst/>
          </a:prstGeom>
          <a:noFill/>
        </p:spPr>
        <p:txBody>
          <a:bodyPr wrap="square" rtlCol="0">
            <a:spAutoFit/>
          </a:bodyPr>
          <a:lstStyle/>
          <a:p>
            <a:r>
              <a:rPr lang="fr-FR" sz="1800" dirty="0">
                <a:latin typeface="Montserrat"/>
                <a:ea typeface="Montserrat"/>
                <a:cs typeface="Montserrat"/>
                <a:sym typeface="Montserrat"/>
              </a:rPr>
              <a:t>La schizophrénie</a:t>
            </a:r>
          </a:p>
          <a:p>
            <a:endParaRPr lang="fr-FR" sz="1800" dirty="0"/>
          </a:p>
        </p:txBody>
      </p:sp>
      <p:sp>
        <p:nvSpPr>
          <p:cNvPr id="11" name="ZoneTexte 10">
            <a:extLst>
              <a:ext uri="{FF2B5EF4-FFF2-40B4-BE49-F238E27FC236}">
                <a16:creationId xmlns:a16="http://schemas.microsoft.com/office/drawing/2014/main" id="{65F37101-F103-42E8-B46C-F0E3CC588F31}"/>
              </a:ext>
            </a:extLst>
          </p:cNvPr>
          <p:cNvSpPr txBox="1"/>
          <p:nvPr/>
        </p:nvSpPr>
        <p:spPr>
          <a:xfrm>
            <a:off x="1605887" y="1715633"/>
            <a:ext cx="4971893" cy="646331"/>
          </a:xfrm>
          <a:prstGeom prst="rect">
            <a:avLst/>
          </a:prstGeom>
          <a:noFill/>
        </p:spPr>
        <p:txBody>
          <a:bodyPr wrap="square" rtlCol="0">
            <a:spAutoFit/>
          </a:bodyPr>
          <a:lstStyle/>
          <a:p>
            <a:pPr algn="ctr"/>
            <a:r>
              <a:rPr lang="fr-FR" sz="1800" dirty="0">
                <a:latin typeface="Montserrat"/>
                <a:ea typeface="Montserrat"/>
                <a:cs typeface="Montserrat"/>
                <a:sym typeface="Montserrat"/>
              </a:rPr>
              <a:t>Les Troubles Obsessionnels Compulsifs (TOC)</a:t>
            </a:r>
            <a:endParaRPr lang="fr-FR"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
          <p:cNvSpPr txBox="1"/>
          <p:nvPr/>
        </p:nvSpPr>
        <p:spPr>
          <a:xfrm>
            <a:off x="249156" y="1859339"/>
            <a:ext cx="10384431" cy="21236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302C6B"/>
              </a:buClr>
              <a:buSzPts val="6600"/>
              <a:buFont typeface="Gill Sans"/>
              <a:buNone/>
            </a:pPr>
            <a:r>
              <a:rPr lang="fr-FR" sz="6600" b="0" i="1" u="none" strike="noStrike" cap="none">
                <a:solidFill>
                  <a:srgbClr val="302C6B"/>
                </a:solidFill>
                <a:latin typeface="Gill Sans"/>
                <a:ea typeface="Gill Sans"/>
                <a:cs typeface="Gill Sans"/>
                <a:sym typeface="Gill Sans"/>
              </a:rPr>
              <a:t>La France, une chance.</a:t>
            </a:r>
            <a:endParaRPr sz="1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rgbClr val="302C6B"/>
              </a:buClr>
              <a:buSzPts val="6600"/>
              <a:buFont typeface="Gill Sans"/>
              <a:buNone/>
            </a:pPr>
            <a:r>
              <a:rPr lang="fr-FR" sz="6600" b="0" i="1" u="none" strike="noStrike" cap="none">
                <a:solidFill>
                  <a:srgbClr val="302C6B"/>
                </a:solidFill>
                <a:latin typeface="Gill Sans"/>
                <a:ea typeface="Gill Sans"/>
                <a:cs typeface="Gill Sans"/>
                <a:sym typeface="Gill Sans"/>
              </a:rPr>
              <a:t>Club des Yvelines</a:t>
            </a:r>
            <a:endParaRPr sz="1800" b="0" i="0" u="none" strike="noStrike" cap="none">
              <a:solidFill>
                <a:schemeClr val="dk1"/>
              </a:solidFill>
              <a:latin typeface="Calibri"/>
              <a:ea typeface="Calibri"/>
              <a:cs typeface="Calibri"/>
              <a:sym typeface="Calibri"/>
            </a:endParaRPr>
          </a:p>
        </p:txBody>
      </p:sp>
      <p:cxnSp>
        <p:nvCxnSpPr>
          <p:cNvPr id="155" name="Google Shape;155;p2"/>
          <p:cNvCxnSpPr/>
          <p:nvPr/>
        </p:nvCxnSpPr>
        <p:spPr>
          <a:xfrm>
            <a:off x="4378009" y="5230760"/>
            <a:ext cx="2562446" cy="0"/>
          </a:xfrm>
          <a:prstGeom prst="straightConnector1">
            <a:avLst/>
          </a:prstGeom>
          <a:noFill/>
          <a:ln w="28575" cap="flat" cmpd="sng">
            <a:solidFill>
              <a:srgbClr val="C00000"/>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af8f2f4c84_1_27"/>
          <p:cNvSpPr txBox="1">
            <a:spLocks noGrp="1"/>
          </p:cNvSpPr>
          <p:nvPr>
            <p:ph type="title"/>
          </p:nvPr>
        </p:nvSpPr>
        <p:spPr>
          <a:xfrm>
            <a:off x="1362575" y="305225"/>
            <a:ext cx="10732200" cy="1377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02C6B"/>
              </a:buClr>
              <a:buSzPts val="4400"/>
              <a:buFont typeface="Gill Sans"/>
              <a:buNone/>
            </a:pPr>
            <a:r>
              <a:rPr lang="fr-FR" sz="2500" b="1" dirty="0">
                <a:solidFill>
                  <a:srgbClr val="000000"/>
                </a:solidFill>
                <a:latin typeface="Montserrat"/>
                <a:ea typeface="Montserrat"/>
                <a:cs typeface="Montserrat"/>
                <a:sym typeface="Montserrat"/>
              </a:rPr>
              <a:t>Quelques signes qui peuvent alerter ….</a:t>
            </a:r>
            <a:endParaRPr sz="2500" b="1" dirty="0">
              <a:solidFill>
                <a:srgbClr val="000000"/>
              </a:solidFill>
              <a:latin typeface="Montserrat"/>
              <a:ea typeface="Montserrat"/>
              <a:cs typeface="Montserrat"/>
              <a:sym typeface="Montserrat"/>
            </a:endParaRPr>
          </a:p>
        </p:txBody>
      </p:sp>
      <p:sp>
        <p:nvSpPr>
          <p:cNvPr id="375" name="Google Shape;375;gaf8f2f4c84_1_27"/>
          <p:cNvSpPr txBox="1">
            <a:spLocks noGrp="1"/>
          </p:cNvSpPr>
          <p:nvPr>
            <p:ph type="body" idx="1"/>
          </p:nvPr>
        </p:nvSpPr>
        <p:spPr>
          <a:xfrm>
            <a:off x="2613000" y="1471175"/>
            <a:ext cx="9579000" cy="501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None/>
            </a:pPr>
            <a:endParaRPr sz="4400" dirty="0">
              <a:latin typeface="Gill Sans"/>
              <a:ea typeface="Gill Sans"/>
              <a:cs typeface="Gill Sans"/>
              <a:sym typeface="Gill Sans"/>
            </a:endParaRPr>
          </a:p>
          <a:p>
            <a:pPr marL="5486400" lvl="0" indent="457200" algn="l" rtl="0">
              <a:lnSpc>
                <a:spcPct val="90000"/>
              </a:lnSpc>
              <a:spcBef>
                <a:spcPts val="1000"/>
              </a:spcBef>
              <a:spcAft>
                <a:spcPts val="0"/>
              </a:spcAft>
              <a:buClr>
                <a:schemeClr val="dk1"/>
              </a:buClr>
              <a:buSzPts val="2800"/>
              <a:buNone/>
            </a:pPr>
            <a:r>
              <a:rPr lang="fr-FR" sz="1600" dirty="0">
                <a:latin typeface="Montserrat"/>
                <a:ea typeface="Montserrat"/>
                <a:cs typeface="Montserrat"/>
                <a:sym typeface="Montserrat"/>
              </a:rPr>
              <a:t>Repli sur soi</a:t>
            </a:r>
            <a:endParaRPr sz="1600" dirty="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fr-FR" sz="1400" dirty="0">
                <a:latin typeface="Raleway"/>
                <a:ea typeface="Raleway"/>
                <a:cs typeface="Raleway"/>
                <a:sym typeface="Raleway"/>
              </a:rPr>
              <a:t>         </a:t>
            </a:r>
            <a:r>
              <a:rPr lang="fr-FR" sz="1600" dirty="0">
                <a:latin typeface="Raleway"/>
                <a:ea typeface="Raleway"/>
                <a:cs typeface="Raleway"/>
                <a:sym typeface="Raleway"/>
              </a:rPr>
              <a:t> Problèmes d’hygiène</a:t>
            </a:r>
            <a:r>
              <a:rPr lang="fr-FR" sz="1400" dirty="0">
                <a:latin typeface="Raleway"/>
                <a:ea typeface="Raleway"/>
                <a:cs typeface="Raleway"/>
                <a:sym typeface="Raleway"/>
              </a:rPr>
              <a:t>	</a:t>
            </a:r>
            <a:endParaRPr sz="2000" dirty="0">
              <a:latin typeface="Montserrat"/>
              <a:ea typeface="Montserrat"/>
              <a:cs typeface="Montserrat"/>
              <a:sym typeface="Montserrat"/>
            </a:endParaRPr>
          </a:p>
          <a:p>
            <a:pPr marL="6400800" lvl="0" indent="0" algn="l" rtl="0">
              <a:lnSpc>
                <a:spcPct val="100000"/>
              </a:lnSpc>
              <a:spcBef>
                <a:spcPts val="500"/>
              </a:spcBef>
              <a:spcAft>
                <a:spcPts val="0"/>
              </a:spcAft>
              <a:buClr>
                <a:schemeClr val="dk1"/>
              </a:buClr>
              <a:buSzPts val="1100"/>
              <a:buNone/>
            </a:pPr>
            <a:endParaRPr sz="1600" dirty="0">
              <a:latin typeface="Raleway"/>
              <a:ea typeface="Raleway"/>
              <a:cs typeface="Raleway"/>
              <a:sym typeface="Raleway"/>
            </a:endParaRPr>
          </a:p>
          <a:p>
            <a:pPr marL="6400800" lvl="0" indent="0" algn="l" rtl="0">
              <a:lnSpc>
                <a:spcPct val="100000"/>
              </a:lnSpc>
              <a:spcBef>
                <a:spcPts val="500"/>
              </a:spcBef>
              <a:spcAft>
                <a:spcPts val="0"/>
              </a:spcAft>
              <a:buClr>
                <a:schemeClr val="dk1"/>
              </a:buClr>
              <a:buSzPts val="1100"/>
              <a:buNone/>
            </a:pPr>
            <a:endParaRPr sz="1600" dirty="0">
              <a:latin typeface="Raleway"/>
              <a:ea typeface="Raleway"/>
              <a:cs typeface="Raleway"/>
              <a:sym typeface="Raleway"/>
            </a:endParaRPr>
          </a:p>
          <a:p>
            <a:pPr marL="6400800" lvl="0" indent="0" algn="l" rtl="0">
              <a:lnSpc>
                <a:spcPct val="100000"/>
              </a:lnSpc>
              <a:spcBef>
                <a:spcPts val="500"/>
              </a:spcBef>
              <a:spcAft>
                <a:spcPts val="0"/>
              </a:spcAft>
              <a:buClr>
                <a:schemeClr val="dk1"/>
              </a:buClr>
              <a:buSzPts val="1100"/>
              <a:buNone/>
            </a:pPr>
            <a:r>
              <a:rPr lang="fr-FR" sz="1600" dirty="0">
                <a:latin typeface="Raleway"/>
                <a:ea typeface="Raleway"/>
                <a:cs typeface="Raleway"/>
                <a:sym typeface="Raleway"/>
              </a:rPr>
              <a:t>Problèmes dans l’application des consignes</a:t>
            </a:r>
            <a:endParaRPr sz="1600" dirty="0">
              <a:latin typeface="Montserrat"/>
              <a:ea typeface="Montserrat"/>
              <a:cs typeface="Montserrat"/>
              <a:sym typeface="Montserrat"/>
            </a:endParaRPr>
          </a:p>
          <a:p>
            <a:pPr marL="457200" lvl="0" indent="0" algn="l" rtl="0">
              <a:lnSpc>
                <a:spcPct val="100000"/>
              </a:lnSpc>
              <a:spcBef>
                <a:spcPts val="500"/>
              </a:spcBef>
              <a:spcAft>
                <a:spcPts val="0"/>
              </a:spcAft>
              <a:buClr>
                <a:schemeClr val="dk1"/>
              </a:buClr>
              <a:buSzPts val="1100"/>
              <a:buNone/>
            </a:pPr>
            <a:endParaRPr sz="1600" dirty="0">
              <a:latin typeface="Montserrat"/>
              <a:ea typeface="Montserrat"/>
              <a:cs typeface="Montserrat"/>
              <a:sym typeface="Montserrat"/>
            </a:endParaRPr>
          </a:p>
          <a:p>
            <a:pPr marL="457200" lvl="0" indent="0" algn="l" rtl="0">
              <a:lnSpc>
                <a:spcPct val="100000"/>
              </a:lnSpc>
              <a:spcBef>
                <a:spcPts val="500"/>
              </a:spcBef>
              <a:spcAft>
                <a:spcPts val="0"/>
              </a:spcAft>
              <a:buClr>
                <a:schemeClr val="dk1"/>
              </a:buClr>
              <a:buSzPts val="1100"/>
              <a:buNone/>
            </a:pPr>
            <a:endParaRPr sz="1600" dirty="0">
              <a:latin typeface="Montserrat"/>
              <a:ea typeface="Montserrat"/>
              <a:cs typeface="Montserrat"/>
              <a:sym typeface="Montserrat"/>
            </a:endParaRPr>
          </a:p>
          <a:p>
            <a:pPr marL="457200" lvl="0" indent="0" algn="l" rtl="0">
              <a:lnSpc>
                <a:spcPct val="100000"/>
              </a:lnSpc>
              <a:spcBef>
                <a:spcPts val="500"/>
              </a:spcBef>
              <a:spcAft>
                <a:spcPts val="0"/>
              </a:spcAft>
              <a:buClr>
                <a:schemeClr val="dk1"/>
              </a:buClr>
              <a:buSzPts val="1100"/>
              <a:buNone/>
            </a:pPr>
            <a:r>
              <a:rPr lang="fr-FR" sz="1600" dirty="0">
                <a:latin typeface="Montserrat"/>
                <a:ea typeface="Montserrat"/>
                <a:cs typeface="Montserrat"/>
                <a:sym typeface="Montserrat"/>
              </a:rPr>
              <a:t>Absences répétitives 									sans prév</a:t>
            </a:r>
            <a:r>
              <a:rPr lang="fr-FR" sz="2000" dirty="0">
                <a:latin typeface="Montserrat"/>
                <a:ea typeface="Montserrat"/>
                <a:cs typeface="Montserrat"/>
                <a:sym typeface="Montserrat"/>
              </a:rPr>
              <a:t>enir</a:t>
            </a:r>
            <a:endParaRPr sz="2000" dirty="0">
              <a:latin typeface="Montserrat"/>
              <a:ea typeface="Montserrat"/>
              <a:cs typeface="Montserrat"/>
              <a:sym typeface="Montserrat"/>
            </a:endParaRPr>
          </a:p>
          <a:p>
            <a:pPr marL="2743200" lvl="0" indent="457200" algn="l" rtl="0">
              <a:lnSpc>
                <a:spcPct val="100000"/>
              </a:lnSpc>
              <a:spcBef>
                <a:spcPts val="500"/>
              </a:spcBef>
              <a:spcAft>
                <a:spcPts val="0"/>
              </a:spcAft>
              <a:buClr>
                <a:schemeClr val="dk1"/>
              </a:buClr>
              <a:buSzPts val="1100"/>
              <a:buNone/>
            </a:pPr>
            <a:endParaRPr sz="1600" dirty="0">
              <a:latin typeface="Montserrat"/>
              <a:ea typeface="Montserrat"/>
              <a:cs typeface="Montserrat"/>
              <a:sym typeface="Montserrat"/>
            </a:endParaRPr>
          </a:p>
          <a:p>
            <a:pPr marL="2743200" lvl="0" indent="457200" algn="l" rtl="0">
              <a:lnSpc>
                <a:spcPct val="100000"/>
              </a:lnSpc>
              <a:spcBef>
                <a:spcPts val="500"/>
              </a:spcBef>
              <a:spcAft>
                <a:spcPts val="0"/>
              </a:spcAft>
              <a:buClr>
                <a:schemeClr val="dk1"/>
              </a:buClr>
              <a:buSzPts val="1100"/>
              <a:buNone/>
            </a:pPr>
            <a:r>
              <a:rPr lang="fr-FR" sz="1600" dirty="0">
                <a:latin typeface="Montserrat"/>
                <a:ea typeface="Montserrat"/>
                <a:cs typeface="Montserrat"/>
                <a:sym typeface="Montserrat"/>
              </a:rPr>
              <a:t>Troubles cognitifs </a:t>
            </a:r>
            <a:endParaRPr sz="1600" dirty="0">
              <a:latin typeface="Montserrat"/>
              <a:ea typeface="Montserrat"/>
              <a:cs typeface="Montserrat"/>
              <a:sym typeface="Montserrat"/>
            </a:endParaRPr>
          </a:p>
          <a:p>
            <a:pPr marL="1828800" lvl="0" indent="457200" algn="l" rtl="0">
              <a:lnSpc>
                <a:spcPct val="100000"/>
              </a:lnSpc>
              <a:spcBef>
                <a:spcPts val="500"/>
              </a:spcBef>
              <a:spcAft>
                <a:spcPts val="0"/>
              </a:spcAft>
              <a:buClr>
                <a:schemeClr val="dk1"/>
              </a:buClr>
              <a:buSzPts val="1100"/>
              <a:buNone/>
            </a:pPr>
            <a:r>
              <a:rPr lang="fr-FR" sz="1600" dirty="0">
                <a:latin typeface="Montserrat"/>
                <a:ea typeface="Montserrat"/>
                <a:cs typeface="Montserrat"/>
                <a:sym typeface="Montserrat"/>
              </a:rPr>
              <a:t>(problèmes de mémorisation, de concentration)</a:t>
            </a:r>
            <a:endParaRPr sz="1600" dirty="0">
              <a:latin typeface="Montserrat"/>
              <a:ea typeface="Montserrat"/>
              <a:cs typeface="Montserrat"/>
              <a:sym typeface="Montserrat"/>
            </a:endParaRPr>
          </a:p>
          <a:p>
            <a:pPr marL="457200" lvl="0" indent="0" algn="l" rtl="0">
              <a:lnSpc>
                <a:spcPct val="100000"/>
              </a:lnSpc>
              <a:spcBef>
                <a:spcPts val="500"/>
              </a:spcBef>
              <a:spcAft>
                <a:spcPts val="500"/>
              </a:spcAft>
              <a:buClr>
                <a:schemeClr val="dk1"/>
              </a:buClr>
              <a:buSzPts val="1100"/>
              <a:buNone/>
            </a:pPr>
            <a:endParaRPr sz="2000" dirty="0">
              <a:latin typeface="Montserrat"/>
              <a:ea typeface="Montserrat"/>
              <a:cs typeface="Montserrat"/>
              <a:sym typeface="Montserrat"/>
            </a:endParaRPr>
          </a:p>
        </p:txBody>
      </p:sp>
      <p:pic>
        <p:nvPicPr>
          <p:cNvPr id="376" name="Google Shape;376;gaf8f2f4c84_1_27"/>
          <p:cNvPicPr preferRelativeResize="0"/>
          <p:nvPr/>
        </p:nvPicPr>
        <p:blipFill rotWithShape="1">
          <a:blip r:embed="rId3">
            <a:alphaModFix/>
          </a:blip>
          <a:srcRect/>
          <a:stretch/>
        </p:blipFill>
        <p:spPr>
          <a:xfrm>
            <a:off x="1950350" y="5878025"/>
            <a:ext cx="2229525" cy="680002"/>
          </a:xfrm>
          <a:prstGeom prst="rect">
            <a:avLst/>
          </a:prstGeom>
          <a:noFill/>
          <a:ln>
            <a:noFill/>
          </a:ln>
        </p:spPr>
      </p:pic>
      <p:sp>
        <p:nvSpPr>
          <p:cNvPr id="377" name="Google Shape;377;gaf8f2f4c84_1_27"/>
          <p:cNvSpPr/>
          <p:nvPr/>
        </p:nvSpPr>
        <p:spPr>
          <a:xfrm>
            <a:off x="5622250" y="2380950"/>
            <a:ext cx="2407500" cy="2369100"/>
          </a:xfrm>
          <a:prstGeom prst="ellipse">
            <a:avLst/>
          </a:prstGeom>
          <a:solidFill>
            <a:srgbClr val="6AA84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fr-FR" sz="2000" b="1"/>
              <a:t>Troubles psychiques</a:t>
            </a:r>
            <a:endParaRPr sz="2000" b="1"/>
          </a:p>
        </p:txBody>
      </p:sp>
      <p:pic>
        <p:nvPicPr>
          <p:cNvPr id="378" name="Google Shape;378;gaf8f2f4c84_1_27"/>
          <p:cNvPicPr preferRelativeResize="0"/>
          <p:nvPr/>
        </p:nvPicPr>
        <p:blipFill rotWithShape="1">
          <a:blip r:embed="rId4">
            <a:alphaModFix/>
          </a:blip>
          <a:srcRect t="20772" b="18203"/>
          <a:stretch/>
        </p:blipFill>
        <p:spPr>
          <a:xfrm>
            <a:off x="6140525" y="2662375"/>
            <a:ext cx="1176312" cy="1015481"/>
          </a:xfrm>
          <a:prstGeom prst="rect">
            <a:avLst/>
          </a:prstGeom>
          <a:noFill/>
          <a:ln>
            <a:noFill/>
          </a:ln>
        </p:spPr>
      </p:pic>
      <p:cxnSp>
        <p:nvCxnSpPr>
          <p:cNvPr id="379" name="Google Shape;379;gaf8f2f4c84_1_27"/>
          <p:cNvCxnSpPr/>
          <p:nvPr/>
        </p:nvCxnSpPr>
        <p:spPr>
          <a:xfrm rot="10800000" flipH="1">
            <a:off x="7862850" y="2437000"/>
            <a:ext cx="755400" cy="543300"/>
          </a:xfrm>
          <a:prstGeom prst="straightConnector1">
            <a:avLst/>
          </a:prstGeom>
          <a:noFill/>
          <a:ln w="38100" cap="flat" cmpd="sng">
            <a:solidFill>
              <a:srgbClr val="B4A7D6"/>
            </a:solidFill>
            <a:prstDash val="dot"/>
            <a:round/>
            <a:headEnd type="none" w="med" len="med"/>
            <a:tailEnd type="none" w="med" len="med"/>
          </a:ln>
        </p:spPr>
      </p:cxnSp>
      <p:cxnSp>
        <p:nvCxnSpPr>
          <p:cNvPr id="380" name="Google Shape;380;gaf8f2f4c84_1_27"/>
          <p:cNvCxnSpPr/>
          <p:nvPr/>
        </p:nvCxnSpPr>
        <p:spPr>
          <a:xfrm>
            <a:off x="8149825" y="3548838"/>
            <a:ext cx="802200" cy="33300"/>
          </a:xfrm>
          <a:prstGeom prst="straightConnector1">
            <a:avLst/>
          </a:prstGeom>
          <a:noFill/>
          <a:ln w="38100" cap="flat" cmpd="sng">
            <a:solidFill>
              <a:srgbClr val="B4A7D6"/>
            </a:solidFill>
            <a:prstDash val="dot"/>
            <a:round/>
            <a:headEnd type="none" w="med" len="med"/>
            <a:tailEnd type="none" w="med" len="med"/>
          </a:ln>
        </p:spPr>
      </p:cxnSp>
      <p:cxnSp>
        <p:nvCxnSpPr>
          <p:cNvPr id="381" name="Google Shape;381;gaf8f2f4c84_1_27"/>
          <p:cNvCxnSpPr/>
          <p:nvPr/>
        </p:nvCxnSpPr>
        <p:spPr>
          <a:xfrm>
            <a:off x="4903000" y="2708813"/>
            <a:ext cx="856800" cy="309300"/>
          </a:xfrm>
          <a:prstGeom prst="straightConnector1">
            <a:avLst/>
          </a:prstGeom>
          <a:noFill/>
          <a:ln w="38100" cap="flat" cmpd="sng">
            <a:solidFill>
              <a:srgbClr val="B4A7D6"/>
            </a:solidFill>
            <a:prstDash val="dot"/>
            <a:round/>
            <a:headEnd type="none" w="med" len="med"/>
            <a:tailEnd type="none" w="med" len="med"/>
          </a:ln>
        </p:spPr>
      </p:cxnSp>
      <p:pic>
        <p:nvPicPr>
          <p:cNvPr id="382" name="Google Shape;382;gaf8f2f4c84_1_27"/>
          <p:cNvPicPr preferRelativeResize="0"/>
          <p:nvPr/>
        </p:nvPicPr>
        <p:blipFill rotWithShape="1">
          <a:blip r:embed="rId4">
            <a:alphaModFix/>
          </a:blip>
          <a:srcRect/>
          <a:stretch/>
        </p:blipFill>
        <p:spPr>
          <a:xfrm>
            <a:off x="11103620" y="81275"/>
            <a:ext cx="931724" cy="1318051"/>
          </a:xfrm>
          <a:prstGeom prst="rect">
            <a:avLst/>
          </a:prstGeom>
          <a:noFill/>
          <a:ln>
            <a:noFill/>
          </a:ln>
        </p:spPr>
      </p:pic>
      <p:cxnSp>
        <p:nvCxnSpPr>
          <p:cNvPr id="383" name="Google Shape;383;gaf8f2f4c84_1_27"/>
          <p:cNvCxnSpPr/>
          <p:nvPr/>
        </p:nvCxnSpPr>
        <p:spPr>
          <a:xfrm rot="10800000" flipH="1">
            <a:off x="4953700" y="4044125"/>
            <a:ext cx="755400" cy="543300"/>
          </a:xfrm>
          <a:prstGeom prst="straightConnector1">
            <a:avLst/>
          </a:prstGeom>
          <a:noFill/>
          <a:ln w="38100" cap="flat" cmpd="sng">
            <a:solidFill>
              <a:srgbClr val="B4A7D6"/>
            </a:solidFill>
            <a:prstDash val="dot"/>
            <a:round/>
            <a:headEnd type="none" w="med" len="med"/>
            <a:tailEnd type="none" w="med" len="med"/>
          </a:ln>
        </p:spPr>
      </p:cxnSp>
      <p:cxnSp>
        <p:nvCxnSpPr>
          <p:cNvPr id="384" name="Google Shape;384;gaf8f2f4c84_1_27"/>
          <p:cNvCxnSpPr/>
          <p:nvPr/>
        </p:nvCxnSpPr>
        <p:spPr>
          <a:xfrm>
            <a:off x="7937075" y="4440738"/>
            <a:ext cx="856800" cy="309300"/>
          </a:xfrm>
          <a:prstGeom prst="straightConnector1">
            <a:avLst/>
          </a:prstGeom>
          <a:noFill/>
          <a:ln w="38100" cap="flat" cmpd="sng">
            <a:solidFill>
              <a:srgbClr val="B4A7D6"/>
            </a:solidFill>
            <a:prstDash val="dot"/>
            <a:round/>
            <a:headEnd type="none" w="med" len="med"/>
            <a:tailEnd type="none" w="med" len="med"/>
          </a:ln>
        </p:spPr>
      </p:cxnSp>
      <p:cxnSp>
        <p:nvCxnSpPr>
          <p:cNvPr id="385" name="Google Shape;385;gaf8f2f4c84_1_27"/>
          <p:cNvCxnSpPr/>
          <p:nvPr/>
        </p:nvCxnSpPr>
        <p:spPr>
          <a:xfrm rot="10800000">
            <a:off x="6778500" y="4750100"/>
            <a:ext cx="6600" cy="789000"/>
          </a:xfrm>
          <a:prstGeom prst="straightConnector1">
            <a:avLst/>
          </a:prstGeom>
          <a:noFill/>
          <a:ln w="38100" cap="flat" cmpd="sng">
            <a:solidFill>
              <a:srgbClr val="B4A7D6"/>
            </a:solidFill>
            <a:prstDash val="dot"/>
            <a:round/>
            <a:headEnd type="none" w="med" len="med"/>
            <a:tailEnd type="none" w="med" len="med"/>
          </a:ln>
        </p:spPr>
      </p:cxnSp>
      <p:sp>
        <p:nvSpPr>
          <p:cNvPr id="2" name="ZoneTexte 1">
            <a:extLst>
              <a:ext uri="{FF2B5EF4-FFF2-40B4-BE49-F238E27FC236}">
                <a16:creationId xmlns:a16="http://schemas.microsoft.com/office/drawing/2014/main" id="{B6C92B54-6C48-4E90-B5A7-B9A1C1D0948E}"/>
              </a:ext>
            </a:extLst>
          </p:cNvPr>
          <p:cNvSpPr txBox="1"/>
          <p:nvPr/>
        </p:nvSpPr>
        <p:spPr>
          <a:xfrm>
            <a:off x="8793874" y="4621380"/>
            <a:ext cx="2711411" cy="584775"/>
          </a:xfrm>
          <a:prstGeom prst="rect">
            <a:avLst/>
          </a:prstGeom>
          <a:noFill/>
        </p:spPr>
        <p:txBody>
          <a:bodyPr wrap="square" rtlCol="0">
            <a:spAutoFit/>
          </a:bodyPr>
          <a:lstStyle/>
          <a:p>
            <a:r>
              <a:rPr lang="fr-FR" sz="1600" dirty="0">
                <a:latin typeface="Montserrat"/>
                <a:ea typeface="Montserrat"/>
                <a:cs typeface="Montserrat"/>
                <a:sym typeface="Montserrat"/>
              </a:rPr>
              <a:t>Comportements inhabituels</a:t>
            </a:r>
            <a:endParaRPr lang="fr-FR" sz="1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af8f2f4c84_1_47"/>
          <p:cNvSpPr txBox="1">
            <a:spLocks noGrp="1"/>
          </p:cNvSpPr>
          <p:nvPr>
            <p:ph type="title"/>
          </p:nvPr>
        </p:nvSpPr>
        <p:spPr>
          <a:xfrm>
            <a:off x="1362575" y="305225"/>
            <a:ext cx="10732200" cy="1377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02C6B"/>
              </a:buClr>
              <a:buSzPts val="4400"/>
              <a:buFont typeface="Gill Sans"/>
              <a:buNone/>
            </a:pPr>
            <a:r>
              <a:rPr lang="fr-FR" sz="2500" b="1">
                <a:solidFill>
                  <a:srgbClr val="000000"/>
                </a:solidFill>
                <a:latin typeface="Montserrat"/>
                <a:ea typeface="Montserrat"/>
                <a:cs typeface="Montserrat"/>
                <a:sym typeface="Montserrat"/>
              </a:rPr>
              <a:t>Quelles attitudes...</a:t>
            </a:r>
            <a:endParaRPr sz="2500" b="1">
              <a:solidFill>
                <a:srgbClr val="000000"/>
              </a:solidFill>
              <a:latin typeface="Montserrat"/>
              <a:ea typeface="Montserrat"/>
              <a:cs typeface="Montserrat"/>
              <a:sym typeface="Montserrat"/>
            </a:endParaRPr>
          </a:p>
        </p:txBody>
      </p:sp>
      <p:sp>
        <p:nvSpPr>
          <p:cNvPr id="391" name="Google Shape;391;gaf8f2f4c84_1_47"/>
          <p:cNvSpPr txBox="1">
            <a:spLocks noGrp="1"/>
          </p:cNvSpPr>
          <p:nvPr>
            <p:ph type="body" idx="1"/>
          </p:nvPr>
        </p:nvSpPr>
        <p:spPr>
          <a:xfrm>
            <a:off x="1939175" y="1480625"/>
            <a:ext cx="9579000" cy="4316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None/>
            </a:pPr>
            <a:endParaRPr sz="4400" dirty="0">
              <a:latin typeface="Gill Sans"/>
              <a:ea typeface="Gill Sans"/>
              <a:cs typeface="Gill Sans"/>
              <a:sym typeface="Gill Sans"/>
            </a:endParaRPr>
          </a:p>
          <a:p>
            <a:pPr marL="5486400" lvl="0" indent="0" algn="l" rtl="0">
              <a:lnSpc>
                <a:spcPct val="100000"/>
              </a:lnSpc>
              <a:spcBef>
                <a:spcPts val="0"/>
              </a:spcBef>
              <a:spcAft>
                <a:spcPts val="0"/>
              </a:spcAft>
              <a:buClr>
                <a:schemeClr val="dk1"/>
              </a:buClr>
              <a:buSzPts val="1100"/>
              <a:buNone/>
            </a:pPr>
            <a:r>
              <a:rPr lang="fr-FR" sz="1400" dirty="0">
                <a:latin typeface="Raleway"/>
                <a:ea typeface="Raleway"/>
                <a:cs typeface="Raleway"/>
                <a:sym typeface="Raleway"/>
              </a:rPr>
              <a:t>   </a:t>
            </a:r>
          </a:p>
          <a:p>
            <a:pPr marL="6400800" lvl="0" indent="457200" algn="ctr" rtl="0">
              <a:lnSpc>
                <a:spcPct val="100000"/>
              </a:lnSpc>
              <a:spcBef>
                <a:spcPts val="0"/>
              </a:spcBef>
              <a:spcAft>
                <a:spcPts val="0"/>
              </a:spcAft>
              <a:buClr>
                <a:schemeClr val="dk1"/>
              </a:buClr>
              <a:buSzPts val="1100"/>
              <a:buNone/>
            </a:pPr>
            <a:r>
              <a:rPr lang="fr-FR" sz="1400" dirty="0">
                <a:latin typeface="Raleway"/>
                <a:ea typeface="Raleway"/>
                <a:cs typeface="Raleway"/>
                <a:sym typeface="Raleway"/>
              </a:rPr>
              <a:t>Ne pas chercher à convaincre la personne  qu’elle a tort,         </a:t>
            </a:r>
            <a:r>
              <a:rPr lang="fr-FR" sz="1600" dirty="0">
                <a:latin typeface="Raleway"/>
                <a:ea typeface="Raleway"/>
                <a:cs typeface="Raleway"/>
                <a:sym typeface="Raleway"/>
              </a:rPr>
              <a:t> </a:t>
            </a:r>
          </a:p>
          <a:p>
            <a:pPr marL="0" lvl="0" indent="0" algn="l" rtl="0">
              <a:lnSpc>
                <a:spcPct val="100000"/>
              </a:lnSpc>
              <a:spcBef>
                <a:spcPts val="0"/>
              </a:spcBef>
              <a:spcAft>
                <a:spcPts val="0"/>
              </a:spcAft>
              <a:buClr>
                <a:schemeClr val="dk1"/>
              </a:buClr>
              <a:buSzPts val="1100"/>
              <a:buNone/>
            </a:pPr>
            <a:r>
              <a:rPr lang="fr-FR" sz="1400" dirty="0" err="1">
                <a:latin typeface="Raleway"/>
                <a:ea typeface="Raleway"/>
                <a:cs typeface="Raleway"/>
                <a:sym typeface="Raleway"/>
              </a:rPr>
              <a:t>Etre</a:t>
            </a:r>
            <a:r>
              <a:rPr lang="fr-FR" sz="1400" dirty="0">
                <a:latin typeface="Raleway"/>
                <a:ea typeface="Raleway"/>
                <a:cs typeface="Raleway"/>
                <a:sym typeface="Raleway"/>
              </a:rPr>
              <a:t> très clair dans la transmission </a:t>
            </a:r>
            <a:endParaRPr sz="1400" dirty="0">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None/>
            </a:pPr>
            <a:r>
              <a:rPr lang="fr-FR" sz="1400" dirty="0">
                <a:latin typeface="Raleway"/>
                <a:ea typeface="Raleway"/>
                <a:cs typeface="Raleway"/>
                <a:sym typeface="Raleway"/>
              </a:rPr>
              <a:t>des consignes</a:t>
            </a:r>
            <a:endParaRPr sz="1400" dirty="0">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None/>
            </a:pPr>
            <a:endParaRPr sz="1400" dirty="0">
              <a:latin typeface="Raleway"/>
              <a:ea typeface="Raleway"/>
              <a:cs typeface="Raleway"/>
              <a:sym typeface="Raleway"/>
            </a:endParaRPr>
          </a:p>
          <a:p>
            <a:pPr marL="5943600" lvl="0" indent="457200" algn="ctr" rtl="0">
              <a:lnSpc>
                <a:spcPct val="100000"/>
              </a:lnSpc>
              <a:spcBef>
                <a:spcPts val="0"/>
              </a:spcBef>
              <a:spcAft>
                <a:spcPts val="0"/>
              </a:spcAft>
              <a:buClr>
                <a:schemeClr val="dk1"/>
              </a:buClr>
              <a:buSzPts val="1100"/>
              <a:buNone/>
            </a:pPr>
            <a:r>
              <a:rPr lang="fr-FR" sz="1400" dirty="0" err="1">
                <a:latin typeface="Raleway"/>
                <a:ea typeface="Raleway"/>
                <a:cs typeface="Raleway"/>
                <a:sym typeface="Raleway"/>
              </a:rPr>
              <a:t>Ecouter</a:t>
            </a:r>
            <a:r>
              <a:rPr lang="fr-FR" sz="1400" dirty="0">
                <a:latin typeface="Raleway"/>
                <a:ea typeface="Raleway"/>
                <a:cs typeface="Raleway"/>
                <a:sym typeface="Raleway"/>
              </a:rPr>
              <a:t> la personne, aussi déroutants que soient ses propos</a:t>
            </a:r>
            <a:endParaRPr sz="1600" dirty="0">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None/>
            </a:pPr>
            <a:endParaRPr sz="1400" dirty="0">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None/>
            </a:pPr>
            <a:endParaRPr sz="1400" dirty="0">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None/>
            </a:pPr>
            <a:endParaRPr sz="1400" dirty="0">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None/>
            </a:pPr>
            <a:r>
              <a:rPr lang="fr-FR" sz="1400" dirty="0">
                <a:latin typeface="Raleway"/>
                <a:ea typeface="Raleway"/>
                <a:cs typeface="Raleway"/>
                <a:sym typeface="Raleway"/>
              </a:rPr>
              <a:t>Hiérarchiser les priorités dans le travail</a:t>
            </a:r>
            <a:endParaRPr sz="1400" dirty="0">
              <a:latin typeface="Raleway"/>
              <a:ea typeface="Raleway"/>
              <a:cs typeface="Raleway"/>
              <a:sym typeface="Raleway"/>
            </a:endParaRPr>
          </a:p>
          <a:p>
            <a:pPr marL="5943600" lvl="0" indent="457200" algn="ctr" rtl="0">
              <a:lnSpc>
                <a:spcPct val="100000"/>
              </a:lnSpc>
              <a:spcBef>
                <a:spcPts val="0"/>
              </a:spcBef>
              <a:spcAft>
                <a:spcPts val="0"/>
              </a:spcAft>
              <a:buClr>
                <a:schemeClr val="dk1"/>
              </a:buClr>
              <a:buSzPts val="1100"/>
              <a:buNone/>
            </a:pPr>
            <a:r>
              <a:rPr lang="fr-FR" sz="1400" dirty="0">
                <a:latin typeface="Raleway"/>
                <a:ea typeface="Raleway"/>
                <a:cs typeface="Raleway"/>
                <a:sym typeface="Raleway"/>
              </a:rPr>
              <a:t>Éviter de se formaliser, de réagir </a:t>
            </a:r>
            <a:endParaRPr sz="1400" dirty="0">
              <a:latin typeface="Raleway"/>
              <a:ea typeface="Raleway"/>
              <a:cs typeface="Raleway"/>
              <a:sym typeface="Raleway"/>
            </a:endParaRPr>
          </a:p>
          <a:p>
            <a:pPr marL="5943600" lvl="0" indent="457200" algn="ctr" rtl="0">
              <a:lnSpc>
                <a:spcPct val="100000"/>
              </a:lnSpc>
              <a:spcBef>
                <a:spcPts val="0"/>
              </a:spcBef>
              <a:spcAft>
                <a:spcPts val="0"/>
              </a:spcAft>
              <a:buClr>
                <a:schemeClr val="dk1"/>
              </a:buClr>
              <a:buSzPts val="1100"/>
              <a:buNone/>
            </a:pPr>
            <a:r>
              <a:rPr lang="fr-FR" sz="1400" dirty="0">
                <a:latin typeface="Raleway"/>
                <a:ea typeface="Raleway"/>
                <a:cs typeface="Raleway"/>
                <a:sym typeface="Raleway"/>
              </a:rPr>
              <a:t>trop brutalement face à certaines attitudes ou réactions incompréhensibles</a:t>
            </a:r>
            <a:endParaRPr sz="1400" dirty="0">
              <a:latin typeface="Raleway"/>
              <a:ea typeface="Raleway"/>
              <a:cs typeface="Raleway"/>
              <a:sym typeface="Raleway"/>
            </a:endParaRPr>
          </a:p>
          <a:p>
            <a:pPr marL="5486400" lvl="0" indent="0" algn="l" rtl="0">
              <a:lnSpc>
                <a:spcPct val="100000"/>
              </a:lnSpc>
              <a:spcBef>
                <a:spcPts val="0"/>
              </a:spcBef>
              <a:spcAft>
                <a:spcPts val="0"/>
              </a:spcAft>
              <a:buClr>
                <a:schemeClr val="dk1"/>
              </a:buClr>
              <a:buSzPts val="1100"/>
              <a:buNone/>
            </a:pPr>
            <a:endParaRPr sz="1600" dirty="0">
              <a:latin typeface="Raleway"/>
              <a:ea typeface="Raleway"/>
              <a:cs typeface="Raleway"/>
              <a:sym typeface="Raleway"/>
            </a:endParaRPr>
          </a:p>
          <a:p>
            <a:pPr marL="5486400" lvl="0" indent="0" algn="l" rtl="0">
              <a:lnSpc>
                <a:spcPct val="100000"/>
              </a:lnSpc>
              <a:spcBef>
                <a:spcPts val="0"/>
              </a:spcBef>
              <a:spcAft>
                <a:spcPts val="0"/>
              </a:spcAft>
              <a:buClr>
                <a:schemeClr val="dk1"/>
              </a:buClr>
              <a:buSzPts val="1100"/>
              <a:buNone/>
            </a:pPr>
            <a:endParaRPr sz="1600" dirty="0">
              <a:latin typeface="Raleway"/>
              <a:ea typeface="Raleway"/>
              <a:cs typeface="Raleway"/>
              <a:sym typeface="Raleway"/>
            </a:endParaRPr>
          </a:p>
          <a:p>
            <a:pPr marL="457200" lvl="0" indent="0" algn="l" rtl="0">
              <a:lnSpc>
                <a:spcPct val="100000"/>
              </a:lnSpc>
              <a:spcBef>
                <a:spcPts val="0"/>
              </a:spcBef>
              <a:spcAft>
                <a:spcPts val="500"/>
              </a:spcAft>
              <a:buClr>
                <a:schemeClr val="dk1"/>
              </a:buClr>
              <a:buSzPts val="1100"/>
              <a:buNone/>
            </a:pPr>
            <a:endParaRPr sz="2000" dirty="0">
              <a:latin typeface="Montserrat"/>
              <a:ea typeface="Montserrat"/>
              <a:cs typeface="Montserrat"/>
              <a:sym typeface="Montserrat"/>
            </a:endParaRPr>
          </a:p>
        </p:txBody>
      </p:sp>
      <p:pic>
        <p:nvPicPr>
          <p:cNvPr id="392" name="Google Shape;392;gaf8f2f4c84_1_47"/>
          <p:cNvPicPr preferRelativeResize="0"/>
          <p:nvPr/>
        </p:nvPicPr>
        <p:blipFill rotWithShape="1">
          <a:blip r:embed="rId3">
            <a:alphaModFix/>
          </a:blip>
          <a:srcRect/>
          <a:stretch/>
        </p:blipFill>
        <p:spPr>
          <a:xfrm>
            <a:off x="1950350" y="5878025"/>
            <a:ext cx="2229525" cy="680002"/>
          </a:xfrm>
          <a:prstGeom prst="rect">
            <a:avLst/>
          </a:prstGeom>
          <a:noFill/>
          <a:ln>
            <a:noFill/>
          </a:ln>
        </p:spPr>
      </p:pic>
      <p:sp>
        <p:nvSpPr>
          <p:cNvPr id="393" name="Google Shape;393;gaf8f2f4c84_1_47"/>
          <p:cNvSpPr/>
          <p:nvPr/>
        </p:nvSpPr>
        <p:spPr>
          <a:xfrm>
            <a:off x="5622250" y="2380950"/>
            <a:ext cx="2407500" cy="2369100"/>
          </a:xfrm>
          <a:prstGeom prst="ellipse">
            <a:avLst/>
          </a:prstGeom>
          <a:solidFill>
            <a:srgbClr val="C27BA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fr-FR" sz="2000" b="1"/>
              <a:t>Troubles psychiques</a:t>
            </a:r>
            <a:endParaRPr sz="2000" b="1"/>
          </a:p>
        </p:txBody>
      </p:sp>
      <p:pic>
        <p:nvPicPr>
          <p:cNvPr id="394" name="Google Shape;394;gaf8f2f4c84_1_47"/>
          <p:cNvPicPr preferRelativeResize="0"/>
          <p:nvPr/>
        </p:nvPicPr>
        <p:blipFill rotWithShape="1">
          <a:blip r:embed="rId4">
            <a:alphaModFix/>
          </a:blip>
          <a:srcRect t="20772" b="18203"/>
          <a:stretch/>
        </p:blipFill>
        <p:spPr>
          <a:xfrm>
            <a:off x="6140525" y="2662375"/>
            <a:ext cx="1176312" cy="1015481"/>
          </a:xfrm>
          <a:prstGeom prst="rect">
            <a:avLst/>
          </a:prstGeom>
          <a:noFill/>
          <a:ln>
            <a:noFill/>
          </a:ln>
        </p:spPr>
      </p:pic>
      <p:cxnSp>
        <p:nvCxnSpPr>
          <p:cNvPr id="395" name="Google Shape;395;gaf8f2f4c84_1_47"/>
          <p:cNvCxnSpPr/>
          <p:nvPr/>
        </p:nvCxnSpPr>
        <p:spPr>
          <a:xfrm rot="10800000" flipH="1">
            <a:off x="7937075" y="2677375"/>
            <a:ext cx="1044300" cy="446400"/>
          </a:xfrm>
          <a:prstGeom prst="straightConnector1">
            <a:avLst/>
          </a:prstGeom>
          <a:noFill/>
          <a:ln w="38100" cap="flat" cmpd="sng">
            <a:solidFill>
              <a:srgbClr val="B4A7D6"/>
            </a:solidFill>
            <a:prstDash val="dot"/>
            <a:round/>
            <a:headEnd type="none" w="med" len="med"/>
            <a:tailEnd type="none" w="med" len="med"/>
          </a:ln>
        </p:spPr>
      </p:cxnSp>
      <p:cxnSp>
        <p:nvCxnSpPr>
          <p:cNvPr id="396" name="Google Shape;396;gaf8f2f4c84_1_47"/>
          <p:cNvCxnSpPr/>
          <p:nvPr/>
        </p:nvCxnSpPr>
        <p:spPr>
          <a:xfrm>
            <a:off x="8149825" y="3548838"/>
            <a:ext cx="802200" cy="33300"/>
          </a:xfrm>
          <a:prstGeom prst="straightConnector1">
            <a:avLst/>
          </a:prstGeom>
          <a:noFill/>
          <a:ln w="38100" cap="flat" cmpd="sng">
            <a:solidFill>
              <a:srgbClr val="B4A7D6"/>
            </a:solidFill>
            <a:prstDash val="dot"/>
            <a:round/>
            <a:headEnd type="none" w="med" len="med"/>
            <a:tailEnd type="none" w="med" len="med"/>
          </a:ln>
        </p:spPr>
      </p:cxnSp>
      <p:cxnSp>
        <p:nvCxnSpPr>
          <p:cNvPr id="397" name="Google Shape;397;gaf8f2f4c84_1_47"/>
          <p:cNvCxnSpPr/>
          <p:nvPr/>
        </p:nvCxnSpPr>
        <p:spPr>
          <a:xfrm>
            <a:off x="4903000" y="3015463"/>
            <a:ext cx="856800" cy="309300"/>
          </a:xfrm>
          <a:prstGeom prst="straightConnector1">
            <a:avLst/>
          </a:prstGeom>
          <a:noFill/>
          <a:ln w="38100" cap="flat" cmpd="sng">
            <a:solidFill>
              <a:srgbClr val="B4A7D6"/>
            </a:solidFill>
            <a:prstDash val="dot"/>
            <a:round/>
            <a:headEnd type="none" w="med" len="med"/>
            <a:tailEnd type="none" w="med" len="med"/>
          </a:ln>
        </p:spPr>
      </p:cxnSp>
      <p:pic>
        <p:nvPicPr>
          <p:cNvPr id="398" name="Google Shape;398;gaf8f2f4c84_1_47"/>
          <p:cNvPicPr preferRelativeResize="0"/>
          <p:nvPr/>
        </p:nvPicPr>
        <p:blipFill rotWithShape="1">
          <a:blip r:embed="rId4">
            <a:alphaModFix/>
          </a:blip>
          <a:srcRect/>
          <a:stretch/>
        </p:blipFill>
        <p:spPr>
          <a:xfrm>
            <a:off x="11103620" y="81275"/>
            <a:ext cx="931724" cy="1318051"/>
          </a:xfrm>
          <a:prstGeom prst="rect">
            <a:avLst/>
          </a:prstGeom>
          <a:noFill/>
          <a:ln>
            <a:noFill/>
          </a:ln>
        </p:spPr>
      </p:pic>
      <p:cxnSp>
        <p:nvCxnSpPr>
          <p:cNvPr id="399" name="Google Shape;399;gaf8f2f4c84_1_47"/>
          <p:cNvCxnSpPr/>
          <p:nvPr/>
        </p:nvCxnSpPr>
        <p:spPr>
          <a:xfrm rot="10800000" flipH="1">
            <a:off x="4953700" y="3897450"/>
            <a:ext cx="755400" cy="543300"/>
          </a:xfrm>
          <a:prstGeom prst="straightConnector1">
            <a:avLst/>
          </a:prstGeom>
          <a:noFill/>
          <a:ln w="38100" cap="flat" cmpd="sng">
            <a:solidFill>
              <a:srgbClr val="B4A7D6"/>
            </a:solidFill>
            <a:prstDash val="dot"/>
            <a:round/>
            <a:headEnd type="none" w="med" len="med"/>
            <a:tailEnd type="none" w="med" len="med"/>
          </a:ln>
        </p:spPr>
      </p:cxnSp>
      <p:cxnSp>
        <p:nvCxnSpPr>
          <p:cNvPr id="400" name="Google Shape;400;gaf8f2f4c84_1_47"/>
          <p:cNvCxnSpPr/>
          <p:nvPr/>
        </p:nvCxnSpPr>
        <p:spPr>
          <a:xfrm>
            <a:off x="7937075" y="4440738"/>
            <a:ext cx="856800" cy="309300"/>
          </a:xfrm>
          <a:prstGeom prst="straightConnector1">
            <a:avLst/>
          </a:prstGeom>
          <a:noFill/>
          <a:ln w="38100" cap="flat" cmpd="sng">
            <a:solidFill>
              <a:srgbClr val="B4A7D6"/>
            </a:solidFill>
            <a:prstDash val="dot"/>
            <a:round/>
            <a:headEnd type="none" w="med" len="med"/>
            <a:tailEnd type="non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af8f2f4c84_1_71"/>
          <p:cNvSpPr txBox="1">
            <a:spLocks noGrp="1"/>
          </p:cNvSpPr>
          <p:nvPr>
            <p:ph type="title"/>
          </p:nvPr>
        </p:nvSpPr>
        <p:spPr>
          <a:xfrm>
            <a:off x="1459900" y="305225"/>
            <a:ext cx="10732200" cy="1377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02C6B"/>
              </a:buClr>
              <a:buSzPts val="4400"/>
              <a:buFont typeface="Gill Sans"/>
              <a:buNone/>
            </a:pPr>
            <a:r>
              <a:rPr lang="fr-FR" sz="2500" b="1" dirty="0">
                <a:solidFill>
                  <a:schemeClr val="dk1"/>
                </a:solidFill>
                <a:latin typeface="Montserrat"/>
                <a:ea typeface="Montserrat"/>
                <a:cs typeface="Montserrat"/>
                <a:sym typeface="Montserrat"/>
              </a:rPr>
              <a:t>Les ressources </a:t>
            </a:r>
            <a:endParaRPr sz="2500" b="1" dirty="0">
              <a:solidFill>
                <a:schemeClr val="dk1"/>
              </a:solidFill>
              <a:latin typeface="Montserrat"/>
              <a:ea typeface="Montserrat"/>
              <a:cs typeface="Montserrat"/>
              <a:sym typeface="Montserrat"/>
            </a:endParaRPr>
          </a:p>
        </p:txBody>
      </p:sp>
      <p:sp>
        <p:nvSpPr>
          <p:cNvPr id="406" name="Google Shape;406;gaf8f2f4c84_1_71"/>
          <p:cNvSpPr txBox="1">
            <a:spLocks noGrp="1"/>
          </p:cNvSpPr>
          <p:nvPr>
            <p:ph type="body" idx="1"/>
          </p:nvPr>
        </p:nvSpPr>
        <p:spPr>
          <a:xfrm>
            <a:off x="1939175" y="1480625"/>
            <a:ext cx="9579000" cy="4316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None/>
            </a:pPr>
            <a:endParaRPr sz="4400" dirty="0">
              <a:latin typeface="Gill Sans"/>
              <a:ea typeface="Gill Sans"/>
              <a:cs typeface="Gill Sans"/>
              <a:sym typeface="Gill Sans"/>
            </a:endParaRPr>
          </a:p>
          <a:p>
            <a:pPr marL="5486400" lvl="0" indent="0" algn="l" rtl="0">
              <a:lnSpc>
                <a:spcPct val="100000"/>
              </a:lnSpc>
              <a:spcBef>
                <a:spcPts val="0"/>
              </a:spcBef>
              <a:spcAft>
                <a:spcPts val="0"/>
              </a:spcAft>
              <a:buClr>
                <a:schemeClr val="dk1"/>
              </a:buClr>
              <a:buSzPts val="1100"/>
              <a:buNone/>
            </a:pPr>
            <a:r>
              <a:rPr lang="fr-FR" sz="1400" dirty="0">
                <a:latin typeface="Raleway"/>
                <a:ea typeface="Raleway"/>
                <a:cs typeface="Raleway"/>
                <a:sym typeface="Raleway"/>
              </a:rPr>
              <a:t>   </a:t>
            </a:r>
            <a:endParaRPr sz="1400" dirty="0">
              <a:latin typeface="Raleway"/>
              <a:ea typeface="Raleway"/>
              <a:cs typeface="Raleway"/>
              <a:sym typeface="Raleway"/>
            </a:endParaRPr>
          </a:p>
          <a:p>
            <a:pPr marL="0" lvl="0" indent="0">
              <a:lnSpc>
                <a:spcPct val="100000"/>
              </a:lnSpc>
              <a:spcBef>
                <a:spcPts val="0"/>
              </a:spcBef>
              <a:buSzPts val="1100"/>
              <a:buNone/>
            </a:pPr>
            <a:r>
              <a:rPr lang="fr-FR" sz="1400" dirty="0">
                <a:latin typeface="Raleway"/>
                <a:ea typeface="Raleway"/>
                <a:cs typeface="Raleway"/>
                <a:sym typeface="Raleway"/>
              </a:rPr>
              <a:t>Le Responsable des  Ressources Humaines      		Le Responsable de la Mission Handicap</a:t>
            </a:r>
            <a:endParaRPr sz="1400" dirty="0">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None/>
            </a:pPr>
            <a:endParaRPr sz="1400" dirty="0">
              <a:latin typeface="Raleway"/>
              <a:ea typeface="Raleway"/>
              <a:cs typeface="Raleway"/>
              <a:sym typeface="Raleway"/>
            </a:endParaRPr>
          </a:p>
          <a:p>
            <a:pPr marL="5943600" lvl="0" indent="457200" algn="ctr" rtl="0">
              <a:lnSpc>
                <a:spcPct val="100000"/>
              </a:lnSpc>
              <a:spcBef>
                <a:spcPts val="0"/>
              </a:spcBef>
              <a:spcAft>
                <a:spcPts val="0"/>
              </a:spcAft>
              <a:buClr>
                <a:schemeClr val="dk1"/>
              </a:buClr>
              <a:buSzPts val="1100"/>
              <a:buNone/>
            </a:pPr>
            <a:endParaRPr sz="1400" dirty="0">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None/>
            </a:pPr>
            <a:endParaRPr sz="1400" dirty="0">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None/>
            </a:pPr>
            <a:endParaRPr sz="1400" dirty="0">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None/>
            </a:pPr>
            <a:endParaRPr sz="1400" dirty="0">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None/>
            </a:pPr>
            <a:endParaRPr sz="1400" dirty="0">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None/>
            </a:pPr>
            <a:endParaRPr sz="1400" dirty="0">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None/>
            </a:pPr>
            <a:endParaRPr sz="1400" dirty="0">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None/>
            </a:pPr>
            <a:endParaRPr sz="1400" dirty="0">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None/>
            </a:pPr>
            <a:r>
              <a:rPr lang="fr-FR" sz="1400" dirty="0">
                <a:latin typeface="Raleway"/>
                <a:ea typeface="Raleway"/>
                <a:cs typeface="Raleway"/>
                <a:sym typeface="Raleway"/>
              </a:rPr>
              <a:t>Services externes à l’entreprise, </a:t>
            </a:r>
            <a:endParaRPr sz="1400" dirty="0">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None/>
            </a:pPr>
            <a:r>
              <a:rPr lang="fr-FR" sz="1400" dirty="0">
                <a:latin typeface="Raleway"/>
                <a:ea typeface="Raleway"/>
                <a:cs typeface="Raleway"/>
                <a:sym typeface="Raleway"/>
              </a:rPr>
              <a:t>expert des troubles psychiques en entreprise</a:t>
            </a:r>
            <a:endParaRPr sz="1400" dirty="0">
              <a:latin typeface="Raleway"/>
              <a:ea typeface="Raleway"/>
              <a:cs typeface="Raleway"/>
              <a:sym typeface="Raleway"/>
            </a:endParaRPr>
          </a:p>
          <a:p>
            <a:pPr marL="6400800" lvl="0" indent="457200" algn="l" rtl="0">
              <a:lnSpc>
                <a:spcPct val="100000"/>
              </a:lnSpc>
              <a:spcBef>
                <a:spcPts val="0"/>
              </a:spcBef>
              <a:spcAft>
                <a:spcPts val="0"/>
              </a:spcAft>
              <a:buClr>
                <a:schemeClr val="dk1"/>
              </a:buClr>
              <a:buSzPts val="1100"/>
              <a:buNone/>
            </a:pPr>
            <a:r>
              <a:rPr lang="fr-FR" sz="1400" dirty="0">
                <a:latin typeface="Raleway"/>
                <a:ea typeface="Raleway"/>
                <a:cs typeface="Raleway"/>
                <a:sym typeface="Raleway"/>
              </a:rPr>
              <a:t>Le médecin du travail</a:t>
            </a:r>
            <a:endParaRPr sz="1400" dirty="0">
              <a:latin typeface="Raleway"/>
              <a:ea typeface="Raleway"/>
              <a:cs typeface="Raleway"/>
              <a:sym typeface="Raleway"/>
            </a:endParaRPr>
          </a:p>
          <a:p>
            <a:pPr marL="5486400" lvl="0" indent="0" algn="l" rtl="0">
              <a:lnSpc>
                <a:spcPct val="100000"/>
              </a:lnSpc>
              <a:spcBef>
                <a:spcPts val="0"/>
              </a:spcBef>
              <a:spcAft>
                <a:spcPts val="0"/>
              </a:spcAft>
              <a:buClr>
                <a:schemeClr val="dk1"/>
              </a:buClr>
              <a:buSzPts val="1100"/>
              <a:buNone/>
            </a:pPr>
            <a:endParaRPr sz="1600" dirty="0">
              <a:latin typeface="Raleway"/>
              <a:ea typeface="Raleway"/>
              <a:cs typeface="Raleway"/>
              <a:sym typeface="Raleway"/>
            </a:endParaRPr>
          </a:p>
          <a:p>
            <a:pPr marL="5486400" lvl="0" indent="0" algn="l" rtl="0">
              <a:lnSpc>
                <a:spcPct val="100000"/>
              </a:lnSpc>
              <a:spcBef>
                <a:spcPts val="0"/>
              </a:spcBef>
              <a:spcAft>
                <a:spcPts val="0"/>
              </a:spcAft>
              <a:buClr>
                <a:schemeClr val="dk1"/>
              </a:buClr>
              <a:buSzPts val="1100"/>
              <a:buNone/>
            </a:pPr>
            <a:endParaRPr sz="1600" dirty="0">
              <a:latin typeface="Raleway"/>
              <a:ea typeface="Raleway"/>
              <a:cs typeface="Raleway"/>
              <a:sym typeface="Raleway"/>
            </a:endParaRPr>
          </a:p>
          <a:p>
            <a:pPr marL="457200" lvl="0" indent="0" algn="l" rtl="0">
              <a:lnSpc>
                <a:spcPct val="100000"/>
              </a:lnSpc>
              <a:spcBef>
                <a:spcPts val="0"/>
              </a:spcBef>
              <a:spcAft>
                <a:spcPts val="500"/>
              </a:spcAft>
              <a:buClr>
                <a:schemeClr val="dk1"/>
              </a:buClr>
              <a:buSzPts val="1100"/>
              <a:buNone/>
            </a:pPr>
            <a:endParaRPr sz="2000" dirty="0">
              <a:latin typeface="Montserrat"/>
              <a:ea typeface="Montserrat"/>
              <a:cs typeface="Montserrat"/>
              <a:sym typeface="Montserrat"/>
            </a:endParaRPr>
          </a:p>
        </p:txBody>
      </p:sp>
      <p:pic>
        <p:nvPicPr>
          <p:cNvPr id="407" name="Google Shape;407;gaf8f2f4c84_1_71"/>
          <p:cNvPicPr preferRelativeResize="0"/>
          <p:nvPr/>
        </p:nvPicPr>
        <p:blipFill rotWithShape="1">
          <a:blip r:embed="rId3">
            <a:alphaModFix/>
          </a:blip>
          <a:srcRect/>
          <a:stretch/>
        </p:blipFill>
        <p:spPr>
          <a:xfrm>
            <a:off x="1950350" y="5878025"/>
            <a:ext cx="2229525" cy="680002"/>
          </a:xfrm>
          <a:prstGeom prst="rect">
            <a:avLst/>
          </a:prstGeom>
          <a:noFill/>
          <a:ln>
            <a:noFill/>
          </a:ln>
        </p:spPr>
      </p:pic>
      <p:sp>
        <p:nvSpPr>
          <p:cNvPr id="408" name="Google Shape;408;gaf8f2f4c84_1_71"/>
          <p:cNvSpPr/>
          <p:nvPr/>
        </p:nvSpPr>
        <p:spPr>
          <a:xfrm>
            <a:off x="5622250" y="2380950"/>
            <a:ext cx="2407500" cy="2369100"/>
          </a:xfrm>
          <a:prstGeom prst="ellipse">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fr-FR" sz="2000" b="1"/>
              <a:t>Troubles psychiques</a:t>
            </a:r>
            <a:endParaRPr sz="2000" b="1"/>
          </a:p>
        </p:txBody>
      </p:sp>
      <p:pic>
        <p:nvPicPr>
          <p:cNvPr id="409" name="Google Shape;409;gaf8f2f4c84_1_71"/>
          <p:cNvPicPr preferRelativeResize="0"/>
          <p:nvPr/>
        </p:nvPicPr>
        <p:blipFill rotWithShape="1">
          <a:blip r:embed="rId4">
            <a:alphaModFix/>
          </a:blip>
          <a:srcRect t="20772" b="18203"/>
          <a:stretch/>
        </p:blipFill>
        <p:spPr>
          <a:xfrm>
            <a:off x="6140525" y="2662375"/>
            <a:ext cx="1176312" cy="1015481"/>
          </a:xfrm>
          <a:prstGeom prst="rect">
            <a:avLst/>
          </a:prstGeom>
          <a:noFill/>
          <a:ln>
            <a:noFill/>
          </a:ln>
        </p:spPr>
      </p:pic>
      <p:cxnSp>
        <p:nvCxnSpPr>
          <p:cNvPr id="410" name="Google Shape;410;gaf8f2f4c84_1_71"/>
          <p:cNvCxnSpPr/>
          <p:nvPr/>
        </p:nvCxnSpPr>
        <p:spPr>
          <a:xfrm rot="10800000" flipH="1">
            <a:off x="7937075" y="2743375"/>
            <a:ext cx="777000" cy="380400"/>
          </a:xfrm>
          <a:prstGeom prst="straightConnector1">
            <a:avLst/>
          </a:prstGeom>
          <a:noFill/>
          <a:ln w="38100" cap="flat" cmpd="sng">
            <a:solidFill>
              <a:srgbClr val="B4A7D6"/>
            </a:solidFill>
            <a:prstDash val="dot"/>
            <a:round/>
            <a:headEnd type="none" w="med" len="med"/>
            <a:tailEnd type="none" w="med" len="med"/>
          </a:ln>
        </p:spPr>
      </p:cxnSp>
      <p:cxnSp>
        <p:nvCxnSpPr>
          <p:cNvPr id="411" name="Google Shape;411;gaf8f2f4c84_1_71"/>
          <p:cNvCxnSpPr/>
          <p:nvPr/>
        </p:nvCxnSpPr>
        <p:spPr>
          <a:xfrm>
            <a:off x="4775100" y="2715025"/>
            <a:ext cx="984600" cy="609900"/>
          </a:xfrm>
          <a:prstGeom prst="straightConnector1">
            <a:avLst/>
          </a:prstGeom>
          <a:noFill/>
          <a:ln w="38100" cap="flat" cmpd="sng">
            <a:solidFill>
              <a:srgbClr val="B4A7D6"/>
            </a:solidFill>
            <a:prstDash val="dot"/>
            <a:round/>
            <a:headEnd type="none" w="med" len="med"/>
            <a:tailEnd type="none" w="med" len="med"/>
          </a:ln>
        </p:spPr>
      </p:cxnSp>
      <p:pic>
        <p:nvPicPr>
          <p:cNvPr id="412" name="Google Shape;412;gaf8f2f4c84_1_71"/>
          <p:cNvPicPr preferRelativeResize="0"/>
          <p:nvPr/>
        </p:nvPicPr>
        <p:blipFill rotWithShape="1">
          <a:blip r:embed="rId4">
            <a:alphaModFix/>
          </a:blip>
          <a:srcRect/>
          <a:stretch/>
        </p:blipFill>
        <p:spPr>
          <a:xfrm>
            <a:off x="11103620" y="81275"/>
            <a:ext cx="931724" cy="1318051"/>
          </a:xfrm>
          <a:prstGeom prst="rect">
            <a:avLst/>
          </a:prstGeom>
          <a:noFill/>
          <a:ln>
            <a:noFill/>
          </a:ln>
        </p:spPr>
      </p:pic>
      <p:cxnSp>
        <p:nvCxnSpPr>
          <p:cNvPr id="413" name="Google Shape;413;gaf8f2f4c84_1_71"/>
          <p:cNvCxnSpPr/>
          <p:nvPr/>
        </p:nvCxnSpPr>
        <p:spPr>
          <a:xfrm rot="10800000" flipH="1">
            <a:off x="4953700" y="3897450"/>
            <a:ext cx="755400" cy="543300"/>
          </a:xfrm>
          <a:prstGeom prst="straightConnector1">
            <a:avLst/>
          </a:prstGeom>
          <a:noFill/>
          <a:ln w="38100" cap="flat" cmpd="sng">
            <a:solidFill>
              <a:srgbClr val="B4A7D6"/>
            </a:solidFill>
            <a:prstDash val="dot"/>
            <a:round/>
            <a:headEnd type="none" w="med" len="med"/>
            <a:tailEnd type="none" w="med" len="med"/>
          </a:ln>
        </p:spPr>
      </p:cxnSp>
      <p:cxnSp>
        <p:nvCxnSpPr>
          <p:cNvPr id="414" name="Google Shape;414;gaf8f2f4c84_1_71"/>
          <p:cNvCxnSpPr/>
          <p:nvPr/>
        </p:nvCxnSpPr>
        <p:spPr>
          <a:xfrm>
            <a:off x="7937075" y="4440738"/>
            <a:ext cx="856800" cy="309300"/>
          </a:xfrm>
          <a:prstGeom prst="straightConnector1">
            <a:avLst/>
          </a:prstGeom>
          <a:noFill/>
          <a:ln w="38100" cap="flat" cmpd="sng">
            <a:solidFill>
              <a:srgbClr val="B4A7D6"/>
            </a:solidFill>
            <a:prstDash val="dot"/>
            <a:round/>
            <a:headEnd type="none" w="med" len="med"/>
            <a:tailEnd type="non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af8f2f4c84_1_424"/>
          <p:cNvSpPr txBox="1">
            <a:spLocks noGrp="1"/>
          </p:cNvSpPr>
          <p:nvPr>
            <p:ph type="title"/>
          </p:nvPr>
        </p:nvSpPr>
        <p:spPr>
          <a:xfrm>
            <a:off x="1459900" y="305225"/>
            <a:ext cx="10181100" cy="843900"/>
          </a:xfrm>
          <a:prstGeom prst="rect">
            <a:avLst/>
          </a:prstGeom>
          <a:noFill/>
          <a:ln>
            <a:noFill/>
          </a:ln>
        </p:spPr>
        <p:txBody>
          <a:bodyPr spcFirstLastPara="1" wrap="square" lIns="91425" tIns="45700" rIns="91425" bIns="45700" anchor="ctr" anchorCtr="0">
            <a:noAutofit/>
          </a:bodyPr>
          <a:lstStyle/>
          <a:p>
            <a:pPr marL="5486400" lvl="0" indent="0" algn="l" rtl="0">
              <a:lnSpc>
                <a:spcPct val="100000"/>
              </a:lnSpc>
              <a:spcBef>
                <a:spcPts val="0"/>
              </a:spcBef>
              <a:spcAft>
                <a:spcPts val="0"/>
              </a:spcAft>
              <a:buClr>
                <a:schemeClr val="dk1"/>
              </a:buClr>
              <a:buSzPts val="1100"/>
              <a:buFont typeface="Arial"/>
              <a:buNone/>
            </a:pPr>
            <a:endParaRPr sz="1600" b="1">
              <a:solidFill>
                <a:schemeClr val="dk1"/>
              </a:solidFill>
              <a:latin typeface="Raleway"/>
              <a:ea typeface="Raleway"/>
              <a:cs typeface="Raleway"/>
              <a:sym typeface="Raleway"/>
            </a:endParaRPr>
          </a:p>
          <a:p>
            <a:pPr marL="0" lvl="0" indent="0" algn="ctr" rtl="0">
              <a:lnSpc>
                <a:spcPct val="90000"/>
              </a:lnSpc>
              <a:spcBef>
                <a:spcPts val="0"/>
              </a:spcBef>
              <a:spcAft>
                <a:spcPts val="0"/>
              </a:spcAft>
              <a:buClr>
                <a:srgbClr val="302C6B"/>
              </a:buClr>
              <a:buSzPts val="4400"/>
              <a:buFont typeface="Gill Sans"/>
              <a:buNone/>
            </a:pPr>
            <a:r>
              <a:rPr lang="fr-FR" sz="2500" b="1">
                <a:solidFill>
                  <a:schemeClr val="dk1"/>
                </a:solidFill>
                <a:latin typeface="Montserrat"/>
                <a:ea typeface="Montserrat"/>
                <a:cs typeface="Montserrat"/>
                <a:sym typeface="Montserrat"/>
              </a:rPr>
              <a:t>Le maintien dans l’emploi </a:t>
            </a:r>
            <a:endParaRPr sz="2500" b="1">
              <a:solidFill>
                <a:schemeClr val="dk1"/>
              </a:solidFill>
              <a:latin typeface="Montserrat"/>
              <a:ea typeface="Montserrat"/>
              <a:cs typeface="Montserrat"/>
              <a:sym typeface="Montserrat"/>
            </a:endParaRPr>
          </a:p>
        </p:txBody>
      </p:sp>
      <p:sp>
        <p:nvSpPr>
          <p:cNvPr id="505" name="Google Shape;505;gaf8f2f4c84_1_424"/>
          <p:cNvSpPr txBox="1">
            <a:spLocks noGrp="1"/>
          </p:cNvSpPr>
          <p:nvPr>
            <p:ph type="body" idx="1"/>
          </p:nvPr>
        </p:nvSpPr>
        <p:spPr>
          <a:xfrm>
            <a:off x="1459775" y="1230475"/>
            <a:ext cx="10732200" cy="5249700"/>
          </a:xfrm>
          <a:prstGeom prst="rect">
            <a:avLst/>
          </a:prstGeom>
          <a:noFill/>
          <a:ln>
            <a:noFill/>
          </a:ln>
        </p:spPr>
        <p:txBody>
          <a:bodyPr spcFirstLastPara="1" wrap="square" lIns="91425" tIns="45700" rIns="91425" bIns="45700" anchor="t" anchorCtr="0">
            <a:noAutofit/>
          </a:bodyPr>
          <a:lstStyle/>
          <a:p>
            <a:pPr marL="1828800" lvl="0" indent="457200" algn="l" rtl="0">
              <a:lnSpc>
                <a:spcPct val="90000"/>
              </a:lnSpc>
              <a:spcBef>
                <a:spcPts val="0"/>
              </a:spcBef>
              <a:spcAft>
                <a:spcPts val="0"/>
              </a:spcAft>
              <a:buClr>
                <a:schemeClr val="dk1"/>
              </a:buClr>
              <a:buSzPts val="4400"/>
              <a:buNone/>
            </a:pPr>
            <a:endParaRPr sz="1400" b="1" dirty="0">
              <a:latin typeface="Montserrat"/>
              <a:ea typeface="Montserrat"/>
              <a:cs typeface="Montserrat"/>
              <a:sym typeface="Montserrat"/>
            </a:endParaRPr>
          </a:p>
          <a:p>
            <a:pPr marL="2286000" lvl="0" indent="0" algn="l" rtl="0">
              <a:lnSpc>
                <a:spcPct val="100000"/>
              </a:lnSpc>
              <a:spcBef>
                <a:spcPts val="0"/>
              </a:spcBef>
              <a:spcAft>
                <a:spcPts val="0"/>
              </a:spcAft>
              <a:buClr>
                <a:schemeClr val="dk1"/>
              </a:buClr>
              <a:buSzPts val="1100"/>
              <a:buNone/>
            </a:pPr>
            <a:r>
              <a:rPr lang="fr-FR" sz="1400" dirty="0">
                <a:latin typeface="Montserrat"/>
                <a:ea typeface="Montserrat"/>
                <a:cs typeface="Montserrat"/>
                <a:sym typeface="Montserrat"/>
              </a:rPr>
              <a:t>1 </a:t>
            </a:r>
            <a:r>
              <a:rPr lang="fr-FR" sz="1400" b="1" dirty="0">
                <a:latin typeface="Montserrat"/>
                <a:ea typeface="Montserrat"/>
                <a:cs typeface="Montserrat"/>
                <a:sym typeface="Montserrat"/>
              </a:rPr>
              <a:t>- </a:t>
            </a:r>
            <a:r>
              <a:rPr lang="fr-FR" sz="1400" dirty="0">
                <a:latin typeface="Montserrat"/>
                <a:ea typeface="Montserrat"/>
                <a:cs typeface="Montserrat"/>
                <a:sym typeface="Montserrat"/>
              </a:rPr>
              <a:t>RENCONTRE ET </a:t>
            </a:r>
            <a:r>
              <a:rPr lang="fr-FR" sz="1400" b="1" dirty="0">
                <a:latin typeface="Montserrat"/>
                <a:ea typeface="Montserrat"/>
                <a:cs typeface="Montserrat"/>
                <a:sym typeface="Montserrat"/>
              </a:rPr>
              <a:t>DIAGNOSTIC DE SITUATION </a:t>
            </a:r>
            <a:r>
              <a:rPr lang="fr-FR" sz="1400" dirty="0">
                <a:latin typeface="Montserrat"/>
                <a:ea typeface="Montserrat"/>
                <a:cs typeface="Montserrat"/>
                <a:sym typeface="Montserrat"/>
              </a:rPr>
              <a:t>AVEC LE SALARIÉ</a:t>
            </a:r>
            <a:r>
              <a:rPr lang="fr-FR" sz="1400" dirty="0">
                <a:latin typeface="Raleway"/>
                <a:ea typeface="Raleway"/>
                <a:cs typeface="Raleway"/>
                <a:sym typeface="Raleway"/>
              </a:rPr>
              <a:t>   													</a:t>
            </a:r>
          </a:p>
          <a:p>
            <a:pPr marL="7315200" lvl="0" indent="0" algn="l" rtl="0">
              <a:lnSpc>
                <a:spcPct val="100000"/>
              </a:lnSpc>
              <a:spcBef>
                <a:spcPts val="0"/>
              </a:spcBef>
              <a:spcAft>
                <a:spcPts val="0"/>
              </a:spcAft>
              <a:buClr>
                <a:schemeClr val="dk1"/>
              </a:buClr>
              <a:buSzPts val="1100"/>
              <a:buNone/>
            </a:pPr>
            <a:endParaRPr lang="fr-FR" sz="1400" b="1" dirty="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None/>
            </a:pPr>
            <a:r>
              <a:rPr lang="fr-FR" sz="1400" b="1" dirty="0">
                <a:latin typeface="Montserrat"/>
                <a:ea typeface="Montserrat"/>
                <a:cs typeface="Montserrat"/>
                <a:sym typeface="Montserrat"/>
              </a:rPr>
              <a:t>	</a:t>
            </a:r>
            <a:r>
              <a:rPr lang="fr-FR" sz="1400" dirty="0">
                <a:latin typeface="Raleway"/>
                <a:ea typeface="Raleway"/>
                <a:cs typeface="Raleway"/>
                <a:sym typeface="Raleway"/>
              </a:rPr>
              <a:t>		</a:t>
            </a:r>
          </a:p>
          <a:p>
            <a:pPr marL="7315200" lvl="0" indent="0" algn="l" rtl="0">
              <a:lnSpc>
                <a:spcPct val="100000"/>
              </a:lnSpc>
              <a:spcBef>
                <a:spcPts val="0"/>
              </a:spcBef>
              <a:spcAft>
                <a:spcPts val="0"/>
              </a:spcAft>
              <a:buClr>
                <a:schemeClr val="dk1"/>
              </a:buClr>
              <a:buSzPts val="1100"/>
              <a:buNone/>
            </a:pPr>
            <a:r>
              <a:rPr lang="fr-FR" sz="1400" dirty="0">
                <a:latin typeface="Montserrat"/>
                <a:ea typeface="Montserrat"/>
                <a:cs typeface="Montserrat"/>
                <a:sym typeface="Montserrat"/>
              </a:rPr>
              <a:t>2- MISE EN PLACE D’UN </a:t>
            </a:r>
            <a:r>
              <a:rPr lang="fr-FR" sz="1400" b="1" dirty="0">
                <a:latin typeface="Montserrat"/>
                <a:ea typeface="Montserrat"/>
                <a:cs typeface="Montserrat"/>
                <a:sym typeface="Montserrat"/>
              </a:rPr>
              <a:t>COMITÉ DE    </a:t>
            </a:r>
            <a:r>
              <a:rPr lang="fr-FR" sz="1400" b="1" dirty="0">
                <a:latin typeface="Raleway"/>
                <a:ea typeface="Raleway"/>
                <a:cs typeface="Raleway"/>
                <a:sym typeface="Raleway"/>
              </a:rPr>
              <a:t>PILOTAGE</a:t>
            </a:r>
            <a:r>
              <a:rPr lang="fr-FR" sz="1400" dirty="0">
                <a:latin typeface="Raleway"/>
                <a:ea typeface="Raleway"/>
                <a:cs typeface="Raleway"/>
                <a:sym typeface="Raleway"/>
              </a:rPr>
              <a:t> (RH, manager, Mission handicap, médecin du travail….)</a:t>
            </a:r>
          </a:p>
          <a:p>
            <a:pPr marL="0" lvl="0" indent="0" algn="l" rtl="0">
              <a:lnSpc>
                <a:spcPct val="100000"/>
              </a:lnSpc>
              <a:spcBef>
                <a:spcPts val="0"/>
              </a:spcBef>
              <a:spcAft>
                <a:spcPts val="0"/>
              </a:spcAft>
              <a:buClr>
                <a:schemeClr val="dk1"/>
              </a:buClr>
              <a:buSzPts val="1100"/>
              <a:buNone/>
            </a:pPr>
            <a:endParaRPr sz="1400" dirty="0">
              <a:latin typeface="Raleway"/>
              <a:ea typeface="Raleway"/>
              <a:cs typeface="Raleway"/>
              <a:sym typeface="Raleway"/>
            </a:endParaRPr>
          </a:p>
          <a:p>
            <a:pPr marL="6858000" lvl="0" indent="457200" algn="l" rtl="0">
              <a:lnSpc>
                <a:spcPct val="100000"/>
              </a:lnSpc>
              <a:spcBef>
                <a:spcPts val="0"/>
              </a:spcBef>
              <a:spcAft>
                <a:spcPts val="0"/>
              </a:spcAft>
              <a:buClr>
                <a:schemeClr val="dk1"/>
              </a:buClr>
              <a:buSzPts val="1100"/>
              <a:buNone/>
            </a:pPr>
            <a:endParaRPr sz="1400" b="1" dirty="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None/>
            </a:pPr>
            <a:r>
              <a:rPr lang="fr-FR" sz="1400" b="1" dirty="0">
                <a:latin typeface="Montserrat"/>
                <a:ea typeface="Montserrat"/>
                <a:cs typeface="Montserrat"/>
                <a:sym typeface="Montserrat"/>
              </a:rPr>
              <a:t>															</a:t>
            </a:r>
            <a:endParaRPr sz="1400" b="1" dirty="0">
              <a:latin typeface="Montserrat"/>
              <a:ea typeface="Montserrat"/>
              <a:cs typeface="Montserrat"/>
              <a:sym typeface="Montserrat"/>
            </a:endParaRPr>
          </a:p>
          <a:p>
            <a:pPr marL="7315200" lvl="0" indent="0" algn="l" rtl="0">
              <a:lnSpc>
                <a:spcPct val="100000"/>
              </a:lnSpc>
              <a:spcBef>
                <a:spcPts val="0"/>
              </a:spcBef>
              <a:spcAft>
                <a:spcPts val="0"/>
              </a:spcAft>
              <a:buClr>
                <a:schemeClr val="dk1"/>
              </a:buClr>
              <a:buSzPts val="1100"/>
              <a:buNone/>
            </a:pPr>
            <a:r>
              <a:rPr lang="fr-FR" sz="1400" dirty="0">
                <a:latin typeface="Montserrat"/>
                <a:ea typeface="Montserrat"/>
                <a:cs typeface="Montserrat"/>
                <a:sym typeface="Montserrat"/>
              </a:rPr>
              <a:t>3- </a:t>
            </a:r>
            <a:r>
              <a:rPr lang="fr-FR" sz="1400" b="1" dirty="0">
                <a:latin typeface="Montserrat"/>
                <a:ea typeface="Montserrat"/>
                <a:cs typeface="Montserrat"/>
                <a:sym typeface="Montserrat"/>
              </a:rPr>
              <a:t>RESTITUTION</a:t>
            </a:r>
            <a:r>
              <a:rPr lang="fr-FR" sz="1400" dirty="0">
                <a:latin typeface="Montserrat"/>
                <a:ea typeface="Montserrat"/>
                <a:cs typeface="Montserrat"/>
                <a:sym typeface="Montserrat"/>
              </a:rPr>
              <a:t> ET </a:t>
            </a:r>
            <a:r>
              <a:rPr lang="fr-FR" sz="1400" b="1" dirty="0">
                <a:latin typeface="Montserrat"/>
                <a:ea typeface="Montserrat"/>
                <a:cs typeface="Montserrat"/>
                <a:sym typeface="Montserrat"/>
              </a:rPr>
              <a:t>PRÉCONISATIONS</a:t>
            </a:r>
            <a:endParaRPr sz="1400" dirty="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None/>
            </a:pPr>
            <a:r>
              <a:rPr lang="fr-FR" sz="1400" dirty="0">
                <a:latin typeface="Montserrat"/>
                <a:ea typeface="Montserrat"/>
                <a:cs typeface="Montserrat"/>
                <a:sym typeface="Montserrat"/>
              </a:rPr>
              <a:t>5- </a:t>
            </a:r>
            <a:r>
              <a:rPr lang="fr-FR" sz="1400" b="1" dirty="0">
                <a:latin typeface="Montserrat"/>
                <a:ea typeface="Montserrat"/>
                <a:cs typeface="Montserrat"/>
                <a:sym typeface="Montserrat"/>
              </a:rPr>
              <a:t>POINTS</a:t>
            </a:r>
            <a:r>
              <a:rPr lang="fr-FR" sz="1400" dirty="0">
                <a:latin typeface="Montserrat"/>
                <a:ea typeface="Montserrat"/>
                <a:cs typeface="Montserrat"/>
                <a:sym typeface="Montserrat"/>
              </a:rPr>
              <a:t> D’AVANCEMENT </a:t>
            </a:r>
            <a:r>
              <a:rPr lang="fr-FR" sz="1400" b="1" dirty="0">
                <a:latin typeface="Montserrat"/>
                <a:ea typeface="Montserrat"/>
                <a:cs typeface="Montserrat"/>
                <a:sym typeface="Montserrat"/>
              </a:rPr>
              <a:t>RÉGULIERS</a:t>
            </a:r>
            <a:r>
              <a:rPr lang="fr-FR" sz="1400" dirty="0">
                <a:latin typeface="Montserrat"/>
                <a:ea typeface="Montserrat"/>
                <a:cs typeface="Montserrat"/>
                <a:sym typeface="Montserrat"/>
              </a:rPr>
              <a:t> </a:t>
            </a:r>
            <a:endParaRPr sz="1400" dirty="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None/>
            </a:pPr>
            <a:r>
              <a:rPr lang="fr-FR" sz="1400" dirty="0">
                <a:latin typeface="Montserrat"/>
                <a:ea typeface="Montserrat"/>
                <a:cs typeface="Montserrat"/>
                <a:sym typeface="Montserrat"/>
              </a:rPr>
              <a:t>AVEC LE COMITÉ DE PILOTAGE ET LE SALARIÉ</a:t>
            </a:r>
            <a:r>
              <a:rPr lang="fr-FR" sz="1400" dirty="0">
                <a:latin typeface="Raleway"/>
                <a:ea typeface="Raleway"/>
                <a:cs typeface="Raleway"/>
                <a:sym typeface="Raleway"/>
              </a:rPr>
              <a:t>	</a:t>
            </a:r>
            <a:endParaRPr sz="1400" b="1" dirty="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None/>
            </a:pPr>
            <a:endParaRPr sz="1400" b="1" dirty="0">
              <a:latin typeface="Montserrat"/>
              <a:ea typeface="Montserrat"/>
              <a:cs typeface="Montserrat"/>
              <a:sym typeface="Montserrat"/>
            </a:endParaRPr>
          </a:p>
          <a:p>
            <a:pPr marL="2743200" lvl="0" indent="457200" algn="l" rtl="0">
              <a:lnSpc>
                <a:spcPct val="100000"/>
              </a:lnSpc>
              <a:spcBef>
                <a:spcPts val="0"/>
              </a:spcBef>
              <a:spcAft>
                <a:spcPts val="0"/>
              </a:spcAft>
              <a:buClr>
                <a:schemeClr val="dk1"/>
              </a:buClr>
              <a:buSzPts val="1100"/>
              <a:buNone/>
            </a:pPr>
            <a:endParaRPr sz="1400" dirty="0">
              <a:latin typeface="Montserrat"/>
              <a:ea typeface="Montserrat"/>
              <a:cs typeface="Montserrat"/>
              <a:sym typeface="Montserrat"/>
            </a:endParaRPr>
          </a:p>
          <a:p>
            <a:pPr marL="3200400" lvl="0" indent="457200" algn="l" rtl="0">
              <a:lnSpc>
                <a:spcPct val="100000"/>
              </a:lnSpc>
              <a:spcBef>
                <a:spcPts val="0"/>
              </a:spcBef>
              <a:spcAft>
                <a:spcPts val="0"/>
              </a:spcAft>
              <a:buClr>
                <a:schemeClr val="dk1"/>
              </a:buClr>
              <a:buSzPts val="1100"/>
              <a:buNone/>
            </a:pPr>
            <a:r>
              <a:rPr lang="fr-FR" sz="1400" dirty="0">
                <a:latin typeface="Montserrat"/>
                <a:ea typeface="Montserrat"/>
                <a:cs typeface="Montserrat"/>
                <a:sym typeface="Montserrat"/>
              </a:rPr>
              <a:t>4-</a:t>
            </a:r>
            <a:r>
              <a:rPr lang="fr-FR" sz="1400" b="1" dirty="0">
                <a:latin typeface="Montserrat"/>
                <a:ea typeface="Montserrat"/>
                <a:cs typeface="Montserrat"/>
                <a:sym typeface="Montserrat"/>
              </a:rPr>
              <a:t> MISE EN PLACE DU MAINTIEN </a:t>
            </a:r>
            <a:endParaRPr sz="1400" b="1" dirty="0">
              <a:latin typeface="Montserrat"/>
              <a:ea typeface="Montserrat"/>
              <a:cs typeface="Montserrat"/>
              <a:sym typeface="Montserrat"/>
            </a:endParaRPr>
          </a:p>
          <a:p>
            <a:pPr marL="3200400" lvl="0" indent="457200" algn="l" rtl="0">
              <a:lnSpc>
                <a:spcPct val="100000"/>
              </a:lnSpc>
              <a:spcBef>
                <a:spcPts val="0"/>
              </a:spcBef>
              <a:spcAft>
                <a:spcPts val="0"/>
              </a:spcAft>
              <a:buClr>
                <a:schemeClr val="dk1"/>
              </a:buClr>
              <a:buSzPts val="1100"/>
              <a:buNone/>
            </a:pPr>
            <a:r>
              <a:rPr lang="fr-FR" sz="1400" b="1" dirty="0">
                <a:latin typeface="Montserrat"/>
                <a:ea typeface="Montserrat"/>
                <a:cs typeface="Montserrat"/>
                <a:sym typeface="Montserrat"/>
              </a:rPr>
              <a:t>DANS L’EMPLOI AVEC LE SALARIÉ</a:t>
            </a:r>
            <a:r>
              <a:rPr lang="fr-FR" sz="1400" dirty="0">
                <a:latin typeface="Montserrat"/>
                <a:ea typeface="Montserrat"/>
                <a:cs typeface="Montserrat"/>
                <a:sym typeface="Montserrat"/>
              </a:rPr>
              <a:t>	</a:t>
            </a:r>
            <a:endParaRPr sz="2000" dirty="0">
              <a:latin typeface="Montserrat"/>
              <a:ea typeface="Montserrat"/>
              <a:cs typeface="Montserrat"/>
              <a:sym typeface="Montserrat"/>
            </a:endParaRPr>
          </a:p>
        </p:txBody>
      </p:sp>
      <p:pic>
        <p:nvPicPr>
          <p:cNvPr id="506" name="Google Shape;506;gaf8f2f4c84_1_424"/>
          <p:cNvPicPr preferRelativeResize="0"/>
          <p:nvPr/>
        </p:nvPicPr>
        <p:blipFill rotWithShape="1">
          <a:blip r:embed="rId3">
            <a:alphaModFix/>
          </a:blip>
          <a:srcRect/>
          <a:stretch/>
        </p:blipFill>
        <p:spPr>
          <a:xfrm>
            <a:off x="1950350" y="5878025"/>
            <a:ext cx="2229525" cy="680002"/>
          </a:xfrm>
          <a:prstGeom prst="rect">
            <a:avLst/>
          </a:prstGeom>
          <a:noFill/>
          <a:ln>
            <a:noFill/>
          </a:ln>
        </p:spPr>
      </p:pic>
      <p:sp>
        <p:nvSpPr>
          <p:cNvPr id="507" name="Google Shape;507;gaf8f2f4c84_1_424"/>
          <p:cNvSpPr/>
          <p:nvPr/>
        </p:nvSpPr>
        <p:spPr>
          <a:xfrm>
            <a:off x="5622250" y="2380950"/>
            <a:ext cx="2407500" cy="2369100"/>
          </a:xfrm>
          <a:prstGeom prst="ellipse">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fr-FR" sz="2000" b="1"/>
              <a:t>Troubles psychiques</a:t>
            </a:r>
            <a:endParaRPr sz="2000" b="1"/>
          </a:p>
        </p:txBody>
      </p:sp>
      <p:pic>
        <p:nvPicPr>
          <p:cNvPr id="508" name="Google Shape;508;gaf8f2f4c84_1_424"/>
          <p:cNvPicPr preferRelativeResize="0"/>
          <p:nvPr/>
        </p:nvPicPr>
        <p:blipFill rotWithShape="1">
          <a:blip r:embed="rId4">
            <a:alphaModFix/>
          </a:blip>
          <a:srcRect t="20772" b="18203"/>
          <a:stretch/>
        </p:blipFill>
        <p:spPr>
          <a:xfrm>
            <a:off x="6140525" y="2662375"/>
            <a:ext cx="1176312" cy="1015481"/>
          </a:xfrm>
          <a:prstGeom prst="rect">
            <a:avLst/>
          </a:prstGeom>
          <a:noFill/>
          <a:ln>
            <a:noFill/>
          </a:ln>
        </p:spPr>
      </p:pic>
      <p:cxnSp>
        <p:nvCxnSpPr>
          <p:cNvPr id="509" name="Google Shape;509;gaf8f2f4c84_1_424"/>
          <p:cNvCxnSpPr/>
          <p:nvPr/>
        </p:nvCxnSpPr>
        <p:spPr>
          <a:xfrm rot="10800000" flipH="1">
            <a:off x="7907625" y="2781525"/>
            <a:ext cx="777000" cy="380400"/>
          </a:xfrm>
          <a:prstGeom prst="straightConnector1">
            <a:avLst/>
          </a:prstGeom>
          <a:noFill/>
          <a:ln w="38100" cap="flat" cmpd="sng">
            <a:solidFill>
              <a:srgbClr val="B4A7D6"/>
            </a:solidFill>
            <a:prstDash val="dot"/>
            <a:round/>
            <a:headEnd type="none" w="med" len="med"/>
            <a:tailEnd type="none" w="med" len="med"/>
          </a:ln>
        </p:spPr>
      </p:cxnSp>
      <p:cxnSp>
        <p:nvCxnSpPr>
          <p:cNvPr id="510" name="Google Shape;510;gaf8f2f4c84_1_424"/>
          <p:cNvCxnSpPr/>
          <p:nvPr/>
        </p:nvCxnSpPr>
        <p:spPr>
          <a:xfrm>
            <a:off x="4860100" y="3069250"/>
            <a:ext cx="785100" cy="510900"/>
          </a:xfrm>
          <a:prstGeom prst="straightConnector1">
            <a:avLst/>
          </a:prstGeom>
          <a:noFill/>
          <a:ln w="38100" cap="flat" cmpd="sng">
            <a:solidFill>
              <a:srgbClr val="B4A7D6"/>
            </a:solidFill>
            <a:prstDash val="dot"/>
            <a:round/>
            <a:headEnd type="none" w="med" len="med"/>
            <a:tailEnd type="none" w="med" len="med"/>
          </a:ln>
        </p:spPr>
      </p:cxnSp>
      <p:pic>
        <p:nvPicPr>
          <p:cNvPr id="511" name="Google Shape;511;gaf8f2f4c84_1_424"/>
          <p:cNvPicPr preferRelativeResize="0"/>
          <p:nvPr/>
        </p:nvPicPr>
        <p:blipFill rotWithShape="1">
          <a:blip r:embed="rId4">
            <a:alphaModFix/>
          </a:blip>
          <a:srcRect/>
          <a:stretch/>
        </p:blipFill>
        <p:spPr>
          <a:xfrm>
            <a:off x="11103620" y="81275"/>
            <a:ext cx="931724" cy="1318051"/>
          </a:xfrm>
          <a:prstGeom prst="rect">
            <a:avLst/>
          </a:prstGeom>
          <a:noFill/>
          <a:ln>
            <a:noFill/>
          </a:ln>
        </p:spPr>
      </p:pic>
      <p:cxnSp>
        <p:nvCxnSpPr>
          <p:cNvPr id="512" name="Google Shape;512;gaf8f2f4c84_1_424"/>
          <p:cNvCxnSpPr/>
          <p:nvPr/>
        </p:nvCxnSpPr>
        <p:spPr>
          <a:xfrm rot="10800000" flipH="1">
            <a:off x="4889700" y="4103575"/>
            <a:ext cx="755400" cy="543300"/>
          </a:xfrm>
          <a:prstGeom prst="straightConnector1">
            <a:avLst/>
          </a:prstGeom>
          <a:noFill/>
          <a:ln w="38100" cap="flat" cmpd="sng">
            <a:solidFill>
              <a:srgbClr val="B4A7D6"/>
            </a:solidFill>
            <a:prstDash val="dot"/>
            <a:round/>
            <a:headEnd type="none" w="med" len="med"/>
            <a:tailEnd type="none" w="med" len="med"/>
          </a:ln>
        </p:spPr>
      </p:cxnSp>
      <p:cxnSp>
        <p:nvCxnSpPr>
          <p:cNvPr id="513" name="Google Shape;513;gaf8f2f4c84_1_424"/>
          <p:cNvCxnSpPr/>
          <p:nvPr/>
        </p:nvCxnSpPr>
        <p:spPr>
          <a:xfrm>
            <a:off x="8129975" y="3557575"/>
            <a:ext cx="474900" cy="595500"/>
          </a:xfrm>
          <a:prstGeom prst="straightConnector1">
            <a:avLst/>
          </a:prstGeom>
          <a:noFill/>
          <a:ln w="38100" cap="flat" cmpd="sng">
            <a:solidFill>
              <a:srgbClr val="B4A7D6"/>
            </a:solidFill>
            <a:prstDash val="dot"/>
            <a:round/>
            <a:headEnd type="none" w="med" len="med"/>
            <a:tailEnd type="none" w="med" len="med"/>
          </a:ln>
        </p:spPr>
      </p:cxnSp>
      <p:cxnSp>
        <p:nvCxnSpPr>
          <p:cNvPr id="514" name="Google Shape;514;gaf8f2f4c84_1_424"/>
          <p:cNvCxnSpPr/>
          <p:nvPr/>
        </p:nvCxnSpPr>
        <p:spPr>
          <a:xfrm flipH="1">
            <a:off x="6721775" y="4867775"/>
            <a:ext cx="13800" cy="642900"/>
          </a:xfrm>
          <a:prstGeom prst="straightConnector1">
            <a:avLst/>
          </a:prstGeom>
          <a:noFill/>
          <a:ln w="38100" cap="flat" cmpd="sng">
            <a:solidFill>
              <a:srgbClr val="B4A7D6"/>
            </a:solidFill>
            <a:prstDash val="dot"/>
            <a:round/>
            <a:headEnd type="none" w="med" len="med"/>
            <a:tailEnd type="none" w="med" len="med"/>
          </a:ln>
        </p:spPr>
      </p:cxnSp>
      <p:cxnSp>
        <p:nvCxnSpPr>
          <p:cNvPr id="515" name="Google Shape;515;gaf8f2f4c84_1_424"/>
          <p:cNvCxnSpPr>
            <a:endCxn id="507" idx="0"/>
          </p:cNvCxnSpPr>
          <p:nvPr/>
        </p:nvCxnSpPr>
        <p:spPr>
          <a:xfrm flipH="1">
            <a:off x="6826000" y="1848450"/>
            <a:ext cx="17400" cy="532500"/>
          </a:xfrm>
          <a:prstGeom prst="straightConnector1">
            <a:avLst/>
          </a:prstGeom>
          <a:noFill/>
          <a:ln w="38100" cap="flat" cmpd="sng">
            <a:solidFill>
              <a:srgbClr val="B4A7D6"/>
            </a:solidFill>
            <a:prstDash val="dot"/>
            <a:round/>
            <a:headEnd type="none" w="med" len="med"/>
            <a:tailEnd type="none" w="med" len="med"/>
          </a:ln>
        </p:spPr>
      </p:cxnSp>
      <p:sp>
        <p:nvSpPr>
          <p:cNvPr id="4" name="ZoneTexte 3">
            <a:extLst>
              <a:ext uri="{FF2B5EF4-FFF2-40B4-BE49-F238E27FC236}">
                <a16:creationId xmlns:a16="http://schemas.microsoft.com/office/drawing/2014/main" id="{9BD142D1-648E-4F96-923C-AE424F2BFD84}"/>
              </a:ext>
            </a:extLst>
          </p:cNvPr>
          <p:cNvSpPr txBox="1"/>
          <p:nvPr/>
        </p:nvSpPr>
        <p:spPr>
          <a:xfrm>
            <a:off x="1858823" y="2216008"/>
            <a:ext cx="3986308" cy="954107"/>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None/>
            </a:pPr>
            <a:r>
              <a:rPr lang="fr-FR" sz="1400" dirty="0">
                <a:latin typeface="Montserrat"/>
                <a:ea typeface="Montserrat"/>
                <a:cs typeface="Montserrat"/>
                <a:sym typeface="Montserrat"/>
              </a:rPr>
              <a:t>EN PARALLELE, </a:t>
            </a:r>
            <a:r>
              <a:rPr lang="fr-FR" sz="1400" b="1" dirty="0">
                <a:latin typeface="Montserrat"/>
                <a:ea typeface="Montserrat"/>
                <a:cs typeface="Montserrat"/>
                <a:sym typeface="Montserrat"/>
              </a:rPr>
              <a:t>FORMATION</a:t>
            </a:r>
            <a:r>
              <a:rPr lang="fr-FR" sz="1400" dirty="0">
                <a:latin typeface="Montserrat"/>
                <a:ea typeface="Montserrat"/>
                <a:cs typeface="Montserrat"/>
                <a:sym typeface="Montserrat"/>
              </a:rPr>
              <a:t>   DU </a:t>
            </a:r>
            <a:r>
              <a:rPr lang="fr-FR" sz="1400" b="1" dirty="0">
                <a:latin typeface="Montserrat"/>
                <a:ea typeface="Montserrat"/>
                <a:cs typeface="Montserrat"/>
                <a:sym typeface="Montserrat"/>
              </a:rPr>
              <a:t>COLLECTIF DE TRAVAIL</a:t>
            </a:r>
            <a:r>
              <a:rPr lang="fr-FR" sz="1400" dirty="0">
                <a:latin typeface="Montserrat"/>
                <a:ea typeface="Montserrat"/>
                <a:cs typeface="Montserrat"/>
                <a:sym typeface="Montserrat"/>
              </a:rPr>
              <a:t> SUR LES TROUBLES PSYCHIQUES EN ENTREPRISE</a:t>
            </a:r>
          </a:p>
          <a:p>
            <a:endParaRPr lang="fr-F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af8f2f4fd3_0_180"/>
          <p:cNvSpPr txBox="1">
            <a:spLocks noGrp="1"/>
          </p:cNvSpPr>
          <p:nvPr>
            <p:ph type="title"/>
          </p:nvPr>
        </p:nvSpPr>
        <p:spPr>
          <a:xfrm>
            <a:off x="2154869" y="365125"/>
            <a:ext cx="9147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dirty="0"/>
          </a:p>
        </p:txBody>
      </p:sp>
      <p:sp>
        <p:nvSpPr>
          <p:cNvPr id="522" name="Google Shape;522;gaf8f2f4fd3_0_180"/>
          <p:cNvSpPr txBox="1">
            <a:spLocks noGrp="1"/>
          </p:cNvSpPr>
          <p:nvPr>
            <p:ph type="body" idx="1"/>
          </p:nvPr>
        </p:nvSpPr>
        <p:spPr>
          <a:xfrm>
            <a:off x="2154869" y="1754775"/>
            <a:ext cx="9555350" cy="43512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sz="5600" dirty="0"/>
          </a:p>
          <a:p>
            <a:pPr marL="0" lvl="0" indent="0" algn="ctr" rtl="0">
              <a:spcBef>
                <a:spcPts val="1000"/>
              </a:spcBef>
              <a:spcAft>
                <a:spcPts val="0"/>
              </a:spcAft>
              <a:buNone/>
            </a:pPr>
            <a:r>
              <a:rPr lang="fr-FR" sz="5000" b="1" dirty="0">
                <a:latin typeface="Montserrat"/>
                <a:ea typeface="Montserrat"/>
                <a:cs typeface="Montserrat"/>
                <a:sym typeface="Montserrat"/>
              </a:rPr>
              <a:t>MERCI A TOUS </a:t>
            </a:r>
            <a:endParaRPr sz="5000" b="1" dirty="0">
              <a:latin typeface="Montserrat"/>
              <a:ea typeface="Montserrat"/>
              <a:cs typeface="Montserrat"/>
              <a:sym typeface="Montserrat"/>
            </a:endParaRPr>
          </a:p>
          <a:p>
            <a:pPr marL="0" lvl="0" indent="0" algn="ctr" rtl="0">
              <a:spcBef>
                <a:spcPts val="1000"/>
              </a:spcBef>
              <a:spcAft>
                <a:spcPts val="0"/>
              </a:spcAft>
              <a:buNone/>
            </a:pPr>
            <a:r>
              <a:rPr lang="fr-FR" sz="5000" b="1" dirty="0">
                <a:latin typeface="Montserrat"/>
                <a:ea typeface="Montserrat"/>
                <a:cs typeface="Montserrat"/>
                <a:sym typeface="Montserrat"/>
              </a:rPr>
              <a:t>POUR VOTRE ATTENTION 	!</a:t>
            </a:r>
            <a:endParaRPr sz="5000" b="1" dirty="0">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af8f2f4fd3_0_186"/>
          <p:cNvSpPr txBox="1">
            <a:spLocks noGrp="1"/>
          </p:cNvSpPr>
          <p:nvPr>
            <p:ph type="title"/>
          </p:nvPr>
        </p:nvSpPr>
        <p:spPr>
          <a:xfrm>
            <a:off x="2154869" y="365125"/>
            <a:ext cx="9147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29" name="Google Shape;529;gaf8f2f4fd3_0_186"/>
          <p:cNvSpPr txBox="1">
            <a:spLocks noGrp="1"/>
          </p:cNvSpPr>
          <p:nvPr>
            <p:ph type="body" idx="1"/>
          </p:nvPr>
        </p:nvSpPr>
        <p:spPr>
          <a:xfrm>
            <a:off x="2154869" y="1825625"/>
            <a:ext cx="9147600" cy="4351200"/>
          </a:xfrm>
          <a:prstGeom prst="rect">
            <a:avLst/>
          </a:prstGeom>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500"/>
              <a:buFont typeface="Arial"/>
              <a:buNone/>
            </a:pPr>
            <a:r>
              <a:rPr lang="fr-FR" sz="3200" b="1">
                <a:solidFill>
                  <a:srgbClr val="4A86E8"/>
                </a:solidFill>
                <a:latin typeface="Raleway"/>
                <a:ea typeface="Raleway"/>
                <a:cs typeface="Raleway"/>
                <a:sym typeface="Raleway"/>
              </a:rPr>
              <a:t>Gwénaëlle Briend </a:t>
            </a:r>
            <a:endParaRPr sz="3200" b="1">
              <a:solidFill>
                <a:srgbClr val="4A86E8"/>
              </a:solidFill>
              <a:latin typeface="Raleway"/>
              <a:ea typeface="Raleway"/>
              <a:cs typeface="Raleway"/>
              <a:sym typeface="Raleway"/>
            </a:endParaRPr>
          </a:p>
          <a:p>
            <a:pPr marL="0" lvl="0" indent="0" algn="ctr" rtl="0">
              <a:lnSpc>
                <a:spcPct val="115000"/>
              </a:lnSpc>
              <a:spcBef>
                <a:spcPts val="0"/>
              </a:spcBef>
              <a:spcAft>
                <a:spcPts val="0"/>
              </a:spcAft>
              <a:buClr>
                <a:schemeClr val="dk1"/>
              </a:buClr>
              <a:buSzPts val="1500"/>
              <a:buFont typeface="Arial"/>
              <a:buNone/>
            </a:pPr>
            <a:r>
              <a:rPr lang="fr-FR" sz="3200" b="1" i="1">
                <a:solidFill>
                  <a:srgbClr val="4A86E8"/>
                </a:solidFill>
                <a:latin typeface="Raleway"/>
                <a:ea typeface="Raleway"/>
                <a:cs typeface="Raleway"/>
                <a:sym typeface="Raleway"/>
              </a:rPr>
              <a:t>Fondatrice et Consultante</a:t>
            </a:r>
            <a:endParaRPr sz="3200" b="1">
              <a:solidFill>
                <a:srgbClr val="4A86E8"/>
              </a:solidFill>
              <a:latin typeface="Raleway"/>
              <a:ea typeface="Raleway"/>
              <a:cs typeface="Raleway"/>
              <a:sym typeface="Raleway"/>
            </a:endParaRPr>
          </a:p>
          <a:p>
            <a:pPr marL="0" lvl="0" indent="0" algn="ctr" rtl="0">
              <a:lnSpc>
                <a:spcPct val="115000"/>
              </a:lnSpc>
              <a:spcBef>
                <a:spcPts val="0"/>
              </a:spcBef>
              <a:spcAft>
                <a:spcPts val="0"/>
              </a:spcAft>
              <a:buClr>
                <a:schemeClr val="dk1"/>
              </a:buClr>
              <a:buSzPts val="1500"/>
              <a:buFont typeface="Arial"/>
              <a:buNone/>
            </a:pPr>
            <a:r>
              <a:rPr lang="fr-FR" sz="3200" b="1">
                <a:solidFill>
                  <a:srgbClr val="4A86E8"/>
                </a:solidFill>
                <a:latin typeface="Raleway"/>
                <a:ea typeface="Raleway"/>
                <a:cs typeface="Raleway"/>
                <a:sym typeface="Raleway"/>
              </a:rPr>
              <a:t>06.22.61.19.70</a:t>
            </a:r>
            <a:endParaRPr sz="3200" b="1" i="1">
              <a:solidFill>
                <a:srgbClr val="4A86E8"/>
              </a:solidFill>
              <a:latin typeface="Raleway"/>
              <a:ea typeface="Raleway"/>
              <a:cs typeface="Raleway"/>
              <a:sym typeface="Raleway"/>
            </a:endParaRPr>
          </a:p>
          <a:p>
            <a:pPr marL="0" lvl="0" indent="0" algn="ctr" rtl="0">
              <a:lnSpc>
                <a:spcPct val="115000"/>
              </a:lnSpc>
              <a:spcBef>
                <a:spcPts val="0"/>
              </a:spcBef>
              <a:spcAft>
                <a:spcPts val="0"/>
              </a:spcAft>
              <a:buClr>
                <a:schemeClr val="dk1"/>
              </a:buClr>
              <a:buSzPts val="1500"/>
              <a:buFont typeface="Arial"/>
              <a:buNone/>
            </a:pPr>
            <a:endParaRPr sz="3200" b="1">
              <a:solidFill>
                <a:srgbClr val="4A86E8"/>
              </a:solidFill>
              <a:latin typeface="Raleway"/>
              <a:ea typeface="Raleway"/>
              <a:cs typeface="Raleway"/>
              <a:sym typeface="Raleway"/>
            </a:endParaRPr>
          </a:p>
          <a:p>
            <a:pPr marL="0" lvl="0" indent="0" algn="ctr" rtl="0">
              <a:lnSpc>
                <a:spcPct val="115000"/>
              </a:lnSpc>
              <a:spcBef>
                <a:spcPts val="0"/>
              </a:spcBef>
              <a:spcAft>
                <a:spcPts val="0"/>
              </a:spcAft>
              <a:buClr>
                <a:schemeClr val="dk1"/>
              </a:buClr>
              <a:buSzPts val="1500"/>
              <a:buFont typeface="Arial"/>
              <a:buNone/>
            </a:pPr>
            <a:r>
              <a:rPr lang="fr-FR" sz="3200" b="1">
                <a:solidFill>
                  <a:srgbClr val="4A86E8"/>
                </a:solidFill>
                <a:latin typeface="Raleway"/>
                <a:ea typeface="Raleway"/>
                <a:cs typeface="Raleway"/>
                <a:sym typeface="Raleway"/>
              </a:rPr>
              <a:t>www.dcahandicap.fr</a:t>
            </a:r>
            <a:endParaRPr sz="3200" b="1">
              <a:solidFill>
                <a:srgbClr val="4A86E8"/>
              </a:solidFill>
              <a:latin typeface="Raleway"/>
              <a:ea typeface="Raleway"/>
              <a:cs typeface="Raleway"/>
              <a:sym typeface="Raleway"/>
            </a:endParaRPr>
          </a:p>
          <a:p>
            <a:pPr marL="0" lvl="0" indent="0" algn="ctr" rtl="0">
              <a:lnSpc>
                <a:spcPct val="115000"/>
              </a:lnSpc>
              <a:spcBef>
                <a:spcPts val="0"/>
              </a:spcBef>
              <a:spcAft>
                <a:spcPts val="0"/>
              </a:spcAft>
              <a:buClr>
                <a:schemeClr val="dk1"/>
              </a:buClr>
              <a:buSzPts val="1500"/>
              <a:buFont typeface="Arial"/>
              <a:buNone/>
            </a:pPr>
            <a:endParaRPr sz="3200" b="1">
              <a:solidFill>
                <a:srgbClr val="4A86E8"/>
              </a:solidFill>
              <a:latin typeface="Raleway"/>
              <a:ea typeface="Raleway"/>
              <a:cs typeface="Raleway"/>
              <a:sym typeface="Raleway"/>
            </a:endParaRPr>
          </a:p>
          <a:p>
            <a:pPr marL="0" lvl="0" indent="0" algn="ctr" rtl="0">
              <a:lnSpc>
                <a:spcPct val="115000"/>
              </a:lnSpc>
              <a:spcBef>
                <a:spcPts val="0"/>
              </a:spcBef>
              <a:spcAft>
                <a:spcPts val="0"/>
              </a:spcAft>
              <a:buClr>
                <a:schemeClr val="dk1"/>
              </a:buClr>
              <a:buSzPts val="1500"/>
              <a:buFont typeface="Arial"/>
              <a:buNone/>
            </a:pPr>
            <a:r>
              <a:rPr lang="fr-FR" sz="3200" b="1">
                <a:solidFill>
                  <a:srgbClr val="4A86E8"/>
                </a:solidFill>
                <a:latin typeface="Raleway"/>
                <a:ea typeface="Raleway"/>
                <a:cs typeface="Raleway"/>
                <a:sym typeface="Raleway"/>
              </a:rPr>
              <a:t>dcahandicap@gmail.com</a:t>
            </a:r>
            <a:endParaRPr sz="3200" b="1">
              <a:solidFill>
                <a:srgbClr val="4A86E8"/>
              </a:solidFill>
              <a:latin typeface="Raleway"/>
              <a:ea typeface="Raleway"/>
              <a:cs typeface="Raleway"/>
              <a:sym typeface="Raleway"/>
            </a:endParaRPr>
          </a:p>
          <a:p>
            <a:pPr marL="0" lvl="0" indent="0" algn="l" rtl="0">
              <a:spcBef>
                <a:spcPts val="100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5"/>
          <p:cNvSpPr txBox="1">
            <a:spLocks noGrp="1"/>
          </p:cNvSpPr>
          <p:nvPr>
            <p:ph type="title"/>
          </p:nvPr>
        </p:nvSpPr>
        <p:spPr>
          <a:xfrm>
            <a:off x="2154869" y="365125"/>
            <a:ext cx="9147540" cy="94116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02C6B"/>
              </a:buClr>
              <a:buSzPts val="4400"/>
              <a:buFont typeface="Gill Sans"/>
              <a:buNone/>
            </a:pPr>
            <a:r>
              <a:rPr lang="fr-FR"/>
              <a:t>Une démarche gouvernementale</a:t>
            </a:r>
            <a:endParaRPr/>
          </a:p>
        </p:txBody>
      </p:sp>
      <p:sp>
        <p:nvSpPr>
          <p:cNvPr id="181" name="Google Shape;181;p5"/>
          <p:cNvSpPr txBox="1">
            <a:spLocks noGrp="1"/>
          </p:cNvSpPr>
          <p:nvPr>
            <p:ph type="body" idx="1"/>
          </p:nvPr>
        </p:nvSpPr>
        <p:spPr>
          <a:xfrm>
            <a:off x="1993284" y="1615878"/>
            <a:ext cx="9309125" cy="487067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fr-FR" sz="3200"/>
              <a:t>Pour </a:t>
            </a:r>
            <a:r>
              <a:rPr lang="fr-FR" sz="3200" b="1">
                <a:solidFill>
                  <a:srgbClr val="0070C0"/>
                </a:solidFill>
              </a:rPr>
              <a:t>développer</a:t>
            </a:r>
            <a:r>
              <a:rPr lang="fr-FR" sz="3200"/>
              <a:t> et renforcer </a:t>
            </a:r>
            <a:r>
              <a:rPr lang="fr-FR" sz="3200" b="1">
                <a:solidFill>
                  <a:srgbClr val="0070C0"/>
                </a:solidFill>
              </a:rPr>
              <a:t>l’inclusion dans l’emploi </a:t>
            </a:r>
            <a:r>
              <a:rPr lang="fr-FR" sz="3200"/>
              <a:t>et favoriser l’insertion professionnelle des </a:t>
            </a:r>
            <a:r>
              <a:rPr lang="fr-FR" sz="3200" b="1">
                <a:solidFill>
                  <a:srgbClr val="0070C0"/>
                </a:solidFill>
              </a:rPr>
              <a:t>publics les plus éloignés</a:t>
            </a:r>
            <a:r>
              <a:rPr lang="fr-FR" sz="3200">
                <a:solidFill>
                  <a:srgbClr val="0070C0"/>
                </a:solidFill>
              </a:rPr>
              <a:t> </a:t>
            </a:r>
            <a:r>
              <a:rPr lang="fr-FR" sz="3200"/>
              <a:t>du marché du travail. </a:t>
            </a:r>
            <a:endParaRPr/>
          </a:p>
          <a:p>
            <a:pPr marL="0" lvl="0" indent="0" algn="l" rtl="0">
              <a:lnSpc>
                <a:spcPct val="90000"/>
              </a:lnSpc>
              <a:spcBef>
                <a:spcPts val="10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r>
              <a:rPr lang="fr-FR" sz="3200"/>
              <a:t>Au sein de laquelle </a:t>
            </a:r>
            <a:r>
              <a:rPr lang="fr-FR" sz="3200" b="1">
                <a:solidFill>
                  <a:srgbClr val="0070C0"/>
                </a:solidFill>
              </a:rPr>
              <a:t>l’Entreprise</a:t>
            </a:r>
            <a:r>
              <a:rPr lang="fr-FR" sz="3200" b="1">
                <a:solidFill>
                  <a:srgbClr val="FF0000"/>
                </a:solidFill>
              </a:rPr>
              <a:t> </a:t>
            </a:r>
            <a:r>
              <a:rPr lang="fr-FR" sz="3200"/>
              <a:t>joue un </a:t>
            </a:r>
            <a:r>
              <a:rPr lang="fr-FR" sz="3200" b="1">
                <a:solidFill>
                  <a:srgbClr val="0070C0"/>
                </a:solidFill>
              </a:rPr>
              <a:t>rôle majeur </a:t>
            </a:r>
            <a:r>
              <a:rPr lang="fr-FR" sz="3200"/>
              <a:t>aux côtés de l’Etat et des acteurs territoriaux.</a:t>
            </a:r>
            <a:endParaRPr/>
          </a:p>
          <a:p>
            <a:pPr marL="0" lvl="0" indent="0" algn="l" rtl="0">
              <a:lnSpc>
                <a:spcPct val="90000"/>
              </a:lnSpc>
              <a:spcBef>
                <a:spcPts val="1000"/>
              </a:spcBef>
              <a:spcAft>
                <a:spcPts val="0"/>
              </a:spcAft>
              <a:buClr>
                <a:schemeClr val="dk1"/>
              </a:buClr>
              <a:buSzPts val="2800"/>
              <a:buNone/>
            </a:pPr>
            <a:endParaRPr sz="2800"/>
          </a:p>
          <a:p>
            <a:pPr marL="0" lvl="0" indent="0" algn="l" rtl="0">
              <a:lnSpc>
                <a:spcPct val="90000"/>
              </a:lnSpc>
              <a:spcBef>
                <a:spcPts val="1000"/>
              </a:spcBef>
              <a:spcAft>
                <a:spcPts val="0"/>
              </a:spcAft>
              <a:buClr>
                <a:schemeClr val="dk1"/>
              </a:buClr>
              <a:buSzPts val="3200"/>
              <a:buNone/>
            </a:pPr>
            <a:r>
              <a:rPr lang="fr-FR" sz="3200"/>
              <a:t>Une </a:t>
            </a:r>
            <a:r>
              <a:rPr lang="fr-FR" sz="3200" b="1">
                <a:solidFill>
                  <a:srgbClr val="0070C0"/>
                </a:solidFill>
              </a:rPr>
              <a:t>mobilisation volontaire </a:t>
            </a:r>
            <a:r>
              <a:rPr lang="fr-FR" sz="3200"/>
              <a:t>des entreprises : choix libre des mesures et de publics</a:t>
            </a:r>
            <a:endParaRPr/>
          </a:p>
          <a:p>
            <a:pPr marL="678180" lvl="0" indent="-271780" algn="just" rtl="0">
              <a:lnSpc>
                <a:spcPct val="107000"/>
              </a:lnSpc>
              <a:spcBef>
                <a:spcPts val="1000"/>
              </a:spcBef>
              <a:spcAft>
                <a:spcPts val="0"/>
              </a:spcAft>
              <a:buClr>
                <a:schemeClr val="dk1"/>
              </a:buClr>
              <a:buSzPts val="2800"/>
              <a:buNone/>
            </a:pPr>
            <a:endParaRPr sz="2800">
              <a:latin typeface="Arial"/>
              <a:ea typeface="Arial"/>
              <a:cs typeface="Arial"/>
              <a:sym typeface="Arial"/>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2154869" y="52663"/>
            <a:ext cx="914754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02C6B"/>
              </a:buClr>
              <a:buSzPts val="4400"/>
              <a:buFont typeface="Gill Sans"/>
              <a:buNone/>
            </a:pPr>
            <a:r>
              <a:rPr lang="fr-FR"/>
              <a:t>Un réseau d’acteurs engagés</a:t>
            </a:r>
            <a:endParaRPr/>
          </a:p>
        </p:txBody>
      </p:sp>
      <p:sp>
        <p:nvSpPr>
          <p:cNvPr id="187" name="Google Shape;187;p6"/>
          <p:cNvSpPr txBox="1">
            <a:spLocks noGrp="1"/>
          </p:cNvSpPr>
          <p:nvPr>
            <p:ph type="body" idx="1"/>
          </p:nvPr>
        </p:nvSpPr>
        <p:spPr>
          <a:xfrm>
            <a:off x="1718366" y="1099752"/>
            <a:ext cx="9584043" cy="5526335"/>
          </a:xfrm>
          <a:prstGeom prst="rect">
            <a:avLst/>
          </a:prstGeom>
          <a:noFill/>
          <a:ln>
            <a:noFill/>
          </a:ln>
        </p:spPr>
        <p:txBody>
          <a:bodyPr spcFirstLastPara="1" wrap="square" lIns="91425" tIns="45700" rIns="91425" bIns="45700" anchor="t" anchorCtr="0">
            <a:normAutofit/>
          </a:bodyPr>
          <a:lstStyle/>
          <a:p>
            <a:pPr marL="457200" lvl="1" indent="0" algn="l" rtl="0">
              <a:lnSpc>
                <a:spcPct val="90000"/>
              </a:lnSpc>
              <a:spcBef>
                <a:spcPts val="0"/>
              </a:spcBef>
              <a:spcAft>
                <a:spcPts val="0"/>
              </a:spcAft>
              <a:buClr>
                <a:schemeClr val="dk1"/>
              </a:buClr>
              <a:buSzPts val="2400"/>
              <a:buNone/>
            </a:pPr>
            <a:endParaRPr/>
          </a:p>
          <a:p>
            <a:pPr marL="1143000" lvl="2" indent="-101600" algn="l" rtl="0">
              <a:lnSpc>
                <a:spcPct val="90000"/>
              </a:lnSpc>
              <a:spcBef>
                <a:spcPts val="500"/>
              </a:spcBef>
              <a:spcAft>
                <a:spcPts val="0"/>
              </a:spcAft>
              <a:buClr>
                <a:schemeClr val="dk1"/>
              </a:buClr>
              <a:buSzPts val="2000"/>
              <a:buNone/>
            </a:pPr>
            <a:endParaRPr/>
          </a:p>
          <a:p>
            <a:pPr marL="1143000" lvl="2" indent="-101600" algn="l" rtl="0">
              <a:lnSpc>
                <a:spcPct val="90000"/>
              </a:lnSpc>
              <a:spcBef>
                <a:spcPts val="500"/>
              </a:spcBef>
              <a:spcAft>
                <a:spcPts val="0"/>
              </a:spcAft>
              <a:buClr>
                <a:schemeClr val="dk1"/>
              </a:buClr>
              <a:buSzPts val="2000"/>
              <a:buNone/>
            </a:pPr>
            <a:endParaRPr/>
          </a:p>
          <a:p>
            <a:pPr marL="1143000" lvl="2" indent="-101600" algn="l" rtl="0">
              <a:lnSpc>
                <a:spcPct val="90000"/>
              </a:lnSpc>
              <a:spcBef>
                <a:spcPts val="500"/>
              </a:spcBef>
              <a:spcAft>
                <a:spcPts val="0"/>
              </a:spcAft>
              <a:buClr>
                <a:schemeClr val="dk1"/>
              </a:buClr>
              <a:buSzPts val="2000"/>
              <a:buNone/>
            </a:pPr>
            <a:endParaRPr/>
          </a:p>
          <a:p>
            <a:pPr marL="1143000" lvl="2" indent="-101600" algn="l" rtl="0">
              <a:lnSpc>
                <a:spcPct val="90000"/>
              </a:lnSpc>
              <a:spcBef>
                <a:spcPts val="500"/>
              </a:spcBef>
              <a:spcAft>
                <a:spcPts val="0"/>
              </a:spcAft>
              <a:buClr>
                <a:schemeClr val="dk1"/>
              </a:buClr>
              <a:buSzPts val="2000"/>
              <a:buNone/>
            </a:pPr>
            <a:endParaRPr/>
          </a:p>
          <a:p>
            <a:pPr marL="1143000" lvl="2" indent="-101600" algn="l" rtl="0">
              <a:lnSpc>
                <a:spcPct val="90000"/>
              </a:lnSpc>
              <a:spcBef>
                <a:spcPts val="500"/>
              </a:spcBef>
              <a:spcAft>
                <a:spcPts val="0"/>
              </a:spcAft>
              <a:buClr>
                <a:schemeClr val="dk1"/>
              </a:buClr>
              <a:buSzPts val="2000"/>
              <a:buNone/>
            </a:pPr>
            <a:endParaRPr/>
          </a:p>
          <a:p>
            <a:pPr marL="1143000" lvl="2" indent="-101600" algn="l" rtl="0">
              <a:lnSpc>
                <a:spcPct val="90000"/>
              </a:lnSpc>
              <a:spcBef>
                <a:spcPts val="500"/>
              </a:spcBef>
              <a:spcAft>
                <a:spcPts val="0"/>
              </a:spcAft>
              <a:buClr>
                <a:schemeClr val="dk1"/>
              </a:buClr>
              <a:buSzPts val="2000"/>
              <a:buNone/>
            </a:pPr>
            <a:endParaRPr/>
          </a:p>
          <a:p>
            <a:pPr marL="1143000" lvl="2" indent="-101600" algn="l" rtl="0">
              <a:lnSpc>
                <a:spcPct val="90000"/>
              </a:lnSpc>
              <a:spcBef>
                <a:spcPts val="500"/>
              </a:spcBef>
              <a:spcAft>
                <a:spcPts val="0"/>
              </a:spcAft>
              <a:buClr>
                <a:schemeClr val="dk1"/>
              </a:buClr>
              <a:buSzPts val="2000"/>
              <a:buNone/>
            </a:pPr>
            <a:endParaRPr/>
          </a:p>
          <a:p>
            <a:pPr marL="685800" lvl="1" indent="-76200" algn="l" rtl="0">
              <a:lnSpc>
                <a:spcPct val="90000"/>
              </a:lnSpc>
              <a:spcBef>
                <a:spcPts val="500"/>
              </a:spcBef>
              <a:spcAft>
                <a:spcPts val="0"/>
              </a:spcAft>
              <a:buClr>
                <a:schemeClr val="dk1"/>
              </a:buClr>
              <a:buSzPts val="2400"/>
              <a:buNone/>
            </a:pPr>
            <a:endParaRPr/>
          </a:p>
          <a:p>
            <a:pPr marL="685800" lvl="1" indent="-228600" algn="l" rtl="0">
              <a:lnSpc>
                <a:spcPct val="90000"/>
              </a:lnSpc>
              <a:spcBef>
                <a:spcPts val="500"/>
              </a:spcBef>
              <a:spcAft>
                <a:spcPts val="0"/>
              </a:spcAft>
              <a:buClr>
                <a:schemeClr val="dk1"/>
              </a:buClr>
              <a:buSzPts val="2400"/>
              <a:buChar char="•"/>
            </a:pPr>
            <a:r>
              <a:rPr lang="fr-FR"/>
              <a:t>Un </a:t>
            </a:r>
            <a:r>
              <a:rPr lang="fr-FR" b="1">
                <a:solidFill>
                  <a:srgbClr val="0070C0"/>
                </a:solidFill>
              </a:rPr>
              <a:t>club national </a:t>
            </a:r>
            <a:r>
              <a:rPr lang="fr-FR"/>
              <a:t>animé par le Haut-Commissariat à l’Emploi et l’Engagement des Entreprises</a:t>
            </a:r>
            <a:endParaRPr/>
          </a:p>
          <a:p>
            <a:pPr marL="685800" lvl="1" indent="-228600" algn="l" rtl="0">
              <a:lnSpc>
                <a:spcPct val="90000"/>
              </a:lnSpc>
              <a:spcBef>
                <a:spcPts val="500"/>
              </a:spcBef>
              <a:spcAft>
                <a:spcPts val="0"/>
              </a:spcAft>
              <a:buClr>
                <a:schemeClr val="dk1"/>
              </a:buClr>
              <a:buSzPts val="2400"/>
              <a:buChar char="•"/>
            </a:pPr>
            <a:r>
              <a:rPr lang="fr-FR"/>
              <a:t>Des </a:t>
            </a:r>
            <a:r>
              <a:rPr lang="fr-FR" b="1">
                <a:solidFill>
                  <a:srgbClr val="0070C0"/>
                </a:solidFill>
              </a:rPr>
              <a:t>clubs départementaux </a:t>
            </a:r>
            <a:endParaRPr>
              <a:solidFill>
                <a:srgbClr val="0070C0"/>
              </a:solidFill>
            </a:endParaRPr>
          </a:p>
          <a:p>
            <a:pPr marL="685800" lvl="1" indent="-228600" algn="l" rtl="0">
              <a:lnSpc>
                <a:spcPct val="90000"/>
              </a:lnSpc>
              <a:spcBef>
                <a:spcPts val="500"/>
              </a:spcBef>
              <a:spcAft>
                <a:spcPts val="0"/>
              </a:spcAft>
              <a:buClr>
                <a:schemeClr val="dk1"/>
              </a:buClr>
              <a:buSzPts val="2400"/>
              <a:buChar char="•"/>
            </a:pPr>
            <a:r>
              <a:rPr lang="fr-FR"/>
              <a:t>Avec le soutien de la</a:t>
            </a:r>
            <a:r>
              <a:rPr lang="fr-FR" b="1">
                <a:solidFill>
                  <a:srgbClr val="FF0000"/>
                </a:solidFill>
              </a:rPr>
              <a:t> </a:t>
            </a:r>
            <a:r>
              <a:rPr lang="fr-FR" b="1">
                <a:solidFill>
                  <a:srgbClr val="0070C0"/>
                </a:solidFill>
              </a:rPr>
              <a:t>Préfecture</a:t>
            </a:r>
            <a:r>
              <a:rPr lang="fr-FR" b="1">
                <a:solidFill>
                  <a:srgbClr val="FF0000"/>
                </a:solidFill>
              </a:rPr>
              <a:t> </a:t>
            </a:r>
            <a:r>
              <a:rPr lang="fr-FR"/>
              <a:t>et</a:t>
            </a:r>
            <a:r>
              <a:rPr lang="fr-FR" b="1">
                <a:solidFill>
                  <a:srgbClr val="FF0000"/>
                </a:solidFill>
              </a:rPr>
              <a:t> </a:t>
            </a:r>
            <a:r>
              <a:rPr lang="fr-FR"/>
              <a:t>la </a:t>
            </a:r>
            <a:r>
              <a:rPr lang="fr-FR" b="1">
                <a:solidFill>
                  <a:srgbClr val="0070C0"/>
                </a:solidFill>
              </a:rPr>
              <a:t>Direccte</a:t>
            </a:r>
            <a:r>
              <a:rPr lang="fr-FR" b="1">
                <a:solidFill>
                  <a:srgbClr val="FF0000"/>
                </a:solidFill>
              </a:rPr>
              <a:t> </a:t>
            </a:r>
            <a:endParaRPr/>
          </a:p>
          <a:p>
            <a:pPr marL="685800" lvl="1" indent="-228600" algn="l" rtl="0">
              <a:lnSpc>
                <a:spcPct val="90000"/>
              </a:lnSpc>
              <a:spcBef>
                <a:spcPts val="500"/>
              </a:spcBef>
              <a:spcAft>
                <a:spcPts val="0"/>
              </a:spcAft>
              <a:buClr>
                <a:schemeClr val="dk1"/>
              </a:buClr>
              <a:buSzPts val="2400"/>
              <a:buChar char="•"/>
            </a:pPr>
            <a:r>
              <a:rPr lang="fr-FR"/>
              <a:t>En partenariat avec les </a:t>
            </a:r>
            <a:r>
              <a:rPr lang="fr-FR" b="1">
                <a:solidFill>
                  <a:srgbClr val="0070C0"/>
                </a:solidFill>
              </a:rPr>
              <a:t>réseaux d’entreprises </a:t>
            </a:r>
            <a:endParaRPr/>
          </a:p>
          <a:p>
            <a:pPr marL="685800" lvl="1" indent="-228600" algn="l" rtl="0">
              <a:lnSpc>
                <a:spcPct val="90000"/>
              </a:lnSpc>
              <a:spcBef>
                <a:spcPts val="500"/>
              </a:spcBef>
              <a:spcAft>
                <a:spcPts val="0"/>
              </a:spcAft>
              <a:buClr>
                <a:schemeClr val="dk1"/>
              </a:buClr>
              <a:buSzPts val="2400"/>
              <a:buChar char="•"/>
            </a:pPr>
            <a:r>
              <a:rPr lang="fr-FR"/>
              <a:t>En interaction avec les </a:t>
            </a:r>
            <a:r>
              <a:rPr lang="fr-FR" b="1">
                <a:solidFill>
                  <a:srgbClr val="0070C0"/>
                </a:solidFill>
              </a:rPr>
              <a:t>acteurs publics, associatifs…</a:t>
            </a:r>
            <a:endParaRPr/>
          </a:p>
          <a:p>
            <a:pPr marL="1143000" lvl="2" indent="-101600" algn="l" rtl="0">
              <a:lnSpc>
                <a:spcPct val="90000"/>
              </a:lnSpc>
              <a:spcBef>
                <a:spcPts val="500"/>
              </a:spcBef>
              <a:spcAft>
                <a:spcPts val="0"/>
              </a:spcAft>
              <a:buClr>
                <a:schemeClr val="dk1"/>
              </a:buClr>
              <a:buSzPts val="2000"/>
              <a:buNone/>
            </a:pPr>
            <a:endParaRPr/>
          </a:p>
          <a:p>
            <a:pPr marL="685800" lvl="1" indent="-76200" algn="l" rtl="0">
              <a:lnSpc>
                <a:spcPct val="90000"/>
              </a:lnSpc>
              <a:spcBef>
                <a:spcPts val="500"/>
              </a:spcBef>
              <a:spcAft>
                <a:spcPts val="0"/>
              </a:spcAft>
              <a:buClr>
                <a:schemeClr val="dk1"/>
              </a:buClr>
              <a:buSzPts val="2400"/>
              <a:buNone/>
            </a:pPr>
            <a:endParaRPr/>
          </a:p>
          <a:p>
            <a:pPr marL="1143000" lvl="2" indent="-101600" algn="l" rtl="0">
              <a:lnSpc>
                <a:spcPct val="90000"/>
              </a:lnSpc>
              <a:spcBef>
                <a:spcPts val="500"/>
              </a:spcBef>
              <a:spcAft>
                <a:spcPts val="0"/>
              </a:spcAft>
              <a:buClr>
                <a:schemeClr val="dk1"/>
              </a:buClr>
              <a:buSzPts val="2000"/>
              <a:buNone/>
            </a:pPr>
            <a:endParaRPr/>
          </a:p>
          <a:p>
            <a:pPr marL="685800" lvl="1" indent="-7620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p:txBody>
      </p:sp>
      <p:cxnSp>
        <p:nvCxnSpPr>
          <p:cNvPr id="188" name="Google Shape;188;p6"/>
          <p:cNvCxnSpPr/>
          <p:nvPr/>
        </p:nvCxnSpPr>
        <p:spPr>
          <a:xfrm>
            <a:off x="8322364" y="2087962"/>
            <a:ext cx="1" cy="178905"/>
          </a:xfrm>
          <a:prstGeom prst="straightConnector1">
            <a:avLst/>
          </a:prstGeom>
          <a:noFill/>
          <a:ln w="9525" cap="flat" cmpd="sng">
            <a:solidFill>
              <a:srgbClr val="FF0000"/>
            </a:solidFill>
            <a:prstDash val="solid"/>
            <a:miter lim="800000"/>
            <a:headEnd type="none" w="sm" len="sm"/>
            <a:tailEnd type="none" w="sm" len="sm"/>
          </a:ln>
        </p:spPr>
      </p:cxnSp>
      <p:grpSp>
        <p:nvGrpSpPr>
          <p:cNvPr id="189" name="Google Shape;189;p6"/>
          <p:cNvGrpSpPr/>
          <p:nvPr/>
        </p:nvGrpSpPr>
        <p:grpSpPr>
          <a:xfrm>
            <a:off x="2273129" y="1371970"/>
            <a:ext cx="3283763" cy="2630186"/>
            <a:chOff x="161595" y="115544"/>
            <a:chExt cx="2964311" cy="2158819"/>
          </a:xfrm>
        </p:grpSpPr>
        <p:sp>
          <p:nvSpPr>
            <p:cNvPr id="190" name="Google Shape;190;p6"/>
            <p:cNvSpPr/>
            <p:nvPr/>
          </p:nvSpPr>
          <p:spPr>
            <a:xfrm>
              <a:off x="161595" y="115544"/>
              <a:ext cx="2964311" cy="2158819"/>
            </a:xfrm>
            <a:prstGeom prst="roundRect">
              <a:avLst>
                <a:gd name="adj" fmla="val 16667"/>
              </a:avLst>
            </a:prstGeom>
            <a:solidFill>
              <a:schemeClr val="accent5"/>
            </a:solidFill>
            <a:ln w="12700" cap="flat" cmpd="sng">
              <a:solidFill>
                <a:srgbClr val="0070C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txBox="1"/>
            <p:nvPr/>
          </p:nvSpPr>
          <p:spPr>
            <a:xfrm>
              <a:off x="266980" y="220929"/>
              <a:ext cx="2753541" cy="1948049"/>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FF0000"/>
                </a:buClr>
                <a:buSzPts val="2800"/>
                <a:buFont typeface="Arial"/>
                <a:buNone/>
              </a:pPr>
              <a:r>
                <a:rPr lang="fr-FR" sz="2800" b="1" i="0" u="none" strike="noStrike" cap="none">
                  <a:solidFill>
                    <a:srgbClr val="FF0000"/>
                  </a:solidFill>
                  <a:latin typeface="Arial"/>
                  <a:ea typeface="Arial"/>
                  <a:cs typeface="Arial"/>
                  <a:sym typeface="Arial"/>
                </a:rPr>
                <a:t>Un volet national </a:t>
              </a:r>
              <a:r>
                <a:rPr lang="fr-FR" sz="2400" b="0" i="0" u="none" strike="noStrike" cap="none">
                  <a:solidFill>
                    <a:schemeClr val="dk1"/>
                  </a:solidFill>
                  <a:latin typeface="Calibri"/>
                  <a:ea typeface="Calibri"/>
                  <a:cs typeface="Calibri"/>
                  <a:sym typeface="Calibri"/>
                </a:rPr>
                <a:t> </a:t>
              </a:r>
              <a:endParaRPr/>
            </a:p>
            <a:p>
              <a:pPr marL="0" marR="0" lvl="0" indent="0" algn="ctr" rtl="0">
                <a:lnSpc>
                  <a:spcPct val="90000"/>
                </a:lnSpc>
                <a:spcBef>
                  <a:spcPts val="980"/>
                </a:spcBef>
                <a:spcAft>
                  <a:spcPts val="0"/>
                </a:spcAft>
                <a:buClr>
                  <a:schemeClr val="lt1"/>
                </a:buClr>
                <a:buSzPts val="2400"/>
                <a:buFont typeface="Calibri"/>
                <a:buNone/>
              </a:pPr>
              <a:r>
                <a:rPr lang="fr-FR" sz="2400" b="0" i="0" u="none" strike="noStrike" cap="none">
                  <a:solidFill>
                    <a:schemeClr val="lt1"/>
                  </a:solidFill>
                  <a:latin typeface="Calibri"/>
                  <a:ea typeface="Calibri"/>
                  <a:cs typeface="Calibri"/>
                  <a:sym typeface="Calibri"/>
                </a:rPr>
                <a:t>mobiliser 100 grandes entreprises</a:t>
              </a:r>
              <a:endParaRPr/>
            </a:p>
          </p:txBody>
        </p:sp>
      </p:grpSp>
      <p:grpSp>
        <p:nvGrpSpPr>
          <p:cNvPr id="192" name="Google Shape;192;p6"/>
          <p:cNvGrpSpPr/>
          <p:nvPr/>
        </p:nvGrpSpPr>
        <p:grpSpPr>
          <a:xfrm>
            <a:off x="5782780" y="1371970"/>
            <a:ext cx="5519629" cy="2630186"/>
            <a:chOff x="1316346" y="616"/>
            <a:chExt cx="6263695" cy="2388676"/>
          </a:xfrm>
        </p:grpSpPr>
        <p:sp>
          <p:nvSpPr>
            <p:cNvPr id="193" name="Google Shape;193;p6"/>
            <p:cNvSpPr/>
            <p:nvPr/>
          </p:nvSpPr>
          <p:spPr>
            <a:xfrm>
              <a:off x="1316346" y="616"/>
              <a:ext cx="6263695" cy="2388676"/>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txBox="1"/>
            <p:nvPr/>
          </p:nvSpPr>
          <p:spPr>
            <a:xfrm>
              <a:off x="1432952" y="117222"/>
              <a:ext cx="6030483" cy="2155464"/>
            </a:xfrm>
            <a:prstGeom prst="rect">
              <a:avLst/>
            </a:prstGeom>
            <a:solidFill>
              <a:srgbClr val="0070C0"/>
            </a:soli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FF0000"/>
                </a:buClr>
                <a:buSzPts val="2800"/>
                <a:buFont typeface="Arial"/>
                <a:buNone/>
              </a:pPr>
              <a:r>
                <a:rPr lang="fr-FR" sz="2800" b="1" i="0" u="none" strike="noStrike" cap="none">
                  <a:solidFill>
                    <a:srgbClr val="FF0000"/>
                  </a:solidFill>
                  <a:latin typeface="Arial"/>
                  <a:ea typeface="Arial"/>
                  <a:cs typeface="Arial"/>
                  <a:sym typeface="Arial"/>
                </a:rPr>
                <a:t>Un volet territorial </a:t>
              </a:r>
              <a:endParaRPr/>
            </a:p>
            <a:p>
              <a:pPr marL="0" marR="0" lvl="0" indent="0" algn="ctr" rtl="0">
                <a:lnSpc>
                  <a:spcPct val="90000"/>
                </a:lnSpc>
                <a:spcBef>
                  <a:spcPts val="980"/>
                </a:spcBef>
                <a:spcAft>
                  <a:spcPts val="0"/>
                </a:spcAft>
                <a:buClr>
                  <a:schemeClr val="lt1"/>
                </a:buClr>
                <a:buSzPts val="2400"/>
                <a:buFont typeface="Calibri"/>
                <a:buNone/>
              </a:pPr>
              <a:r>
                <a:rPr lang="fr-FR" sz="2400" b="0" i="0" u="none" strike="noStrike" cap="none">
                  <a:solidFill>
                    <a:schemeClr val="lt1"/>
                  </a:solidFill>
                  <a:latin typeface="Calibri"/>
                  <a:ea typeface="Calibri"/>
                  <a:cs typeface="Calibri"/>
                  <a:sym typeface="Calibri"/>
                </a:rPr>
                <a:t>mobiliser 10 000 entreprises </a:t>
              </a:r>
              <a:endParaRPr/>
            </a:p>
            <a:p>
              <a:pPr marL="0" marR="0" lvl="0" indent="0" algn="ctr" rtl="0">
                <a:lnSpc>
                  <a:spcPct val="90000"/>
                </a:lnSpc>
                <a:spcBef>
                  <a:spcPts val="840"/>
                </a:spcBef>
                <a:spcAft>
                  <a:spcPts val="0"/>
                </a:spcAft>
                <a:buClr>
                  <a:schemeClr val="lt1"/>
                </a:buClr>
                <a:buSzPts val="2400"/>
                <a:buFont typeface="Calibri"/>
                <a:buNone/>
              </a:pPr>
              <a:r>
                <a:rPr lang="fr-FR" sz="2400" b="0" i="0" u="none" strike="noStrike" cap="none">
                  <a:solidFill>
                    <a:schemeClr val="lt1"/>
                  </a:solidFill>
                  <a:latin typeface="Calibri"/>
                  <a:ea typeface="Calibri"/>
                  <a:cs typeface="Calibri"/>
                  <a:sym typeface="Calibri"/>
                </a:rPr>
                <a:t>(PME, ETI, filiales de grandes entreprises)</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grpSp>
        <p:nvGrpSpPr>
          <p:cNvPr id="200" name="Google Shape;200;p7"/>
          <p:cNvGrpSpPr/>
          <p:nvPr/>
        </p:nvGrpSpPr>
        <p:grpSpPr>
          <a:xfrm>
            <a:off x="1578077" y="796414"/>
            <a:ext cx="9280277" cy="5884606"/>
            <a:chOff x="1818021" y="1520332"/>
            <a:chExt cx="8760848" cy="4893772"/>
          </a:xfrm>
        </p:grpSpPr>
        <p:sp>
          <p:nvSpPr>
            <p:cNvPr id="201" name="Google Shape;201;p7"/>
            <p:cNvSpPr/>
            <p:nvPr/>
          </p:nvSpPr>
          <p:spPr>
            <a:xfrm>
              <a:off x="6366869" y="2961738"/>
              <a:ext cx="4212000" cy="540000"/>
            </a:xfrm>
            <a:prstGeom prst="rect">
              <a:avLst/>
            </a:prstGeom>
            <a:solidFill>
              <a:srgbClr val="00A3E0"/>
            </a:solidFill>
            <a:ln>
              <a:noFill/>
            </a:ln>
          </p:spPr>
          <p:txBody>
            <a:bodyPr spcFirstLastPara="1" wrap="square" lIns="88900" tIns="88900" rIns="88900" bIns="88900" anchor="ctr" anchorCtr="0">
              <a:noAutofit/>
            </a:bodyPr>
            <a:lstStyle/>
            <a:p>
              <a:pPr marL="0" marR="0" lvl="0" indent="0" algn="l" rtl="0">
                <a:lnSpc>
                  <a:spcPct val="100000"/>
                </a:lnSpc>
                <a:spcBef>
                  <a:spcPts val="0"/>
                </a:spcBef>
                <a:spcAft>
                  <a:spcPts val="0"/>
                </a:spcAft>
                <a:buClr>
                  <a:srgbClr val="FFFFFF"/>
                </a:buClr>
                <a:buSzPts val="1200"/>
                <a:buFont typeface="Gill Sans"/>
                <a:buNone/>
              </a:pPr>
              <a:r>
                <a:rPr lang="fr-FR" sz="1200" b="1" i="0" u="none" strike="noStrike" cap="none">
                  <a:solidFill>
                    <a:srgbClr val="FFFFFF"/>
                  </a:solidFill>
                  <a:latin typeface="Gill Sans"/>
                  <a:ea typeface="Gill Sans"/>
                  <a:cs typeface="Gill Sans"/>
                  <a:sym typeface="Gill Sans"/>
                </a:rPr>
                <a:t>10. Formation et insertion dans l’emploi de personnes (dont jeunes) placées sous main de justice</a:t>
              </a:r>
              <a:endParaRPr/>
            </a:p>
          </p:txBody>
        </p:sp>
        <p:sp>
          <p:nvSpPr>
            <p:cNvPr id="202" name="Google Shape;202;p7"/>
            <p:cNvSpPr/>
            <p:nvPr/>
          </p:nvSpPr>
          <p:spPr>
            <a:xfrm>
              <a:off x="6366869" y="3682441"/>
              <a:ext cx="4212000" cy="540000"/>
            </a:xfrm>
            <a:prstGeom prst="rect">
              <a:avLst/>
            </a:prstGeom>
            <a:solidFill>
              <a:srgbClr val="00A3E0"/>
            </a:solidFill>
            <a:ln>
              <a:noFill/>
            </a:ln>
          </p:spPr>
          <p:txBody>
            <a:bodyPr spcFirstLastPara="1" wrap="square" lIns="88900" tIns="88900" rIns="88900" bIns="88900" anchor="ctr" anchorCtr="0">
              <a:noAutofit/>
            </a:bodyPr>
            <a:lstStyle/>
            <a:p>
              <a:pPr marL="0" marR="0" lvl="0" indent="0" algn="l" rtl="0">
                <a:lnSpc>
                  <a:spcPct val="100000"/>
                </a:lnSpc>
                <a:spcBef>
                  <a:spcPts val="0"/>
                </a:spcBef>
                <a:spcAft>
                  <a:spcPts val="0"/>
                </a:spcAft>
                <a:buClr>
                  <a:srgbClr val="FFFFFF"/>
                </a:buClr>
                <a:buSzPts val="1200"/>
                <a:buFont typeface="Gill Sans"/>
                <a:buNone/>
              </a:pPr>
              <a:r>
                <a:rPr lang="fr-FR" sz="1200" b="1" i="0" u="none" strike="noStrike" cap="none">
                  <a:solidFill>
                    <a:srgbClr val="FFFFFF"/>
                  </a:solidFill>
                  <a:latin typeface="Gill Sans"/>
                  <a:ea typeface="Gill Sans"/>
                  <a:cs typeface="Gill Sans"/>
                  <a:sym typeface="Gill Sans"/>
                </a:rPr>
                <a:t>11. Mise en place de démarches innovantes en faveur de « l’emploi/inclusion »</a:t>
              </a:r>
              <a:endParaRPr/>
            </a:p>
          </p:txBody>
        </p:sp>
        <p:sp>
          <p:nvSpPr>
            <p:cNvPr id="203" name="Google Shape;203;p7"/>
            <p:cNvSpPr/>
            <p:nvPr/>
          </p:nvSpPr>
          <p:spPr>
            <a:xfrm>
              <a:off x="6366869" y="4403146"/>
              <a:ext cx="4212000" cy="540000"/>
            </a:xfrm>
            <a:prstGeom prst="rect">
              <a:avLst/>
            </a:prstGeom>
            <a:solidFill>
              <a:srgbClr val="00A3E0"/>
            </a:solidFill>
            <a:ln>
              <a:noFill/>
            </a:ln>
          </p:spPr>
          <p:txBody>
            <a:bodyPr spcFirstLastPara="1" wrap="square" lIns="88900" tIns="88900" rIns="88900" bIns="88900" anchor="ctr" anchorCtr="0">
              <a:noAutofit/>
            </a:bodyPr>
            <a:lstStyle/>
            <a:p>
              <a:pPr marL="0" marR="0" lvl="0" indent="0" algn="l" rtl="0">
                <a:lnSpc>
                  <a:spcPct val="100000"/>
                </a:lnSpc>
                <a:spcBef>
                  <a:spcPts val="0"/>
                </a:spcBef>
                <a:spcAft>
                  <a:spcPts val="0"/>
                </a:spcAft>
                <a:buClr>
                  <a:srgbClr val="FFFFFF"/>
                </a:buClr>
                <a:buSzPts val="1200"/>
                <a:buFont typeface="Gill Sans"/>
                <a:buNone/>
              </a:pPr>
              <a:r>
                <a:rPr lang="fr-FR" sz="1200" b="1" i="0" u="none" strike="noStrike" cap="none">
                  <a:solidFill>
                    <a:srgbClr val="FFFFFF"/>
                  </a:solidFill>
                  <a:latin typeface="Gill Sans"/>
                  <a:ea typeface="Gill Sans"/>
                  <a:cs typeface="Gill Sans"/>
                  <a:sym typeface="Gill Sans"/>
                </a:rPr>
                <a:t>12. Participation au changement d’échelle dans l’offre d’insertion par l’économique (clauses sociales marchés publics, politiques d’achats responsables, etc.)</a:t>
              </a:r>
              <a:endParaRPr/>
            </a:p>
          </p:txBody>
        </p:sp>
        <p:sp>
          <p:nvSpPr>
            <p:cNvPr id="204" name="Google Shape;204;p7"/>
            <p:cNvSpPr/>
            <p:nvPr/>
          </p:nvSpPr>
          <p:spPr>
            <a:xfrm>
              <a:off x="6366869" y="2241035"/>
              <a:ext cx="4212000" cy="540000"/>
            </a:xfrm>
            <a:prstGeom prst="rect">
              <a:avLst/>
            </a:prstGeom>
            <a:solidFill>
              <a:srgbClr val="00A3E0"/>
            </a:solidFill>
            <a:ln>
              <a:noFill/>
            </a:ln>
          </p:spPr>
          <p:txBody>
            <a:bodyPr spcFirstLastPara="1" wrap="square" lIns="88900" tIns="88900" rIns="88900" bIns="88900" anchor="ctr" anchorCtr="0">
              <a:noAutofit/>
            </a:bodyPr>
            <a:lstStyle/>
            <a:p>
              <a:pPr marL="0" marR="0" lvl="0" indent="0" algn="l" rtl="0">
                <a:lnSpc>
                  <a:spcPct val="100000"/>
                </a:lnSpc>
                <a:spcBef>
                  <a:spcPts val="0"/>
                </a:spcBef>
                <a:spcAft>
                  <a:spcPts val="0"/>
                </a:spcAft>
                <a:buClr>
                  <a:srgbClr val="FFFFFF"/>
                </a:buClr>
                <a:buSzPts val="1200"/>
                <a:buFont typeface="Gill Sans"/>
                <a:buNone/>
              </a:pPr>
              <a:r>
                <a:rPr lang="fr-FR" sz="1200" b="1" i="0" u="none" strike="noStrike" cap="none">
                  <a:solidFill>
                    <a:srgbClr val="FFFFFF"/>
                  </a:solidFill>
                  <a:latin typeface="Gill Sans"/>
                  <a:ea typeface="Gill Sans"/>
                  <a:cs typeface="Gill Sans"/>
                  <a:sym typeface="Gill Sans"/>
                </a:rPr>
                <a:t>9. Accompagnement et recrutement de réfugiés (programme Hope, etc.)</a:t>
              </a:r>
              <a:endParaRPr/>
            </a:p>
          </p:txBody>
        </p:sp>
        <p:sp>
          <p:nvSpPr>
            <p:cNvPr id="205" name="Google Shape;205;p7"/>
            <p:cNvSpPr/>
            <p:nvPr/>
          </p:nvSpPr>
          <p:spPr>
            <a:xfrm>
              <a:off x="6366869" y="1520332"/>
              <a:ext cx="4212000" cy="540000"/>
            </a:xfrm>
            <a:prstGeom prst="rect">
              <a:avLst/>
            </a:prstGeom>
            <a:solidFill>
              <a:srgbClr val="00A3E0"/>
            </a:solidFill>
            <a:ln>
              <a:noFill/>
            </a:ln>
          </p:spPr>
          <p:txBody>
            <a:bodyPr spcFirstLastPara="1" wrap="square" lIns="88900" tIns="88900" rIns="88900" bIns="88900" anchor="ctr" anchorCtr="0">
              <a:noAutofit/>
            </a:bodyPr>
            <a:lstStyle/>
            <a:p>
              <a:pPr marL="0" marR="0" lvl="0" indent="0" algn="l" rtl="0">
                <a:lnSpc>
                  <a:spcPct val="100000"/>
                </a:lnSpc>
                <a:spcBef>
                  <a:spcPts val="0"/>
                </a:spcBef>
                <a:spcAft>
                  <a:spcPts val="0"/>
                </a:spcAft>
                <a:buClr>
                  <a:srgbClr val="FFFFFF"/>
                </a:buClr>
                <a:buSzPts val="1200"/>
                <a:buFont typeface="Gill Sans"/>
                <a:buNone/>
              </a:pPr>
              <a:r>
                <a:rPr lang="fr-FR" sz="1200" b="1" i="0" u="none" strike="noStrike" cap="none">
                  <a:solidFill>
                    <a:srgbClr val="FFFFFF"/>
                  </a:solidFill>
                  <a:latin typeface="Gill Sans"/>
                  <a:ea typeface="Gill Sans"/>
                  <a:cs typeface="Gill Sans"/>
                  <a:sym typeface="Gill Sans"/>
                </a:rPr>
                <a:t>8. Recrutement dans le cadre de l’expérimentation </a:t>
              </a:r>
              <a:endParaRPr/>
            </a:p>
            <a:p>
              <a:pPr marL="0" marR="0" lvl="0" indent="0" algn="l" rtl="0">
                <a:lnSpc>
                  <a:spcPct val="100000"/>
                </a:lnSpc>
                <a:spcBef>
                  <a:spcPts val="0"/>
                </a:spcBef>
                <a:spcAft>
                  <a:spcPts val="0"/>
                </a:spcAft>
                <a:buClr>
                  <a:srgbClr val="FFFFFF"/>
                </a:buClr>
                <a:buSzPts val="1200"/>
                <a:buFont typeface="Gill Sans"/>
                <a:buNone/>
              </a:pPr>
              <a:r>
                <a:rPr lang="fr-FR" sz="1200" b="1" i="0" u="none" strike="noStrike" cap="none">
                  <a:solidFill>
                    <a:srgbClr val="FFFFFF"/>
                  </a:solidFill>
                  <a:latin typeface="Gill Sans"/>
                  <a:ea typeface="Gill Sans"/>
                  <a:cs typeface="Gill Sans"/>
                  <a:sym typeface="Gill Sans"/>
                </a:rPr>
                <a:t>« Emplois francs »</a:t>
              </a:r>
              <a:endParaRPr/>
            </a:p>
          </p:txBody>
        </p:sp>
        <p:sp>
          <p:nvSpPr>
            <p:cNvPr id="206" name="Google Shape;206;p7"/>
            <p:cNvSpPr/>
            <p:nvPr/>
          </p:nvSpPr>
          <p:spPr>
            <a:xfrm>
              <a:off x="6366869" y="5133371"/>
              <a:ext cx="4212000" cy="578086"/>
            </a:xfrm>
            <a:prstGeom prst="rect">
              <a:avLst/>
            </a:prstGeom>
            <a:solidFill>
              <a:srgbClr val="00A3E0"/>
            </a:solidFill>
            <a:ln>
              <a:noFill/>
            </a:ln>
          </p:spPr>
          <p:txBody>
            <a:bodyPr spcFirstLastPara="1" wrap="square" lIns="88900" tIns="88900" rIns="88900" bIns="88900" anchor="ctr" anchorCtr="0">
              <a:noAutofit/>
            </a:bodyPr>
            <a:lstStyle/>
            <a:p>
              <a:pPr marL="0" marR="0" lvl="0" indent="0" algn="ctr" rtl="0">
                <a:lnSpc>
                  <a:spcPct val="100000"/>
                </a:lnSpc>
                <a:spcBef>
                  <a:spcPts val="0"/>
                </a:spcBef>
                <a:spcAft>
                  <a:spcPts val="0"/>
                </a:spcAft>
                <a:buClr>
                  <a:srgbClr val="FFFFFF"/>
                </a:buClr>
                <a:buSzPts val="1200"/>
                <a:buFont typeface="Gill Sans"/>
                <a:buNone/>
              </a:pPr>
              <a:r>
                <a:rPr lang="fr-FR" sz="1200" b="1" i="0" u="none" strike="noStrike" cap="none">
                  <a:solidFill>
                    <a:srgbClr val="FFFFFF"/>
                  </a:solidFill>
                  <a:latin typeface="Gill Sans"/>
                  <a:ea typeface="Gill Sans"/>
                  <a:cs typeface="Gill Sans"/>
                  <a:sym typeface="Gill Sans"/>
                </a:rPr>
                <a:t>13. Mises en situation professionnelle, recrutement de personnes en parcours d’insertion ou issues de parcours d’insertion</a:t>
              </a:r>
              <a:endParaRPr/>
            </a:p>
          </p:txBody>
        </p:sp>
        <p:sp>
          <p:nvSpPr>
            <p:cNvPr id="207" name="Google Shape;207;p7"/>
            <p:cNvSpPr/>
            <p:nvPr/>
          </p:nvSpPr>
          <p:spPr>
            <a:xfrm>
              <a:off x="1818021" y="2980782"/>
              <a:ext cx="4212000" cy="540000"/>
            </a:xfrm>
            <a:prstGeom prst="rect">
              <a:avLst/>
            </a:prstGeom>
            <a:solidFill>
              <a:srgbClr val="00A3E0"/>
            </a:solidFill>
            <a:ln>
              <a:noFill/>
            </a:ln>
          </p:spPr>
          <p:txBody>
            <a:bodyPr spcFirstLastPara="1" wrap="square" lIns="88900" tIns="88900" rIns="88900" bIns="88900" anchor="ctr" anchorCtr="0">
              <a:noAutofit/>
            </a:bodyPr>
            <a:lstStyle/>
            <a:p>
              <a:pPr marL="0" marR="0" lvl="0" indent="0" algn="l" rtl="0">
                <a:lnSpc>
                  <a:spcPct val="100000"/>
                </a:lnSpc>
                <a:spcBef>
                  <a:spcPts val="0"/>
                </a:spcBef>
                <a:spcAft>
                  <a:spcPts val="0"/>
                </a:spcAft>
                <a:buClr>
                  <a:srgbClr val="FFFFFF"/>
                </a:buClr>
                <a:buSzPts val="1200"/>
                <a:buFont typeface="Gill Sans"/>
                <a:buNone/>
              </a:pPr>
              <a:r>
                <a:rPr lang="fr-FR" sz="1200" b="1" i="0" u="none" strike="noStrike" cap="none">
                  <a:solidFill>
                    <a:srgbClr val="FFFFFF"/>
                  </a:solidFill>
                  <a:latin typeface="Gill Sans"/>
                  <a:ea typeface="Gill Sans"/>
                  <a:cs typeface="Gill Sans"/>
                  <a:sym typeface="Gill Sans"/>
                </a:rPr>
                <a:t>3. Accès de tous les jeunes à l’apprentissage et à l’alternance </a:t>
              </a:r>
              <a:endParaRPr/>
            </a:p>
          </p:txBody>
        </p:sp>
        <p:sp>
          <p:nvSpPr>
            <p:cNvPr id="208" name="Google Shape;208;p7"/>
            <p:cNvSpPr/>
            <p:nvPr/>
          </p:nvSpPr>
          <p:spPr>
            <a:xfrm>
              <a:off x="1818021" y="3711007"/>
              <a:ext cx="4212000" cy="540000"/>
            </a:xfrm>
            <a:prstGeom prst="rect">
              <a:avLst/>
            </a:prstGeom>
            <a:solidFill>
              <a:srgbClr val="00A3E0"/>
            </a:solidFill>
            <a:ln>
              <a:noFill/>
            </a:ln>
          </p:spPr>
          <p:txBody>
            <a:bodyPr spcFirstLastPara="1" wrap="square" lIns="88900" tIns="88900" rIns="88900" bIns="88900" anchor="ctr" anchorCtr="0">
              <a:noAutofit/>
            </a:bodyPr>
            <a:lstStyle/>
            <a:p>
              <a:pPr marL="0" marR="0" lvl="0" indent="0" algn="l" rtl="0">
                <a:lnSpc>
                  <a:spcPct val="100000"/>
                </a:lnSpc>
                <a:spcBef>
                  <a:spcPts val="0"/>
                </a:spcBef>
                <a:spcAft>
                  <a:spcPts val="0"/>
                </a:spcAft>
                <a:buClr>
                  <a:srgbClr val="FFFFFF"/>
                </a:buClr>
                <a:buSzPts val="1200"/>
                <a:buFont typeface="Gill Sans"/>
                <a:buNone/>
              </a:pPr>
              <a:r>
                <a:rPr lang="fr-FR" sz="1200" b="1" i="0" u="none" strike="noStrike" cap="none">
                  <a:solidFill>
                    <a:srgbClr val="FFFFFF"/>
                  </a:solidFill>
                  <a:latin typeface="Gill Sans"/>
                  <a:ea typeface="Gill Sans"/>
                  <a:cs typeface="Gill Sans"/>
                  <a:sym typeface="Gill Sans"/>
                </a:rPr>
                <a:t>4. Réalisation de parrainages</a:t>
              </a:r>
              <a:endParaRPr/>
            </a:p>
          </p:txBody>
        </p:sp>
        <p:sp>
          <p:nvSpPr>
            <p:cNvPr id="209" name="Google Shape;209;p7"/>
            <p:cNvSpPr/>
            <p:nvPr/>
          </p:nvSpPr>
          <p:spPr>
            <a:xfrm>
              <a:off x="1818021" y="4441232"/>
              <a:ext cx="4212000" cy="540000"/>
            </a:xfrm>
            <a:prstGeom prst="rect">
              <a:avLst/>
            </a:prstGeom>
            <a:solidFill>
              <a:srgbClr val="00A3E0"/>
            </a:solidFill>
            <a:ln>
              <a:noFill/>
            </a:ln>
          </p:spPr>
          <p:txBody>
            <a:bodyPr spcFirstLastPara="1" wrap="square" lIns="88900" tIns="88900" rIns="88900" bIns="88900" anchor="ctr" anchorCtr="0">
              <a:noAutofit/>
            </a:bodyPr>
            <a:lstStyle/>
            <a:p>
              <a:pPr marL="0" marR="0" lvl="0" indent="0" algn="l" rtl="0">
                <a:lnSpc>
                  <a:spcPct val="100000"/>
                </a:lnSpc>
                <a:spcBef>
                  <a:spcPts val="0"/>
                </a:spcBef>
                <a:spcAft>
                  <a:spcPts val="0"/>
                </a:spcAft>
                <a:buClr>
                  <a:srgbClr val="FFFFFF"/>
                </a:buClr>
                <a:buSzPts val="1200"/>
                <a:buFont typeface="Gill Sans"/>
                <a:buNone/>
              </a:pPr>
              <a:r>
                <a:rPr lang="fr-FR" sz="1200" b="1" i="0" u="none" strike="noStrike" cap="none">
                  <a:solidFill>
                    <a:srgbClr val="FFFFFF"/>
                  </a:solidFill>
                  <a:latin typeface="Gill Sans"/>
                  <a:ea typeface="Gill Sans"/>
                  <a:cs typeface="Gill Sans"/>
                  <a:sym typeface="Gill Sans"/>
                </a:rPr>
                <a:t>5. Accompagnement et recrutement de jeunes en parcours d’insertion (E2C, EPIDE, GJ…)</a:t>
              </a:r>
              <a:endParaRPr/>
            </a:p>
          </p:txBody>
        </p:sp>
        <p:sp>
          <p:nvSpPr>
            <p:cNvPr id="210" name="Google Shape;210;p7"/>
            <p:cNvSpPr/>
            <p:nvPr/>
          </p:nvSpPr>
          <p:spPr>
            <a:xfrm>
              <a:off x="1818021" y="1520332"/>
              <a:ext cx="4212000" cy="540000"/>
            </a:xfrm>
            <a:prstGeom prst="rect">
              <a:avLst/>
            </a:prstGeom>
            <a:solidFill>
              <a:srgbClr val="00A3E0"/>
            </a:solidFill>
            <a:ln>
              <a:noFill/>
            </a:ln>
          </p:spPr>
          <p:txBody>
            <a:bodyPr spcFirstLastPara="1" wrap="square" lIns="88900" tIns="88900" rIns="88900" bIns="88900" anchor="ctr" anchorCtr="0">
              <a:noAutofit/>
            </a:bodyPr>
            <a:lstStyle/>
            <a:p>
              <a:pPr marL="0" marR="0" lvl="0" indent="0" algn="l" rtl="0">
                <a:lnSpc>
                  <a:spcPct val="100000"/>
                </a:lnSpc>
                <a:spcBef>
                  <a:spcPts val="0"/>
                </a:spcBef>
                <a:spcAft>
                  <a:spcPts val="0"/>
                </a:spcAft>
                <a:buClr>
                  <a:srgbClr val="FFFFFF"/>
                </a:buClr>
                <a:buSzPts val="1200"/>
                <a:buFont typeface="Gill Sans"/>
                <a:buNone/>
              </a:pPr>
              <a:r>
                <a:rPr lang="fr-FR" sz="1200" b="1" i="0" u="none" strike="noStrike" cap="none">
                  <a:solidFill>
                    <a:srgbClr val="FFFFFF"/>
                  </a:solidFill>
                  <a:latin typeface="Gill Sans"/>
                  <a:ea typeface="Gill Sans"/>
                  <a:cs typeface="Gill Sans"/>
                  <a:sym typeface="Gill Sans"/>
                </a:rPr>
                <a:t>1. Stages de 3</a:t>
              </a:r>
              <a:r>
                <a:rPr lang="fr-FR" sz="1200" b="1" i="0" u="none" strike="noStrike" cap="none" baseline="30000">
                  <a:solidFill>
                    <a:srgbClr val="FFFFFF"/>
                  </a:solidFill>
                  <a:latin typeface="Gill Sans"/>
                  <a:ea typeface="Gill Sans"/>
                  <a:cs typeface="Gill Sans"/>
                  <a:sym typeface="Gill Sans"/>
                </a:rPr>
                <a:t>eme </a:t>
              </a:r>
              <a:r>
                <a:rPr lang="fr-FR" sz="1200" b="1" i="0" u="none" strike="noStrike" cap="none">
                  <a:solidFill>
                    <a:srgbClr val="FFFFFF"/>
                  </a:solidFill>
                  <a:latin typeface="Gill Sans"/>
                  <a:ea typeface="Gill Sans"/>
                  <a:cs typeface="Gill Sans"/>
                  <a:sym typeface="Gill Sans"/>
                </a:rPr>
                <a:t>pour les jeunes de QPV</a:t>
              </a:r>
              <a:endParaRPr sz="1200" b="1" i="0" u="none" strike="noStrike" cap="none">
                <a:solidFill>
                  <a:srgbClr val="FFFFFF"/>
                </a:solidFill>
                <a:latin typeface="Gill Sans"/>
                <a:ea typeface="Gill Sans"/>
                <a:cs typeface="Gill Sans"/>
                <a:sym typeface="Gill Sans"/>
              </a:endParaRPr>
            </a:p>
          </p:txBody>
        </p:sp>
        <p:sp>
          <p:nvSpPr>
            <p:cNvPr id="211" name="Google Shape;211;p7"/>
            <p:cNvSpPr/>
            <p:nvPr/>
          </p:nvSpPr>
          <p:spPr>
            <a:xfrm>
              <a:off x="1818021" y="5171457"/>
              <a:ext cx="4212000" cy="540000"/>
            </a:xfrm>
            <a:prstGeom prst="rect">
              <a:avLst/>
            </a:prstGeom>
            <a:solidFill>
              <a:srgbClr val="00A3E0"/>
            </a:solidFill>
            <a:ln>
              <a:noFill/>
            </a:ln>
          </p:spPr>
          <p:txBody>
            <a:bodyPr spcFirstLastPara="1" wrap="square" lIns="88900" tIns="88900" rIns="88900" bIns="88900" anchor="ctr" anchorCtr="0">
              <a:noAutofit/>
            </a:bodyPr>
            <a:lstStyle/>
            <a:p>
              <a:pPr marL="0" marR="0" lvl="0" indent="0" algn="l" rtl="0">
                <a:lnSpc>
                  <a:spcPct val="100000"/>
                </a:lnSpc>
                <a:spcBef>
                  <a:spcPts val="0"/>
                </a:spcBef>
                <a:spcAft>
                  <a:spcPts val="0"/>
                </a:spcAft>
                <a:buClr>
                  <a:srgbClr val="FFFFFF"/>
                </a:buClr>
                <a:buSzPts val="1200"/>
                <a:buFont typeface="Gill Sans"/>
                <a:buNone/>
              </a:pPr>
              <a:r>
                <a:rPr lang="fr-FR" sz="1200" b="1" i="0" u="none" strike="noStrike" cap="none">
                  <a:solidFill>
                    <a:srgbClr val="FFFFFF"/>
                  </a:solidFill>
                  <a:latin typeface="Gill Sans"/>
                  <a:ea typeface="Gill Sans"/>
                  <a:cs typeface="Gill Sans"/>
                  <a:sym typeface="Gill Sans"/>
                </a:rPr>
                <a:t>6. Partenariats renforcés avec les réseaux de l’inclusion (accompagnement, formation, recrutement)</a:t>
              </a:r>
              <a:endParaRPr/>
            </a:p>
          </p:txBody>
        </p:sp>
        <p:sp>
          <p:nvSpPr>
            <p:cNvPr id="212" name="Google Shape;212;p7"/>
            <p:cNvSpPr/>
            <p:nvPr/>
          </p:nvSpPr>
          <p:spPr>
            <a:xfrm>
              <a:off x="1818021" y="5874104"/>
              <a:ext cx="4212000" cy="540000"/>
            </a:xfrm>
            <a:prstGeom prst="rect">
              <a:avLst/>
            </a:prstGeom>
            <a:solidFill>
              <a:srgbClr val="00A3E0"/>
            </a:solidFill>
            <a:ln>
              <a:noFill/>
            </a:ln>
          </p:spPr>
          <p:txBody>
            <a:bodyPr spcFirstLastPara="1" wrap="square" lIns="88900" tIns="88900" rIns="88900" bIns="88900" anchor="ctr" anchorCtr="0">
              <a:noAutofit/>
            </a:bodyPr>
            <a:lstStyle/>
            <a:p>
              <a:pPr marL="0" marR="0" lvl="0" indent="0" algn="l" rtl="0">
                <a:lnSpc>
                  <a:spcPct val="100000"/>
                </a:lnSpc>
                <a:spcBef>
                  <a:spcPts val="0"/>
                </a:spcBef>
                <a:spcAft>
                  <a:spcPts val="0"/>
                </a:spcAft>
                <a:buClr>
                  <a:srgbClr val="FFFFFF"/>
                </a:buClr>
                <a:buSzPts val="1200"/>
                <a:buFont typeface="Gill Sans"/>
                <a:buNone/>
              </a:pPr>
              <a:r>
                <a:rPr lang="fr-FR" sz="1200" b="1" i="0" u="none" strike="noStrike" cap="none">
                  <a:solidFill>
                    <a:srgbClr val="FFFFFF"/>
                  </a:solidFill>
                  <a:latin typeface="Gill Sans"/>
                  <a:ea typeface="Gill Sans"/>
                  <a:cs typeface="Gill Sans"/>
                  <a:sym typeface="Gill Sans"/>
                </a:rPr>
                <a:t>7. Accompagnement et recrutement de personnes handicapées</a:t>
              </a:r>
              <a:endParaRPr/>
            </a:p>
          </p:txBody>
        </p:sp>
        <p:sp>
          <p:nvSpPr>
            <p:cNvPr id="213" name="Google Shape;213;p7"/>
            <p:cNvSpPr/>
            <p:nvPr/>
          </p:nvSpPr>
          <p:spPr>
            <a:xfrm>
              <a:off x="1818021" y="2250557"/>
              <a:ext cx="4212000" cy="540000"/>
            </a:xfrm>
            <a:prstGeom prst="rect">
              <a:avLst/>
            </a:prstGeom>
            <a:solidFill>
              <a:srgbClr val="00A3E0"/>
            </a:solidFill>
            <a:ln>
              <a:noFill/>
            </a:ln>
          </p:spPr>
          <p:txBody>
            <a:bodyPr spcFirstLastPara="1" wrap="square" lIns="88900" tIns="88900" rIns="88900" bIns="88900" anchor="ctr" anchorCtr="0">
              <a:noAutofit/>
            </a:bodyPr>
            <a:lstStyle/>
            <a:p>
              <a:pPr marL="0" marR="0" lvl="0" indent="0" algn="l" rtl="0">
                <a:lnSpc>
                  <a:spcPct val="100000"/>
                </a:lnSpc>
                <a:spcBef>
                  <a:spcPts val="0"/>
                </a:spcBef>
                <a:spcAft>
                  <a:spcPts val="0"/>
                </a:spcAft>
                <a:buClr>
                  <a:srgbClr val="FFFFFF"/>
                </a:buClr>
                <a:buSzPts val="1200"/>
                <a:buFont typeface="Gill Sans"/>
                <a:buNone/>
              </a:pPr>
              <a:r>
                <a:rPr lang="fr-FR" sz="1200" b="1" i="0" u="none" strike="noStrike" cap="none">
                  <a:solidFill>
                    <a:srgbClr val="FFFFFF"/>
                  </a:solidFill>
                  <a:latin typeface="Gill Sans"/>
                  <a:ea typeface="Gill Sans"/>
                  <a:cs typeface="Gill Sans"/>
                  <a:sym typeface="Gill Sans"/>
                </a:rPr>
                <a:t>2. Contribution à l’orientation et aux « parcours avenir » de découverte de l’entreprise</a:t>
              </a:r>
              <a:endParaRPr/>
            </a:p>
          </p:txBody>
        </p:sp>
        <p:sp>
          <p:nvSpPr>
            <p:cNvPr id="214" name="Google Shape;214;p7"/>
            <p:cNvSpPr/>
            <p:nvPr/>
          </p:nvSpPr>
          <p:spPr>
            <a:xfrm>
              <a:off x="6366869" y="5874104"/>
              <a:ext cx="4212000" cy="540000"/>
            </a:xfrm>
            <a:prstGeom prst="rect">
              <a:avLst/>
            </a:prstGeom>
            <a:solidFill>
              <a:srgbClr val="00A3E0"/>
            </a:solidFill>
            <a:ln>
              <a:noFill/>
            </a:ln>
          </p:spPr>
          <p:txBody>
            <a:bodyPr spcFirstLastPara="1" wrap="square" lIns="88900" tIns="88900" rIns="88900" bIns="88900" anchor="ctr" anchorCtr="0">
              <a:noAutofit/>
            </a:bodyPr>
            <a:lstStyle/>
            <a:p>
              <a:pPr marL="0" marR="0" lvl="0" indent="0" algn="ctr" rtl="0">
                <a:lnSpc>
                  <a:spcPct val="100000"/>
                </a:lnSpc>
                <a:spcBef>
                  <a:spcPts val="0"/>
                </a:spcBef>
                <a:spcAft>
                  <a:spcPts val="0"/>
                </a:spcAft>
                <a:buClr>
                  <a:srgbClr val="FFFFFF"/>
                </a:buClr>
                <a:buSzPts val="1200"/>
                <a:buFont typeface="Gill Sans"/>
                <a:buNone/>
              </a:pPr>
              <a:r>
                <a:rPr lang="fr-FR" sz="1200" b="1" i="0" u="none" strike="noStrike" cap="none">
                  <a:solidFill>
                    <a:srgbClr val="FFFFFF"/>
                  </a:solidFill>
                  <a:latin typeface="Gill Sans"/>
                  <a:ea typeface="Gill Sans"/>
                  <a:cs typeface="Gill Sans"/>
                  <a:sym typeface="Gill Sans"/>
                </a:rPr>
                <a:t>14. Engagements pour l’accès solidaire aux produits et services (alimentation, énergie, eau, etc.)</a:t>
              </a:r>
              <a:endParaRPr/>
            </a:p>
          </p:txBody>
        </p:sp>
      </p:grpSp>
      <p:sp>
        <p:nvSpPr>
          <p:cNvPr id="215" name="Google Shape;215;p7"/>
          <p:cNvSpPr txBox="1">
            <a:spLocks noGrp="1"/>
          </p:cNvSpPr>
          <p:nvPr>
            <p:ph type="title"/>
          </p:nvPr>
        </p:nvSpPr>
        <p:spPr>
          <a:xfrm>
            <a:off x="2045216" y="29166"/>
            <a:ext cx="9147540" cy="63531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3959"/>
              <a:buFont typeface="Gill Sans"/>
              <a:buNone/>
            </a:pPr>
            <a:r>
              <a:rPr lang="fr-FR" sz="3959">
                <a:solidFill>
                  <a:srgbClr val="FF0000"/>
                </a:solidFill>
              </a:rPr>
              <a:t>14 thématiques proposées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8"/>
          <p:cNvSpPr txBox="1">
            <a:spLocks noGrp="1"/>
          </p:cNvSpPr>
          <p:nvPr>
            <p:ph type="title"/>
          </p:nvPr>
        </p:nvSpPr>
        <p:spPr>
          <a:xfrm>
            <a:off x="1531880" y="161292"/>
            <a:ext cx="10669770" cy="7090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02C6B"/>
              </a:buClr>
              <a:buSzPts val="3600"/>
              <a:buFont typeface="Gill Sans"/>
              <a:buNone/>
            </a:pPr>
            <a:r>
              <a:rPr lang="fr-FR" sz="3600"/>
              <a:t>Le plan de relance</a:t>
            </a:r>
            <a:endParaRPr/>
          </a:p>
        </p:txBody>
      </p:sp>
      <p:pic>
        <p:nvPicPr>
          <p:cNvPr id="221" name="Google Shape;221;p8" descr="Emploi des jeunes | Présentation du plan &quot;1 jeune, 1 solution&quot;"/>
          <p:cNvPicPr preferRelativeResize="0"/>
          <p:nvPr/>
        </p:nvPicPr>
        <p:blipFill rotWithShape="1">
          <a:blip r:embed="rId3">
            <a:alphaModFix/>
          </a:blip>
          <a:srcRect/>
          <a:stretch/>
        </p:blipFill>
        <p:spPr>
          <a:xfrm>
            <a:off x="5099151" y="329747"/>
            <a:ext cx="2572702" cy="372112"/>
          </a:xfrm>
          <a:prstGeom prst="rect">
            <a:avLst/>
          </a:prstGeom>
          <a:noFill/>
          <a:ln>
            <a:noFill/>
          </a:ln>
        </p:spPr>
      </p:pic>
      <p:sp>
        <p:nvSpPr>
          <p:cNvPr id="222" name="Google Shape;222;p8"/>
          <p:cNvSpPr txBox="1"/>
          <p:nvPr/>
        </p:nvSpPr>
        <p:spPr>
          <a:xfrm>
            <a:off x="1531880" y="876677"/>
            <a:ext cx="625376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b="1" i="0" u="none" strike="noStrike" cap="none">
                <a:solidFill>
                  <a:schemeClr val="dk1"/>
                </a:solidFill>
                <a:latin typeface="Calibri"/>
                <a:ea typeface="Calibri"/>
                <a:cs typeface="Calibri"/>
                <a:sym typeface="Calibri"/>
              </a:rPr>
              <a:t>Accompagner les 16/25 ans pour construire leur avenir </a:t>
            </a:r>
            <a:endParaRPr/>
          </a:p>
        </p:txBody>
      </p:sp>
      <p:pic>
        <p:nvPicPr>
          <p:cNvPr id="223" name="Google Shape;223;p8"/>
          <p:cNvPicPr preferRelativeResize="0"/>
          <p:nvPr/>
        </p:nvPicPr>
        <p:blipFill rotWithShape="1">
          <a:blip r:embed="rId4">
            <a:alphaModFix/>
          </a:blip>
          <a:srcRect/>
          <a:stretch/>
        </p:blipFill>
        <p:spPr>
          <a:xfrm>
            <a:off x="7964716" y="107176"/>
            <a:ext cx="4163053" cy="2311559"/>
          </a:xfrm>
          <a:prstGeom prst="rect">
            <a:avLst/>
          </a:prstGeom>
          <a:noFill/>
          <a:ln>
            <a:noFill/>
          </a:ln>
        </p:spPr>
      </p:pic>
      <p:sp>
        <p:nvSpPr>
          <p:cNvPr id="224" name="Google Shape;224;p8"/>
          <p:cNvSpPr txBox="1"/>
          <p:nvPr/>
        </p:nvSpPr>
        <p:spPr>
          <a:xfrm>
            <a:off x="1701732" y="5424248"/>
            <a:ext cx="244864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0" i="0" u="none" strike="noStrike" cap="none">
                <a:solidFill>
                  <a:schemeClr val="dk1"/>
                </a:solidFill>
                <a:latin typeface="Calibri"/>
                <a:ea typeface="Calibri"/>
                <a:cs typeface="Calibri"/>
                <a:sym typeface="Calibri"/>
              </a:rPr>
              <a:t>Faciliter l'entrée dans la vie professionnelle </a:t>
            </a:r>
            <a:endParaRPr sz="1800">
              <a:solidFill>
                <a:schemeClr val="dk1"/>
              </a:solidFill>
              <a:latin typeface="Calibri"/>
              <a:ea typeface="Calibri"/>
              <a:cs typeface="Calibri"/>
              <a:sym typeface="Calibri"/>
            </a:endParaRPr>
          </a:p>
        </p:txBody>
      </p:sp>
      <p:sp>
        <p:nvSpPr>
          <p:cNvPr id="225" name="Google Shape;225;p8"/>
          <p:cNvSpPr txBox="1"/>
          <p:nvPr/>
        </p:nvSpPr>
        <p:spPr>
          <a:xfrm>
            <a:off x="4912960" y="5450533"/>
            <a:ext cx="294508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Orienter et former vers les secteurs et les métiers d'avenir </a:t>
            </a:r>
            <a:endParaRPr sz="1800">
              <a:solidFill>
                <a:schemeClr val="dk1"/>
              </a:solidFill>
              <a:latin typeface="Calibri"/>
              <a:ea typeface="Calibri"/>
              <a:cs typeface="Calibri"/>
              <a:sym typeface="Calibri"/>
            </a:endParaRPr>
          </a:p>
        </p:txBody>
      </p:sp>
      <p:sp>
        <p:nvSpPr>
          <p:cNvPr id="226" name="Google Shape;226;p8"/>
          <p:cNvSpPr txBox="1"/>
          <p:nvPr/>
        </p:nvSpPr>
        <p:spPr>
          <a:xfrm>
            <a:off x="8174209" y="5424248"/>
            <a:ext cx="263108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Accompagner des jeunes </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éloignés de l'emploi en </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construisant des parcours </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d'insertion sur mesure</a:t>
            </a:r>
            <a:endParaRPr sz="1800">
              <a:solidFill>
                <a:schemeClr val="dk1"/>
              </a:solidFill>
              <a:latin typeface="Calibri"/>
              <a:ea typeface="Calibri"/>
              <a:cs typeface="Calibri"/>
              <a:sym typeface="Calibri"/>
            </a:endParaRPr>
          </a:p>
        </p:txBody>
      </p:sp>
      <p:pic>
        <p:nvPicPr>
          <p:cNvPr id="227" name="Google Shape;227;p8"/>
          <p:cNvPicPr preferRelativeResize="0"/>
          <p:nvPr/>
        </p:nvPicPr>
        <p:blipFill rotWithShape="1">
          <a:blip r:embed="rId5">
            <a:alphaModFix/>
          </a:blip>
          <a:srcRect t="53" b="54"/>
          <a:stretch/>
        </p:blipFill>
        <p:spPr>
          <a:xfrm>
            <a:off x="1519291" y="2745708"/>
            <a:ext cx="2631087" cy="2590079"/>
          </a:xfrm>
          <a:custGeom>
            <a:avLst/>
            <a:gdLst/>
            <a:ahLst/>
            <a:cxnLst/>
            <a:rect l="l" t="t" r="r" b="b"/>
            <a:pathLst>
              <a:path w="1476951" h="1476000" extrusionOk="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noFill/>
          <a:ln>
            <a:noFill/>
          </a:ln>
        </p:spPr>
      </p:pic>
      <p:pic>
        <p:nvPicPr>
          <p:cNvPr id="228" name="Google Shape;228;p8" descr="Une image contenant personne, intérieur, enfant, camion&#10;&#10;Description générée automatiquement"/>
          <p:cNvPicPr preferRelativeResize="0"/>
          <p:nvPr/>
        </p:nvPicPr>
        <p:blipFill rotWithShape="1">
          <a:blip r:embed="rId6">
            <a:alphaModFix/>
          </a:blip>
          <a:srcRect l="16737" r="16736"/>
          <a:stretch/>
        </p:blipFill>
        <p:spPr>
          <a:xfrm>
            <a:off x="4821967" y="2873698"/>
            <a:ext cx="2631086" cy="2603312"/>
          </a:xfrm>
          <a:custGeom>
            <a:avLst/>
            <a:gdLst/>
            <a:ahLst/>
            <a:cxnLst/>
            <a:rect l="l" t="t" r="r" b="b"/>
            <a:pathLst>
              <a:path w="1476951" h="1476000" extrusionOk="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noFill/>
          <a:ln>
            <a:noFill/>
          </a:ln>
        </p:spPr>
      </p:pic>
      <p:pic>
        <p:nvPicPr>
          <p:cNvPr id="229" name="Google Shape;229;p8" descr="Une image contenant personne, homme, intérieur, coupant&#10;&#10;Description générée automatiquement"/>
          <p:cNvPicPr preferRelativeResize="0"/>
          <p:nvPr/>
        </p:nvPicPr>
        <p:blipFill rotWithShape="1">
          <a:blip r:embed="rId7">
            <a:alphaModFix/>
          </a:blip>
          <a:srcRect l="17143" r="17143"/>
          <a:stretch/>
        </p:blipFill>
        <p:spPr>
          <a:xfrm>
            <a:off x="8263037" y="2819367"/>
            <a:ext cx="2542258" cy="2590079"/>
          </a:xfrm>
          <a:custGeom>
            <a:avLst/>
            <a:gdLst/>
            <a:ahLst/>
            <a:cxnLst/>
            <a:rect l="l" t="t" r="r" b="b"/>
            <a:pathLst>
              <a:path w="1452550" h="1476000" extrusionOk="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159"/>
        <p:cNvGrpSpPr/>
        <p:nvPr/>
      </p:nvGrpSpPr>
      <p:grpSpPr>
        <a:xfrm>
          <a:off x="0" y="0"/>
          <a:ext cx="0" cy="0"/>
          <a:chOff x="0" y="0"/>
          <a:chExt cx="0" cy="0"/>
        </a:xfrm>
      </p:grpSpPr>
      <p:sp>
        <p:nvSpPr>
          <p:cNvPr id="160" name="Google Shape;160;p3"/>
          <p:cNvSpPr txBox="1">
            <a:spLocks noGrp="1"/>
          </p:cNvSpPr>
          <p:nvPr>
            <p:ph type="title"/>
          </p:nvPr>
        </p:nvSpPr>
        <p:spPr>
          <a:xfrm>
            <a:off x="1992637" y="158647"/>
            <a:ext cx="914754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02C6B"/>
              </a:buClr>
              <a:buSzPts val="4800"/>
              <a:buFont typeface="Gill Sans"/>
              <a:buNone/>
            </a:pPr>
            <a:r>
              <a:rPr lang="fr-FR" sz="4800"/>
              <a:t>Penser et agir inclusif </a:t>
            </a:r>
            <a:endParaRPr/>
          </a:p>
        </p:txBody>
      </p:sp>
      <p:sp>
        <p:nvSpPr>
          <p:cNvPr id="161" name="Google Shape;161;p3"/>
          <p:cNvSpPr txBox="1">
            <a:spLocks noGrp="1"/>
          </p:cNvSpPr>
          <p:nvPr>
            <p:ph type="body" idx="1"/>
          </p:nvPr>
        </p:nvSpPr>
        <p:spPr>
          <a:xfrm>
            <a:off x="2154869" y="2061599"/>
            <a:ext cx="914754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Char char="•"/>
            </a:pPr>
            <a:r>
              <a:rPr lang="fr-FR" sz="3600"/>
              <a:t>C’est </a:t>
            </a:r>
            <a:r>
              <a:rPr lang="fr-FR" sz="3600" b="1">
                <a:solidFill>
                  <a:srgbClr val="0070C0"/>
                </a:solidFill>
              </a:rPr>
              <a:t>ouvrir le champ des possibles</a:t>
            </a:r>
            <a:endParaRPr/>
          </a:p>
          <a:p>
            <a:pPr marL="228600" lvl="0" indent="0" algn="l" rtl="0">
              <a:lnSpc>
                <a:spcPct val="90000"/>
              </a:lnSpc>
              <a:spcBef>
                <a:spcPts val="1000"/>
              </a:spcBef>
              <a:spcAft>
                <a:spcPts val="0"/>
              </a:spcAft>
              <a:buClr>
                <a:schemeClr val="dk1"/>
              </a:buClr>
              <a:buSzPts val="3600"/>
              <a:buNone/>
            </a:pPr>
            <a:endParaRPr sz="3600"/>
          </a:p>
          <a:p>
            <a:pPr marL="228600" lvl="0" indent="-228600" algn="l" rtl="0">
              <a:lnSpc>
                <a:spcPct val="90000"/>
              </a:lnSpc>
              <a:spcBef>
                <a:spcPts val="1000"/>
              </a:spcBef>
              <a:spcAft>
                <a:spcPts val="0"/>
              </a:spcAft>
              <a:buClr>
                <a:schemeClr val="dk1"/>
              </a:buClr>
              <a:buSzPts val="3600"/>
              <a:buChar char="•"/>
            </a:pPr>
            <a:r>
              <a:rPr lang="fr-FR" sz="3600"/>
              <a:t>Explorer des </a:t>
            </a:r>
            <a:r>
              <a:rPr lang="fr-FR" sz="3600" b="1">
                <a:solidFill>
                  <a:srgbClr val="0070C0"/>
                </a:solidFill>
              </a:rPr>
              <a:t>alternatives</a:t>
            </a:r>
            <a:r>
              <a:rPr lang="fr-FR" sz="3600"/>
              <a:t> aux process traditionnels de recrutement, de formation, d’achats…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4"/>
          <p:cNvSpPr txBox="1"/>
          <p:nvPr/>
        </p:nvSpPr>
        <p:spPr>
          <a:xfrm>
            <a:off x="1741795" y="152400"/>
            <a:ext cx="9840605" cy="86151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fr-FR" sz="3600" b="1" i="0" u="none" strike="noStrike" cap="none">
                <a:solidFill>
                  <a:srgbClr val="302C6B"/>
                </a:solidFill>
                <a:latin typeface="Gill Sans"/>
                <a:ea typeface="Gill Sans"/>
                <a:cs typeface="Gill Sans"/>
                <a:sym typeface="Gill Sans"/>
              </a:rPr>
              <a:t>Les bénéfices de l’inclusion pour l’entreprise</a:t>
            </a:r>
            <a:endParaRPr/>
          </a:p>
          <a:p>
            <a:pPr marL="0" marR="0" lvl="0" indent="0" algn="ctr" rtl="0">
              <a:lnSpc>
                <a:spcPct val="90000"/>
              </a:lnSpc>
              <a:spcBef>
                <a:spcPts val="0"/>
              </a:spcBef>
              <a:spcAft>
                <a:spcPts val="0"/>
              </a:spcAft>
              <a:buNone/>
            </a:pPr>
            <a:endParaRPr sz="3600" b="0" i="0" u="none" strike="noStrike" cap="none">
              <a:solidFill>
                <a:srgbClr val="FF0000"/>
              </a:solidFill>
              <a:latin typeface="Gill Sans"/>
              <a:ea typeface="Gill Sans"/>
              <a:cs typeface="Gill Sans"/>
              <a:sym typeface="Gill Sans"/>
            </a:endParaRPr>
          </a:p>
        </p:txBody>
      </p:sp>
      <p:grpSp>
        <p:nvGrpSpPr>
          <p:cNvPr id="167" name="Google Shape;167;p4"/>
          <p:cNvGrpSpPr/>
          <p:nvPr/>
        </p:nvGrpSpPr>
        <p:grpSpPr>
          <a:xfrm>
            <a:off x="1519139" y="1154198"/>
            <a:ext cx="9792874" cy="5488061"/>
            <a:chOff x="2187224" y="1521695"/>
            <a:chExt cx="8127182" cy="5128565"/>
          </a:xfrm>
        </p:grpSpPr>
        <p:sp>
          <p:nvSpPr>
            <p:cNvPr id="168" name="Google Shape;168;p4"/>
            <p:cNvSpPr/>
            <p:nvPr/>
          </p:nvSpPr>
          <p:spPr>
            <a:xfrm>
              <a:off x="4842493" y="2757054"/>
              <a:ext cx="2594890" cy="2607413"/>
            </a:xfrm>
            <a:prstGeom prst="ellipse">
              <a:avLst/>
            </a:prstGeom>
            <a:noFill/>
            <a:ln w="12700" cap="flat" cmpd="sng">
              <a:solidFill>
                <a:srgbClr val="42719B"/>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9" name="Google Shape;169;p4"/>
            <p:cNvSpPr txBox="1"/>
            <p:nvPr/>
          </p:nvSpPr>
          <p:spPr>
            <a:xfrm>
              <a:off x="5190240" y="3629484"/>
              <a:ext cx="1899395" cy="7765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2400"/>
                <a:buFont typeface="Calibri"/>
                <a:buNone/>
              </a:pPr>
              <a:r>
                <a:rPr lang="fr-FR" sz="2400" b="1" i="0" u="none" strike="noStrike" cap="none">
                  <a:solidFill>
                    <a:srgbClr val="FF0000"/>
                  </a:solidFill>
                  <a:latin typeface="Calibri"/>
                  <a:ea typeface="Calibri"/>
                  <a:cs typeface="Calibri"/>
                  <a:sym typeface="Calibri"/>
                </a:rPr>
                <a:t>Les bénéfices</a:t>
              </a:r>
              <a:endParaRPr/>
            </a:p>
            <a:p>
              <a:pPr marL="0" marR="0" lvl="0" indent="0" algn="ctr" rtl="0">
                <a:spcBef>
                  <a:spcPts val="0"/>
                </a:spcBef>
                <a:spcAft>
                  <a:spcPts val="0"/>
                </a:spcAft>
                <a:buClr>
                  <a:srgbClr val="FF0000"/>
                </a:buClr>
                <a:buSzPts val="2400"/>
                <a:buFont typeface="Calibri"/>
                <a:buNone/>
              </a:pPr>
              <a:r>
                <a:rPr lang="fr-FR" sz="2400" b="1" i="0" u="none" strike="noStrike" cap="none">
                  <a:solidFill>
                    <a:srgbClr val="FF0000"/>
                  </a:solidFill>
                  <a:latin typeface="Calibri"/>
                  <a:ea typeface="Calibri"/>
                  <a:cs typeface="Calibri"/>
                  <a:sym typeface="Calibri"/>
                </a:rPr>
                <a:t>de l’inclusion</a:t>
              </a:r>
              <a:endParaRPr sz="2400" b="0" i="0" u="none" strike="noStrike" cap="none">
                <a:solidFill>
                  <a:schemeClr val="dk1"/>
                </a:solidFill>
                <a:latin typeface="Calibri"/>
                <a:ea typeface="Calibri"/>
                <a:cs typeface="Calibri"/>
                <a:sym typeface="Calibri"/>
              </a:endParaRPr>
            </a:p>
          </p:txBody>
        </p:sp>
        <p:sp>
          <p:nvSpPr>
            <p:cNvPr id="170" name="Google Shape;170;p4"/>
            <p:cNvSpPr txBox="1"/>
            <p:nvPr/>
          </p:nvSpPr>
          <p:spPr>
            <a:xfrm>
              <a:off x="4842492" y="1521695"/>
              <a:ext cx="2039282" cy="8916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000" b="1" i="0" u="none" strike="noStrike" cap="none">
                  <a:solidFill>
                    <a:schemeClr val="accent1"/>
                  </a:solidFill>
                  <a:latin typeface="Calibri"/>
                  <a:ea typeface="Calibri"/>
                  <a:cs typeface="Calibri"/>
                  <a:sym typeface="Calibri"/>
                </a:rPr>
                <a:t>Attirer et retenir de nouveaux talents</a:t>
              </a:r>
              <a:endParaRPr/>
            </a:p>
            <a:p>
              <a:pPr marL="0" marR="0" lvl="0" indent="0" algn="ctr" rtl="0">
                <a:spcBef>
                  <a:spcPts val="0"/>
                </a:spcBef>
                <a:spcAft>
                  <a:spcPts val="0"/>
                </a:spcAft>
                <a:buNone/>
              </a:pPr>
              <a:r>
                <a:rPr lang="fr-FR" sz="1600" b="0" i="0" u="none" strike="noStrike" cap="none">
                  <a:solidFill>
                    <a:schemeClr val="dk2"/>
                  </a:solidFill>
                  <a:latin typeface="Calibri"/>
                  <a:ea typeface="Calibri"/>
                  <a:cs typeface="Calibri"/>
                  <a:sym typeface="Calibri"/>
                </a:rPr>
                <a:t>L’</a:t>
              </a:r>
              <a:r>
                <a:rPr lang="fr-FR" sz="1600" b="1" i="0" u="none" strike="noStrike" cap="none">
                  <a:solidFill>
                    <a:schemeClr val="dk2"/>
                  </a:solidFill>
                  <a:latin typeface="Calibri"/>
                  <a:ea typeface="Calibri"/>
                  <a:cs typeface="Calibri"/>
                  <a:sym typeface="Calibri"/>
                </a:rPr>
                <a:t>apprentissage</a:t>
              </a:r>
              <a:r>
                <a:rPr lang="fr-FR" sz="1600" b="0" i="0" u="none" strike="noStrike" cap="none">
                  <a:solidFill>
                    <a:schemeClr val="dk2"/>
                  </a:solidFill>
                  <a:latin typeface="Calibri"/>
                  <a:ea typeface="Calibri"/>
                  <a:cs typeface="Calibri"/>
                  <a:sym typeface="Calibri"/>
                </a:rPr>
                <a:t> des jeunes</a:t>
              </a:r>
              <a:endParaRPr/>
            </a:p>
          </p:txBody>
        </p:sp>
        <p:sp>
          <p:nvSpPr>
            <p:cNvPr id="171" name="Google Shape;171;p4"/>
            <p:cNvSpPr txBox="1"/>
            <p:nvPr/>
          </p:nvSpPr>
          <p:spPr>
            <a:xfrm>
              <a:off x="2372008" y="4464382"/>
              <a:ext cx="2470484" cy="11217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000" b="1" i="0" u="none" strike="noStrike" cap="none">
                  <a:solidFill>
                    <a:schemeClr val="accent1"/>
                  </a:solidFill>
                  <a:latin typeface="Calibri"/>
                  <a:ea typeface="Calibri"/>
                  <a:cs typeface="Calibri"/>
                  <a:sym typeface="Calibri"/>
                </a:rPr>
                <a:t>Valoriser l’action des salariés et de l’entreprise</a:t>
              </a:r>
              <a:endParaRPr/>
            </a:p>
            <a:p>
              <a:pPr marL="0" marR="0" lvl="0" indent="0" algn="ctr" rtl="0">
                <a:spcBef>
                  <a:spcPts val="0"/>
                </a:spcBef>
                <a:spcAft>
                  <a:spcPts val="0"/>
                </a:spcAft>
                <a:buNone/>
              </a:pPr>
              <a:r>
                <a:rPr lang="fr-FR" sz="1600" b="0" i="0" u="none" strike="noStrike" cap="none">
                  <a:solidFill>
                    <a:schemeClr val="dk2"/>
                  </a:solidFill>
                  <a:latin typeface="Calibri"/>
                  <a:ea typeface="Calibri"/>
                  <a:cs typeface="Calibri"/>
                  <a:sym typeface="Calibri"/>
                </a:rPr>
                <a:t>Le </a:t>
              </a:r>
              <a:r>
                <a:rPr lang="fr-FR" sz="1600" b="1" i="0" u="none" strike="noStrike" cap="none">
                  <a:solidFill>
                    <a:schemeClr val="dk2"/>
                  </a:solidFill>
                  <a:latin typeface="Calibri"/>
                  <a:ea typeface="Calibri"/>
                  <a:cs typeface="Calibri"/>
                  <a:sym typeface="Calibri"/>
                </a:rPr>
                <a:t>mécénat de compétences</a:t>
              </a:r>
              <a:r>
                <a:rPr lang="fr-FR" sz="1600" b="0" i="0" u="none" strike="noStrike" cap="none">
                  <a:solidFill>
                    <a:schemeClr val="dk2"/>
                  </a:solidFill>
                  <a:latin typeface="Calibri"/>
                  <a:ea typeface="Calibri"/>
                  <a:cs typeface="Calibri"/>
                  <a:sym typeface="Calibri"/>
                </a:rPr>
                <a:t>, </a:t>
              </a:r>
              <a:endParaRPr/>
            </a:p>
            <a:p>
              <a:pPr marL="0" marR="0" lvl="0" indent="0" algn="ctr" rtl="0">
                <a:spcBef>
                  <a:spcPts val="0"/>
                </a:spcBef>
                <a:spcAft>
                  <a:spcPts val="0"/>
                </a:spcAft>
                <a:buNone/>
              </a:pPr>
              <a:r>
                <a:rPr lang="fr-FR" sz="1600" b="0" i="0" u="none" strike="noStrike" cap="none">
                  <a:solidFill>
                    <a:schemeClr val="dk2"/>
                  </a:solidFill>
                  <a:latin typeface="Calibri"/>
                  <a:ea typeface="Calibri"/>
                  <a:cs typeface="Calibri"/>
                  <a:sym typeface="Calibri"/>
                </a:rPr>
                <a:t>le </a:t>
              </a:r>
              <a:r>
                <a:rPr lang="fr-FR" sz="1600" b="1" i="0" u="none" strike="noStrike" cap="none">
                  <a:solidFill>
                    <a:schemeClr val="dk2"/>
                  </a:solidFill>
                  <a:latin typeface="Calibri"/>
                  <a:ea typeface="Calibri"/>
                  <a:cs typeface="Calibri"/>
                  <a:sym typeface="Calibri"/>
                </a:rPr>
                <a:t>parrainage</a:t>
              </a:r>
              <a:endParaRPr/>
            </a:p>
          </p:txBody>
        </p:sp>
        <p:sp>
          <p:nvSpPr>
            <p:cNvPr id="172" name="Google Shape;172;p4"/>
            <p:cNvSpPr txBox="1"/>
            <p:nvPr/>
          </p:nvSpPr>
          <p:spPr>
            <a:xfrm>
              <a:off x="7437382" y="4191148"/>
              <a:ext cx="2470484" cy="8340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000" b="1" i="0" u="none" strike="noStrike" cap="none">
                  <a:solidFill>
                    <a:schemeClr val="accent1"/>
                  </a:solidFill>
                  <a:latin typeface="Calibri"/>
                  <a:ea typeface="Calibri"/>
                  <a:cs typeface="Calibri"/>
                  <a:sym typeface="Calibri"/>
                </a:rPr>
                <a:t>Innover et se différencier</a:t>
              </a:r>
              <a:endParaRPr/>
            </a:p>
            <a:p>
              <a:pPr marL="0" marR="0" lvl="0" indent="0" algn="ctr" rtl="0">
                <a:spcBef>
                  <a:spcPts val="0"/>
                </a:spcBef>
                <a:spcAft>
                  <a:spcPts val="0"/>
                </a:spcAft>
                <a:buNone/>
              </a:pPr>
              <a:r>
                <a:rPr lang="fr-FR" sz="1600" b="0" i="0" u="none" strike="noStrike" cap="none">
                  <a:solidFill>
                    <a:schemeClr val="dk2"/>
                  </a:solidFill>
                  <a:latin typeface="Calibri"/>
                  <a:ea typeface="Calibri"/>
                  <a:cs typeface="Calibri"/>
                  <a:sym typeface="Calibri"/>
                </a:rPr>
                <a:t>Parcours de préqualification pour des </a:t>
              </a:r>
              <a:r>
                <a:rPr lang="fr-FR" sz="1600" b="1" i="0" u="none" strike="noStrike" cap="none">
                  <a:solidFill>
                    <a:schemeClr val="dk2"/>
                  </a:solidFill>
                  <a:latin typeface="Calibri"/>
                  <a:ea typeface="Calibri"/>
                  <a:cs typeface="Calibri"/>
                  <a:sym typeface="Calibri"/>
                </a:rPr>
                <a:t>métiers en tension</a:t>
              </a:r>
              <a:endParaRPr/>
            </a:p>
          </p:txBody>
        </p:sp>
        <p:sp>
          <p:nvSpPr>
            <p:cNvPr id="173" name="Google Shape;173;p4"/>
            <p:cNvSpPr txBox="1"/>
            <p:nvPr/>
          </p:nvSpPr>
          <p:spPr>
            <a:xfrm>
              <a:off x="4754448" y="5586083"/>
              <a:ext cx="3114577" cy="10641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000" b="1" i="0" u="none" strike="noStrike" cap="none">
                  <a:solidFill>
                    <a:schemeClr val="accent1"/>
                  </a:solidFill>
                  <a:latin typeface="Calibri"/>
                  <a:ea typeface="Calibri"/>
                  <a:cs typeface="Calibri"/>
                  <a:sym typeface="Calibri"/>
                </a:rPr>
                <a:t>Renforcer son ancrage territorial</a:t>
              </a:r>
              <a:endParaRPr/>
            </a:p>
            <a:p>
              <a:pPr marL="0" marR="0" lvl="0" indent="0" algn="ctr" rtl="0">
                <a:spcBef>
                  <a:spcPts val="0"/>
                </a:spcBef>
                <a:spcAft>
                  <a:spcPts val="0"/>
                </a:spcAft>
                <a:buNone/>
              </a:pPr>
              <a:r>
                <a:rPr lang="fr-FR" sz="1600" b="0" i="0" u="none" strike="noStrike" cap="none">
                  <a:solidFill>
                    <a:schemeClr val="dk2"/>
                  </a:solidFill>
                  <a:latin typeface="Calibri"/>
                  <a:ea typeface="Calibri"/>
                  <a:cs typeface="Calibri"/>
                  <a:sym typeface="Calibri"/>
                </a:rPr>
                <a:t>Les </a:t>
              </a:r>
              <a:r>
                <a:rPr lang="fr-FR" sz="1600" b="1" i="0" u="none" strike="noStrike" cap="none">
                  <a:solidFill>
                    <a:schemeClr val="dk2"/>
                  </a:solidFill>
                  <a:latin typeface="Calibri"/>
                  <a:ea typeface="Calibri"/>
                  <a:cs typeface="Calibri"/>
                  <a:sym typeface="Calibri"/>
                </a:rPr>
                <a:t>QPV</a:t>
              </a:r>
              <a:r>
                <a:rPr lang="fr-FR" sz="1600" b="0" i="0" u="none" strike="noStrike" cap="none">
                  <a:solidFill>
                    <a:schemeClr val="dk2"/>
                  </a:solidFill>
                  <a:latin typeface="Calibri"/>
                  <a:ea typeface="Calibri"/>
                  <a:cs typeface="Calibri"/>
                  <a:sym typeface="Calibri"/>
                </a:rPr>
                <a:t>, les </a:t>
              </a:r>
              <a:r>
                <a:rPr lang="fr-FR" sz="1600" b="1" i="0" u="none" strike="noStrike" cap="none">
                  <a:solidFill>
                    <a:schemeClr val="dk2"/>
                  </a:solidFill>
                  <a:latin typeface="Calibri"/>
                  <a:ea typeface="Calibri"/>
                  <a:cs typeface="Calibri"/>
                  <a:sym typeface="Calibri"/>
                </a:rPr>
                <a:t>emplois francs</a:t>
              </a:r>
              <a:endParaRPr/>
            </a:p>
            <a:p>
              <a:pPr marL="0" marR="0" lvl="0" indent="0" algn="ctr" rtl="0">
                <a:spcBef>
                  <a:spcPts val="0"/>
                </a:spcBef>
                <a:spcAft>
                  <a:spcPts val="0"/>
                </a:spcAft>
                <a:buNone/>
              </a:pPr>
              <a:r>
                <a:rPr lang="fr-FR" sz="1600" b="0" i="0" u="none" strike="noStrike" cap="none">
                  <a:solidFill>
                    <a:schemeClr val="dk2"/>
                  </a:solidFill>
                  <a:latin typeface="Calibri"/>
                  <a:ea typeface="Calibri"/>
                  <a:cs typeface="Calibri"/>
                  <a:sym typeface="Calibri"/>
                </a:rPr>
                <a:t>Taux de chômage est de 2 à 2,5 fois supérieur en QPV/reste du territoire</a:t>
              </a:r>
              <a:endParaRPr/>
            </a:p>
          </p:txBody>
        </p:sp>
        <p:sp>
          <p:nvSpPr>
            <p:cNvPr id="174" name="Google Shape;174;p4"/>
            <p:cNvSpPr txBox="1"/>
            <p:nvPr/>
          </p:nvSpPr>
          <p:spPr>
            <a:xfrm>
              <a:off x="7055795" y="2306933"/>
              <a:ext cx="3258611" cy="11217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000" b="1" i="0" u="none" strike="noStrike" cap="none">
                  <a:solidFill>
                    <a:schemeClr val="accent1"/>
                  </a:solidFill>
                  <a:latin typeface="Calibri"/>
                  <a:ea typeface="Calibri"/>
                  <a:cs typeface="Calibri"/>
                  <a:sym typeface="Calibri"/>
                </a:rPr>
                <a:t>Anticiper et diversifier les compétences</a:t>
              </a:r>
              <a:endParaRPr/>
            </a:p>
            <a:p>
              <a:pPr marL="0" marR="0" lvl="0" indent="0" algn="ctr" rtl="0">
                <a:spcBef>
                  <a:spcPts val="0"/>
                </a:spcBef>
                <a:spcAft>
                  <a:spcPts val="0"/>
                </a:spcAft>
                <a:buNone/>
              </a:pPr>
              <a:r>
                <a:rPr lang="fr-FR" sz="1600" b="1" i="0" u="none" strike="noStrike" cap="none">
                  <a:solidFill>
                    <a:schemeClr val="dk2"/>
                  </a:solidFill>
                  <a:latin typeface="Calibri"/>
                  <a:ea typeface="Calibri"/>
                  <a:cs typeface="Calibri"/>
                  <a:sym typeface="Calibri"/>
                </a:rPr>
                <a:t>Découverte</a:t>
              </a:r>
              <a:r>
                <a:rPr lang="fr-FR" sz="1600" b="0" i="0" u="none" strike="noStrike" cap="none">
                  <a:solidFill>
                    <a:schemeClr val="dk2"/>
                  </a:solidFill>
                  <a:latin typeface="Calibri"/>
                  <a:ea typeface="Calibri"/>
                  <a:cs typeface="Calibri"/>
                  <a:sym typeface="Calibri"/>
                </a:rPr>
                <a:t> des métiers auprès des </a:t>
              </a:r>
              <a:r>
                <a:rPr lang="fr-FR" sz="1600" b="1" i="0" u="none" strike="noStrike" cap="none">
                  <a:solidFill>
                    <a:schemeClr val="dk2"/>
                  </a:solidFill>
                  <a:latin typeface="Calibri"/>
                  <a:ea typeface="Calibri"/>
                  <a:cs typeface="Calibri"/>
                  <a:sym typeface="Calibri"/>
                </a:rPr>
                <a:t>jeunes</a:t>
              </a:r>
              <a:r>
                <a:rPr lang="fr-FR" sz="1600" b="0" i="0" u="none" strike="noStrike" cap="none">
                  <a:solidFill>
                    <a:schemeClr val="dk2"/>
                  </a:solidFill>
                  <a:latin typeface="Calibri"/>
                  <a:ea typeface="Calibri"/>
                  <a:cs typeface="Calibri"/>
                  <a:sym typeface="Calibri"/>
                </a:rPr>
                <a:t>, accueil de </a:t>
              </a:r>
              <a:r>
                <a:rPr lang="fr-FR" sz="1600" b="1" i="0" u="none" strike="noStrike" cap="none">
                  <a:solidFill>
                    <a:schemeClr val="dk2"/>
                  </a:solidFill>
                  <a:latin typeface="Calibri"/>
                  <a:ea typeface="Calibri"/>
                  <a:cs typeface="Calibri"/>
                  <a:sym typeface="Calibri"/>
                </a:rPr>
                <a:t>stage</a:t>
              </a:r>
              <a:r>
                <a:rPr lang="fr-FR" sz="1600" b="0" i="0" u="none" strike="noStrike" cap="none">
                  <a:solidFill>
                    <a:schemeClr val="dk2"/>
                  </a:solidFill>
                  <a:latin typeface="Calibri"/>
                  <a:ea typeface="Calibri"/>
                  <a:cs typeface="Calibri"/>
                  <a:sym typeface="Calibri"/>
                </a:rPr>
                <a:t> de 3ème</a:t>
              </a:r>
              <a:endParaRPr/>
            </a:p>
          </p:txBody>
        </p:sp>
        <p:sp>
          <p:nvSpPr>
            <p:cNvPr id="175" name="Google Shape;175;p4"/>
            <p:cNvSpPr txBox="1"/>
            <p:nvPr/>
          </p:nvSpPr>
          <p:spPr>
            <a:xfrm>
              <a:off x="2187224" y="2810593"/>
              <a:ext cx="2728176" cy="1179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000" b="1" i="0" u="none" strike="noStrike" cap="none">
                  <a:solidFill>
                    <a:schemeClr val="accent1"/>
                  </a:solidFill>
                  <a:latin typeface="Calibri"/>
                  <a:ea typeface="Calibri"/>
                  <a:cs typeface="Calibri"/>
                  <a:sym typeface="Calibri"/>
                </a:rPr>
                <a:t>Accéder à de nouveaux marchés et diversifier ses partenaires et fournisseurs</a:t>
              </a:r>
              <a:endParaRPr/>
            </a:p>
            <a:p>
              <a:pPr marL="0" marR="0" lvl="0" indent="0" algn="ctr" rtl="0">
                <a:spcBef>
                  <a:spcPts val="0"/>
                </a:spcBef>
                <a:spcAft>
                  <a:spcPts val="0"/>
                </a:spcAft>
                <a:buNone/>
              </a:pPr>
              <a:r>
                <a:rPr lang="fr-FR" sz="1600" b="0" i="0" u="none" strike="noStrike" cap="none">
                  <a:solidFill>
                    <a:schemeClr val="dk2"/>
                  </a:solidFill>
                  <a:latin typeface="Calibri"/>
                  <a:ea typeface="Calibri"/>
                  <a:cs typeface="Calibri"/>
                  <a:sym typeface="Calibri"/>
                </a:rPr>
                <a:t>Les </a:t>
              </a:r>
              <a:r>
                <a:rPr lang="fr-FR" sz="1600" b="1" i="0" u="none" strike="noStrike" cap="none">
                  <a:solidFill>
                    <a:schemeClr val="dk2"/>
                  </a:solidFill>
                  <a:latin typeface="Calibri"/>
                  <a:ea typeface="Calibri"/>
                  <a:cs typeface="Calibri"/>
                  <a:sym typeface="Calibri"/>
                </a:rPr>
                <a:t>SIAE, ESAT et EA</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9"/>
          <p:cNvSpPr txBox="1">
            <a:spLocks noGrp="1"/>
          </p:cNvSpPr>
          <p:nvPr>
            <p:ph type="body" idx="1"/>
          </p:nvPr>
        </p:nvSpPr>
        <p:spPr>
          <a:xfrm>
            <a:off x="1498599" y="1533832"/>
            <a:ext cx="9762435" cy="5796116"/>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3600"/>
              <a:buChar char="•"/>
            </a:pPr>
            <a:r>
              <a:rPr lang="fr-FR" sz="3600">
                <a:solidFill>
                  <a:srgbClr val="002060"/>
                </a:solidFill>
                <a:latin typeface="Gill Sans"/>
                <a:ea typeface="Gill Sans"/>
                <a:cs typeface="Gill Sans"/>
                <a:sym typeface="Gill Sans"/>
              </a:rPr>
              <a:t>Valoriser </a:t>
            </a:r>
            <a:r>
              <a:rPr lang="fr-FR" sz="3600" b="1">
                <a:solidFill>
                  <a:srgbClr val="0070C0"/>
                </a:solidFill>
                <a:latin typeface="Gill Sans"/>
                <a:ea typeface="Gill Sans"/>
                <a:cs typeface="Gill Sans"/>
                <a:sym typeface="Gill Sans"/>
              </a:rPr>
              <a:t>son</a:t>
            </a:r>
            <a:r>
              <a:rPr lang="fr-FR" sz="3600">
                <a:solidFill>
                  <a:srgbClr val="0070C0"/>
                </a:solidFill>
                <a:latin typeface="Gill Sans"/>
                <a:ea typeface="Gill Sans"/>
                <a:cs typeface="Gill Sans"/>
                <a:sym typeface="Gill Sans"/>
              </a:rPr>
              <a:t> </a:t>
            </a:r>
            <a:r>
              <a:rPr lang="fr-FR" sz="3600" b="1">
                <a:solidFill>
                  <a:srgbClr val="0070C0"/>
                </a:solidFill>
                <a:latin typeface="Gill Sans"/>
                <a:ea typeface="Gill Sans"/>
                <a:cs typeface="Gill Sans"/>
                <a:sym typeface="Gill Sans"/>
              </a:rPr>
              <a:t>image</a:t>
            </a:r>
            <a:r>
              <a:rPr lang="fr-FR" sz="3600">
                <a:solidFill>
                  <a:srgbClr val="0070C0"/>
                </a:solidFill>
                <a:latin typeface="Gill Sans"/>
                <a:ea typeface="Gill Sans"/>
                <a:cs typeface="Gill Sans"/>
                <a:sym typeface="Gill Sans"/>
              </a:rPr>
              <a:t> </a:t>
            </a:r>
            <a:r>
              <a:rPr lang="fr-FR" sz="3600">
                <a:solidFill>
                  <a:srgbClr val="002060"/>
                </a:solidFill>
                <a:latin typeface="Gill Sans"/>
                <a:ea typeface="Gill Sans"/>
                <a:cs typeface="Gill Sans"/>
                <a:sym typeface="Gill Sans"/>
              </a:rPr>
              <a:t>d’entreprise engagée</a:t>
            </a:r>
            <a:endParaRPr/>
          </a:p>
          <a:p>
            <a:pPr marL="228600" lvl="0" indent="0" algn="l" rtl="0">
              <a:lnSpc>
                <a:spcPct val="100000"/>
              </a:lnSpc>
              <a:spcBef>
                <a:spcPts val="0"/>
              </a:spcBef>
              <a:spcAft>
                <a:spcPts val="0"/>
              </a:spcAft>
              <a:buClr>
                <a:schemeClr val="dk1"/>
              </a:buClr>
              <a:buSzPts val="3600"/>
              <a:buNone/>
            </a:pPr>
            <a:endParaRPr sz="3600">
              <a:solidFill>
                <a:srgbClr val="002060"/>
              </a:solidFill>
              <a:latin typeface="Gill Sans"/>
              <a:ea typeface="Gill Sans"/>
              <a:cs typeface="Gill Sans"/>
              <a:sym typeface="Gill Sans"/>
            </a:endParaRPr>
          </a:p>
          <a:p>
            <a:pPr marL="228600" lvl="0" indent="-228600" algn="l" rtl="0">
              <a:lnSpc>
                <a:spcPct val="100000"/>
              </a:lnSpc>
              <a:spcBef>
                <a:spcPts val="0"/>
              </a:spcBef>
              <a:spcAft>
                <a:spcPts val="0"/>
              </a:spcAft>
              <a:buClr>
                <a:srgbClr val="002060"/>
              </a:buClr>
              <a:buSzPts val="3600"/>
              <a:buChar char="•"/>
            </a:pPr>
            <a:r>
              <a:rPr lang="fr-FR" sz="3600">
                <a:solidFill>
                  <a:srgbClr val="002060"/>
                </a:solidFill>
                <a:latin typeface="Gill Sans"/>
                <a:ea typeface="Gill Sans"/>
                <a:cs typeface="Gill Sans"/>
                <a:sym typeface="Gill Sans"/>
              </a:rPr>
              <a:t>Renforcer son </a:t>
            </a:r>
            <a:r>
              <a:rPr lang="fr-FR" sz="3600" b="1">
                <a:solidFill>
                  <a:srgbClr val="0070C0"/>
                </a:solidFill>
                <a:latin typeface="Gill Sans"/>
                <a:ea typeface="Gill Sans"/>
                <a:cs typeface="Gill Sans"/>
                <a:sym typeface="Gill Sans"/>
              </a:rPr>
              <a:t>ancrage</a:t>
            </a:r>
            <a:r>
              <a:rPr lang="fr-FR" sz="3600">
                <a:solidFill>
                  <a:srgbClr val="002060"/>
                </a:solidFill>
                <a:latin typeface="Gill Sans"/>
                <a:ea typeface="Gill Sans"/>
                <a:cs typeface="Gill Sans"/>
                <a:sym typeface="Gill Sans"/>
              </a:rPr>
              <a:t> territorial</a:t>
            </a:r>
            <a:endParaRPr/>
          </a:p>
          <a:p>
            <a:pPr marL="0" lvl="0" indent="0" algn="l" rtl="0">
              <a:lnSpc>
                <a:spcPct val="100000"/>
              </a:lnSpc>
              <a:spcBef>
                <a:spcPts val="0"/>
              </a:spcBef>
              <a:spcAft>
                <a:spcPts val="0"/>
              </a:spcAft>
              <a:buClr>
                <a:schemeClr val="dk1"/>
              </a:buClr>
              <a:buSzPts val="3600"/>
              <a:buNone/>
            </a:pPr>
            <a:endParaRPr sz="3600">
              <a:solidFill>
                <a:srgbClr val="002060"/>
              </a:solidFill>
              <a:latin typeface="Gill Sans"/>
              <a:ea typeface="Gill Sans"/>
              <a:cs typeface="Gill Sans"/>
              <a:sym typeface="Gill Sans"/>
            </a:endParaRPr>
          </a:p>
          <a:p>
            <a:pPr marL="228600" lvl="0" indent="-228600" algn="l" rtl="0">
              <a:lnSpc>
                <a:spcPct val="100000"/>
              </a:lnSpc>
              <a:spcBef>
                <a:spcPts val="0"/>
              </a:spcBef>
              <a:spcAft>
                <a:spcPts val="0"/>
              </a:spcAft>
              <a:buClr>
                <a:srgbClr val="0070C0"/>
              </a:buClr>
              <a:buSzPts val="3600"/>
              <a:buChar char="•"/>
            </a:pPr>
            <a:r>
              <a:rPr lang="fr-FR" sz="3600" b="1">
                <a:solidFill>
                  <a:srgbClr val="0070C0"/>
                </a:solidFill>
                <a:latin typeface="Gill Sans"/>
                <a:ea typeface="Gill Sans"/>
                <a:cs typeface="Gill Sans"/>
                <a:sym typeface="Gill Sans"/>
              </a:rPr>
              <a:t>Partager</a:t>
            </a:r>
            <a:r>
              <a:rPr lang="fr-FR" sz="3600">
                <a:solidFill>
                  <a:srgbClr val="002060"/>
                </a:solidFill>
                <a:latin typeface="Gill Sans"/>
                <a:ea typeface="Gill Sans"/>
                <a:cs typeface="Gill Sans"/>
                <a:sym typeface="Gill Sans"/>
              </a:rPr>
              <a:t> des Bonnes Pratiques au sein du réseau d’entreprises inclusives</a:t>
            </a:r>
            <a:endParaRPr/>
          </a:p>
          <a:p>
            <a:pPr marL="0" lvl="0" indent="0" algn="l" rtl="0">
              <a:lnSpc>
                <a:spcPct val="100000"/>
              </a:lnSpc>
              <a:spcBef>
                <a:spcPts val="0"/>
              </a:spcBef>
              <a:spcAft>
                <a:spcPts val="0"/>
              </a:spcAft>
              <a:buClr>
                <a:schemeClr val="dk1"/>
              </a:buClr>
              <a:buSzPts val="3600"/>
              <a:buNone/>
            </a:pPr>
            <a:endParaRPr sz="3600">
              <a:solidFill>
                <a:srgbClr val="002060"/>
              </a:solidFill>
              <a:latin typeface="Gill Sans"/>
              <a:ea typeface="Gill Sans"/>
              <a:cs typeface="Gill Sans"/>
              <a:sym typeface="Gill Sans"/>
            </a:endParaRPr>
          </a:p>
          <a:p>
            <a:pPr marL="228600" lvl="0" indent="-228600" algn="l" rtl="0">
              <a:lnSpc>
                <a:spcPct val="100000"/>
              </a:lnSpc>
              <a:spcBef>
                <a:spcPts val="0"/>
              </a:spcBef>
              <a:spcAft>
                <a:spcPts val="0"/>
              </a:spcAft>
              <a:buClr>
                <a:srgbClr val="002060"/>
              </a:buClr>
              <a:buSzPts val="3600"/>
              <a:buChar char="•"/>
            </a:pPr>
            <a:r>
              <a:rPr lang="fr-FR" sz="3600">
                <a:solidFill>
                  <a:srgbClr val="002060"/>
                </a:solidFill>
                <a:latin typeface="Gill Sans"/>
                <a:ea typeface="Gill Sans"/>
                <a:cs typeface="Gill Sans"/>
                <a:sym typeface="Gill Sans"/>
              </a:rPr>
              <a:t>Bénéficier de </a:t>
            </a:r>
            <a:r>
              <a:rPr lang="fr-FR" sz="3600" b="1">
                <a:solidFill>
                  <a:srgbClr val="0070C0"/>
                </a:solidFill>
                <a:latin typeface="Gill Sans"/>
                <a:ea typeface="Gill Sans"/>
                <a:cs typeface="Gill Sans"/>
                <a:sym typeface="Gill Sans"/>
              </a:rPr>
              <a:t>l’appui</a:t>
            </a:r>
            <a:r>
              <a:rPr lang="fr-FR" sz="3600" b="1">
                <a:solidFill>
                  <a:srgbClr val="FF0000"/>
                </a:solidFill>
                <a:latin typeface="Gill Sans"/>
                <a:ea typeface="Gill Sans"/>
                <a:cs typeface="Gill Sans"/>
                <a:sym typeface="Gill Sans"/>
              </a:rPr>
              <a:t> </a:t>
            </a:r>
            <a:r>
              <a:rPr lang="fr-FR" sz="3600">
                <a:solidFill>
                  <a:srgbClr val="002060"/>
                </a:solidFill>
                <a:latin typeface="Gill Sans"/>
                <a:ea typeface="Gill Sans"/>
                <a:cs typeface="Gill Sans"/>
                <a:sym typeface="Gill Sans"/>
              </a:rPr>
              <a:t>des services de l’Etat et </a:t>
            </a:r>
            <a:endParaRPr/>
          </a:p>
          <a:p>
            <a:pPr marL="0" lvl="0" indent="0" algn="l" rtl="0">
              <a:lnSpc>
                <a:spcPct val="100000"/>
              </a:lnSpc>
              <a:spcBef>
                <a:spcPts val="0"/>
              </a:spcBef>
              <a:spcAft>
                <a:spcPts val="0"/>
              </a:spcAft>
              <a:buClr>
                <a:srgbClr val="002060"/>
              </a:buClr>
              <a:buSzPts val="3600"/>
              <a:buNone/>
            </a:pPr>
            <a:r>
              <a:rPr lang="fr-FR" sz="3600">
                <a:solidFill>
                  <a:srgbClr val="002060"/>
                </a:solidFill>
                <a:latin typeface="Gill Sans"/>
                <a:ea typeface="Gill Sans"/>
                <a:cs typeface="Gill Sans"/>
                <a:sym typeface="Gill Sans"/>
              </a:rPr>
              <a:t>des services de l’emploi - </a:t>
            </a:r>
            <a:r>
              <a:rPr lang="fr-FR" sz="2000" b="1">
                <a:solidFill>
                  <a:srgbClr val="C00000"/>
                </a:solidFill>
                <a:latin typeface="Gill Sans"/>
                <a:ea typeface="Gill Sans"/>
                <a:cs typeface="Gill Sans"/>
                <a:sym typeface="Gill Sans"/>
              </a:rPr>
              <a:t>#1Jeune1Solution : 6,7 millards €uros</a:t>
            </a:r>
            <a:endParaRPr sz="3600" b="1">
              <a:solidFill>
                <a:srgbClr val="C00000"/>
              </a:solidFill>
              <a:latin typeface="Gill Sans"/>
              <a:ea typeface="Gill Sans"/>
              <a:cs typeface="Gill Sans"/>
              <a:sym typeface="Gill Sans"/>
            </a:endParaRPr>
          </a:p>
        </p:txBody>
      </p:sp>
      <p:sp>
        <p:nvSpPr>
          <p:cNvPr id="235" name="Google Shape;235;p9"/>
          <p:cNvSpPr txBox="1"/>
          <p:nvPr/>
        </p:nvSpPr>
        <p:spPr>
          <a:xfrm>
            <a:off x="1498599" y="282777"/>
            <a:ext cx="10491840" cy="74961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fr-FR" sz="4000" b="1">
                <a:solidFill>
                  <a:srgbClr val="302C6B"/>
                </a:solidFill>
                <a:latin typeface="Gill Sans"/>
                <a:ea typeface="Gill Sans"/>
                <a:cs typeface="Gill Sans"/>
                <a:sym typeface="Gill Sans"/>
              </a:rPr>
              <a:t>Pourquoi rejoindre le club de son département ?</a:t>
            </a:r>
            <a:endParaRPr/>
          </a:p>
        </p:txBody>
      </p:sp>
    </p:spTree>
  </p:cSld>
  <p:clrMapOvr>
    <a:masterClrMapping/>
  </p:clrMapOvr>
</p:sld>
</file>

<file path=ppt/theme/theme1.xml><?xml version="1.0" encoding="utf-8"?>
<a:theme xmlns:a="http://schemas.openxmlformats.org/drawingml/2006/main" name="1_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1048</Words>
  <Application>Microsoft Macintosh PowerPoint</Application>
  <PresentationFormat>Grand écran</PresentationFormat>
  <Paragraphs>326</Paragraphs>
  <Slides>25</Slides>
  <Notes>25</Notes>
  <HiddenSlides>3</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25</vt:i4>
      </vt:variant>
    </vt:vector>
  </HeadingPairs>
  <TitlesOfParts>
    <vt:vector size="32" baseType="lpstr">
      <vt:lpstr>Calibri</vt:lpstr>
      <vt:lpstr>Arial</vt:lpstr>
      <vt:lpstr>Montserrat</vt:lpstr>
      <vt:lpstr>Raleway</vt:lpstr>
      <vt:lpstr>Gill Sans</vt:lpstr>
      <vt:lpstr>1_Thème Office</vt:lpstr>
      <vt:lpstr>Simple Light</vt:lpstr>
      <vt:lpstr>Présentation PowerPoint</vt:lpstr>
      <vt:lpstr>Présentation PowerPoint</vt:lpstr>
      <vt:lpstr>Une démarche gouvernementale</vt:lpstr>
      <vt:lpstr>Un réseau d’acteurs engagés</vt:lpstr>
      <vt:lpstr>14 thématiques proposées</vt:lpstr>
      <vt:lpstr>Le plan de relance</vt:lpstr>
      <vt:lpstr>Penser et agir inclusif </vt:lpstr>
      <vt:lpstr>Présentation PowerPoint</vt:lpstr>
      <vt:lpstr>Présentation PowerPoint</vt:lpstr>
      <vt:lpstr>FACE  Yvelines en quelques chiffres</vt:lpstr>
      <vt:lpstr>Le Club Animateur des Yvelines</vt:lpstr>
      <vt:lpstr>51 entreprises engagées</vt:lpstr>
      <vt:lpstr>Présentation PowerPoint</vt:lpstr>
      <vt:lpstr>Présentation PowerPoint</vt:lpstr>
      <vt:lpstr>Qui sommes-nous ?   </vt:lpstr>
      <vt:lpstr> Managers en souffrance, salariés démunis   Troubles psychiques et emploi  Comment accompagner ? </vt:lpstr>
      <vt:lpstr>            Les troubles psychiques prennent des formes différentes, variables et peuvent avoir un impact sur le travail.  Bien pris en compte dans l’entreprise, il permet de favoriser ou maintenir l’insertion professionnelle du salarié concerné. </vt:lpstr>
      <vt:lpstr>   Quelques chiffres         Quelques chiffres </vt:lpstr>
      <vt:lpstr>Les troubles psychiques les plus répandus</vt:lpstr>
      <vt:lpstr>Quelques signes qui peuvent alerter ….</vt:lpstr>
      <vt:lpstr>Quelles attitudes...</vt:lpstr>
      <vt:lpstr>Les ressources </vt:lpstr>
      <vt:lpstr> Le maintien dans l’emploi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Laurence Hemedinger</dc:creator>
  <cp:lastModifiedBy>Microsoft Office User</cp:lastModifiedBy>
  <cp:revision>11</cp:revision>
  <dcterms:created xsi:type="dcterms:W3CDTF">2020-02-26T09:55:19Z</dcterms:created>
  <dcterms:modified xsi:type="dcterms:W3CDTF">2021-02-12T13:10:04Z</dcterms:modified>
</cp:coreProperties>
</file>