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Gill Sans" panose="020B0502020104020203" pitchFamily="34" charset="-79"/>
      <p:regular r:id="rId43"/>
      <p:bold r:id="rId44"/>
    </p:embeddedFont>
    <p:embeddedFont>
      <p:font typeface="Montserrat" pitchFamily="2" charset="77"/>
      <p:regular r:id="rId45"/>
      <p:bold r:id="rId46"/>
      <p:italic r:id="rId47"/>
      <p:boldItalic r:id="rId48"/>
    </p:embeddedFont>
    <p:embeddedFont>
      <p:font typeface="Montserrat SemiBold"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73"/>
  </p:normalViewPr>
  <p:slideViewPr>
    <p:cSldViewPr snapToGrid="0">
      <p:cViewPr varScale="1">
        <p:scale>
          <a:sx n="83" d="100"/>
          <a:sy n="83" d="100"/>
        </p:scale>
        <p:origin x="2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ravail-emploi.gouv.fr/formation-professionnelle/formation-des-demandeurs-d-emploi/article/periodes-de-mise-en-situation-en-milieu-professionnel-pmsm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fr-FR"/>
              <a:t>On s’insère grâce à l’emploi et on ne peut s’insérer vraiment sans emploi.</a:t>
            </a:r>
            <a:endParaRPr/>
          </a:p>
          <a:p>
            <a:pPr marL="171450" lvl="0" indent="-171450" algn="l" rtl="0">
              <a:spcBef>
                <a:spcPts val="0"/>
              </a:spcBef>
              <a:spcAft>
                <a:spcPts val="0"/>
              </a:spcAft>
              <a:buClr>
                <a:schemeClr val="dk1"/>
              </a:buClr>
              <a:buSzPts val="1200"/>
              <a:buFont typeface="Arial"/>
              <a:buChar char="•"/>
            </a:pPr>
            <a:r>
              <a:rPr lang="fr-FR"/>
              <a:t>Les personnes éloignées de l’emploi (chômeurs longue durée, BRSA…) ne peuvent s’insérer dans l’emploi sans aide</a:t>
            </a:r>
            <a:endParaRPr/>
          </a:p>
          <a:p>
            <a:pPr marL="171450" lvl="0" indent="-171450" algn="l" rtl="0">
              <a:spcBef>
                <a:spcPts val="0"/>
              </a:spcBef>
              <a:spcAft>
                <a:spcPts val="0"/>
              </a:spcAft>
              <a:buClr>
                <a:schemeClr val="dk1"/>
              </a:buClr>
              <a:buSzPts val="1200"/>
              <a:buFont typeface="Arial"/>
              <a:buChar char="•"/>
            </a:pPr>
            <a:r>
              <a:rPr lang="fr-FR"/>
              <a:t>Accompagnement par des CIP, formés et professionnels. Rôle : levée des freins, aide à la définition du projet pro, professionnalisation</a:t>
            </a:r>
            <a:endParaRPr/>
          </a:p>
          <a:p>
            <a:pPr marL="171450" lvl="0" indent="-171450" algn="l" rtl="0">
              <a:spcBef>
                <a:spcPts val="0"/>
              </a:spcBef>
              <a:spcAft>
                <a:spcPts val="0"/>
              </a:spcAft>
              <a:buClr>
                <a:schemeClr val="dk1"/>
              </a:buClr>
              <a:buSzPts val="1200"/>
              <a:buFont typeface="Arial"/>
              <a:buChar char="•"/>
            </a:pPr>
            <a:r>
              <a:rPr lang="fr-FR"/>
              <a:t>Parcours limité dans le temps avec accompagnement + mission de travail réel, rémunéré</a:t>
            </a:r>
            <a:endParaRPr/>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fr-FR"/>
              <a:t>Près de 136 000 personnes signent un contrat dans une SIAE chaque année</a:t>
            </a:r>
            <a:endParaRPr/>
          </a:p>
          <a:p>
            <a:pPr marL="171450" lvl="0" indent="-171450" algn="l" rtl="0">
              <a:spcBef>
                <a:spcPts val="0"/>
              </a:spcBef>
              <a:spcAft>
                <a:spcPts val="0"/>
              </a:spcAft>
              <a:buClr>
                <a:schemeClr val="dk1"/>
              </a:buClr>
              <a:buSzPts val="1200"/>
              <a:buFont typeface="Calibri"/>
              <a:buChar char="-"/>
            </a:pPr>
            <a:r>
              <a:rPr lang="fr-FR"/>
              <a:t>Au plus haut niveau de l’Etat, </a:t>
            </a:r>
            <a:r>
              <a:rPr lang="fr-FR">
                <a:latin typeface="Times New Roman"/>
                <a:ea typeface="Times New Roman"/>
                <a:cs typeface="Times New Roman"/>
                <a:sym typeface="Times New Roman"/>
              </a:rPr>
              <a:t>Thibaut GUILLUY Président du Conseil de l’Inclusion dans l'Emploi remet à Muriel Pénicaud en 2019 le pacte d’ambition IAE</a:t>
            </a:r>
            <a:endParaRPr/>
          </a:p>
          <a:p>
            <a:pPr marL="628650" lvl="1" indent="-171450" algn="l" rtl="0">
              <a:spcBef>
                <a:spcPts val="0"/>
              </a:spcBef>
              <a:spcAft>
                <a:spcPts val="0"/>
              </a:spcAft>
              <a:buClr>
                <a:schemeClr val="dk1"/>
              </a:buClr>
              <a:buSzPts val="1200"/>
              <a:buFont typeface="Times New Roman"/>
              <a:buChar char="-"/>
            </a:pPr>
            <a:r>
              <a:rPr lang="fr-FR">
                <a:latin typeface="Times New Roman"/>
                <a:ea typeface="Times New Roman"/>
                <a:cs typeface="Times New Roman"/>
                <a:sym typeface="Times New Roman"/>
              </a:rPr>
              <a:t>Plus de bénéficiaires : 200 000</a:t>
            </a:r>
            <a:endParaRPr/>
          </a:p>
          <a:p>
            <a:pPr marL="628650" lvl="1" indent="-171450" algn="l" rtl="0">
              <a:spcBef>
                <a:spcPts val="0"/>
              </a:spcBef>
              <a:spcAft>
                <a:spcPts val="0"/>
              </a:spcAft>
              <a:buClr>
                <a:schemeClr val="dk1"/>
              </a:buClr>
              <a:buSzPts val="1200"/>
              <a:buFont typeface="Times New Roman"/>
              <a:buChar char="-"/>
            </a:pPr>
            <a:r>
              <a:rPr lang="fr-FR">
                <a:latin typeface="Times New Roman"/>
                <a:ea typeface="Times New Roman"/>
                <a:cs typeface="Times New Roman"/>
                <a:sym typeface="Times New Roman"/>
              </a:rPr>
              <a:t>Plus de structures</a:t>
            </a:r>
            <a:endParaRPr/>
          </a:p>
          <a:p>
            <a:pPr marL="628650" lvl="1" indent="-171450" algn="l" rtl="0">
              <a:spcBef>
                <a:spcPts val="0"/>
              </a:spcBef>
              <a:spcAft>
                <a:spcPts val="0"/>
              </a:spcAft>
              <a:buClr>
                <a:schemeClr val="dk1"/>
              </a:buClr>
              <a:buSzPts val="1200"/>
              <a:buFont typeface="Times New Roman"/>
              <a:buChar char="-"/>
            </a:pPr>
            <a:r>
              <a:rPr lang="fr-FR">
                <a:latin typeface="Times New Roman"/>
                <a:ea typeface="Times New Roman"/>
                <a:cs typeface="Times New Roman"/>
                <a:sym typeface="Times New Roman"/>
              </a:rPr>
              <a:t>Meilleurs résultats d’insertion</a:t>
            </a:r>
            <a:endParaRPr/>
          </a:p>
        </p:txBody>
      </p:sp>
      <p:sp>
        <p:nvSpPr>
          <p:cNvPr id="237" name="Google Shape;2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fr-FR"/>
              <a:t>Directions régionales des entreprises, de la concurrence, de la consommation, du travail et de l'emploi</a:t>
            </a:r>
            <a:endParaRPr/>
          </a:p>
          <a:p>
            <a:pPr marL="171450" lvl="0" indent="-171450" algn="l" rtl="0">
              <a:spcBef>
                <a:spcPts val="0"/>
              </a:spcBef>
              <a:spcAft>
                <a:spcPts val="0"/>
              </a:spcAft>
              <a:buClr>
                <a:schemeClr val="dk1"/>
              </a:buClr>
              <a:buSzPts val="1200"/>
              <a:buFont typeface="Calibri"/>
              <a:buChar char="-"/>
            </a:pPr>
            <a:r>
              <a:rPr lang="fr-FR"/>
              <a:t>Nous sommes des professionnels, encadrés, professionnels de l’accompagnement</a:t>
            </a:r>
            <a:endParaRPr/>
          </a:p>
          <a:p>
            <a:pPr marL="171450" lvl="0" indent="-171450" algn="l" rtl="0">
              <a:spcBef>
                <a:spcPts val="0"/>
              </a:spcBef>
              <a:spcAft>
                <a:spcPts val="0"/>
              </a:spcAft>
              <a:buClr>
                <a:schemeClr val="dk1"/>
              </a:buClr>
              <a:buSzPts val="1200"/>
              <a:buFont typeface="Calibri"/>
              <a:buChar char="-"/>
            </a:pPr>
            <a:r>
              <a:rPr lang="fr-FR"/>
              <a:t>Véritable contrat. Si pas les moyens (CIP, encadrement) ni les résultats (80% sorties positives, 40% formation) perte de l’agrément</a:t>
            </a:r>
            <a:endParaRPr/>
          </a:p>
        </p:txBody>
      </p:sp>
      <p:sp>
        <p:nvSpPr>
          <p:cNvPr id="245" name="Google Shape;24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Liste non exhaustive</a:t>
            </a:r>
            <a:endParaRPr/>
          </a:p>
          <a:p>
            <a:pPr marL="0" lvl="0" indent="0" algn="l" rtl="0">
              <a:spcBef>
                <a:spcPts val="0"/>
              </a:spcBef>
              <a:spcAft>
                <a:spcPts val="0"/>
              </a:spcAft>
              <a:buNone/>
            </a:pPr>
            <a:r>
              <a:rPr lang="fr-FR"/>
              <a:t>Délivrance d’une fiche IAE par Pôle Emploi, bientôt d’un PASS IAE par différentes structures habilités (Assistantes Sociales, SIAE…) avec contrôle</a:t>
            </a:r>
            <a:endParaRPr/>
          </a:p>
        </p:txBody>
      </p:sp>
      <p:sp>
        <p:nvSpPr>
          <p:cNvPr id="253" name="Google Shape;25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u="sng">
                <a:solidFill>
                  <a:schemeClr val="hlink"/>
                </a:solidFill>
                <a:hlinkClick r:id="rId3"/>
              </a:rPr>
              <a:t>Période de mise en situation en milieu professionnel</a:t>
            </a:r>
            <a:endParaRPr/>
          </a:p>
          <a:p>
            <a:pPr marL="0" lvl="0" indent="0" algn="l" rtl="0">
              <a:spcBef>
                <a:spcPts val="0"/>
              </a:spcBef>
              <a:spcAft>
                <a:spcPts val="0"/>
              </a:spcAft>
              <a:buNone/>
            </a:pPr>
            <a:endParaRPr/>
          </a:p>
        </p:txBody>
      </p:sp>
      <p:sp>
        <p:nvSpPr>
          <p:cNvPr id="261" name="Google Shape;26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Des personnes en contrat classique + CDDI</a:t>
            </a:r>
            <a:endParaRPr/>
          </a:p>
          <a:p>
            <a:pPr marL="0" lvl="0" indent="0" algn="l" rtl="0">
              <a:spcBef>
                <a:spcPts val="0"/>
              </a:spcBef>
              <a:spcAft>
                <a:spcPts val="0"/>
              </a:spcAft>
              <a:buNone/>
            </a:pPr>
            <a:r>
              <a:rPr lang="fr-FR"/>
              <a:t>Doivent être rentables, uniquement aide au poste (10K€ par ETP)</a:t>
            </a:r>
            <a:endParaRPr/>
          </a:p>
          <a:p>
            <a:pPr marL="0" lvl="0" indent="0" algn="l" rtl="0">
              <a:spcBef>
                <a:spcPts val="0"/>
              </a:spcBef>
              <a:spcAft>
                <a:spcPts val="0"/>
              </a:spcAft>
              <a:buNone/>
            </a:pPr>
            <a:r>
              <a:rPr lang="fr-FR"/>
              <a:t>Entreprise traditionnelle</a:t>
            </a:r>
            <a:endParaRPr/>
          </a:p>
        </p:txBody>
      </p:sp>
      <p:sp>
        <p:nvSpPr>
          <p:cNvPr id="269" name="Google Shape;26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Parfois filiales de groupes d’interim</a:t>
            </a:r>
            <a:endParaRPr/>
          </a:p>
          <a:p>
            <a:pPr marL="0" lvl="0" indent="0" algn="l" rtl="0">
              <a:spcBef>
                <a:spcPts val="0"/>
              </a:spcBef>
              <a:spcAft>
                <a:spcPts val="0"/>
              </a:spcAft>
              <a:buNone/>
            </a:pPr>
            <a:r>
              <a:rPr lang="fr-FR"/>
              <a:t>Aide aux postes, c’est tout. Doivent être rentables (5K€ par ETP)</a:t>
            </a:r>
            <a:endParaRPr/>
          </a:p>
        </p:txBody>
      </p:sp>
      <p:sp>
        <p:nvSpPr>
          <p:cNvPr id="278" name="Google Shape;27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Aide aux postes 20K€ + autres subventions. Par forcément de concurrence avec le secteur marchand. Créer une activité pour remettre les gens à l’emploi</a:t>
            </a:r>
            <a:endParaRPr/>
          </a:p>
          <a:p>
            <a:pPr marL="0" lvl="0" indent="0" algn="l" rtl="0">
              <a:spcBef>
                <a:spcPts val="0"/>
              </a:spcBef>
              <a:spcAft>
                <a:spcPts val="0"/>
              </a:spcAft>
              <a:buNone/>
            </a:pPr>
            <a:r>
              <a:rPr lang="fr-FR"/>
              <a:t>Secteurs : maraîchers, coutures, cuisine…</a:t>
            </a:r>
            <a:endParaRPr/>
          </a:p>
        </p:txBody>
      </p:sp>
      <p:sp>
        <p:nvSpPr>
          <p:cNvPr id="286" name="Google Shape;28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480 heures en entreprises pour ne pas concurrencer les ETTI</a:t>
            </a:r>
            <a:endParaRPr/>
          </a:p>
          <a:p>
            <a:pPr marL="0" lvl="0" indent="0" algn="l" rtl="0">
              <a:spcBef>
                <a:spcPts val="0"/>
              </a:spcBef>
              <a:spcAft>
                <a:spcPts val="0"/>
              </a:spcAft>
              <a:buNone/>
            </a:pPr>
            <a:r>
              <a:rPr lang="fr-FR"/>
              <a:t>Pas de limite, tant qu’il y a un talent et un besoin !</a:t>
            </a:r>
            <a:endParaRPr/>
          </a:p>
          <a:p>
            <a:pPr marL="0" lvl="0" indent="0" algn="l" rtl="0">
              <a:spcBef>
                <a:spcPts val="0"/>
              </a:spcBef>
              <a:spcAft>
                <a:spcPts val="0"/>
              </a:spcAft>
              <a:buNone/>
            </a:pPr>
            <a:r>
              <a:rPr lang="fr-FR"/>
              <a:t>Doivent être rentables, aide au poste 1300 €</a:t>
            </a:r>
            <a:endParaRPr/>
          </a:p>
        </p:txBody>
      </p:sp>
      <p:sp>
        <p:nvSpPr>
          <p:cNvPr id="295" name="Google Shape;29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Encore nouveau (2019)</a:t>
            </a:r>
            <a:endParaRPr/>
          </a:p>
        </p:txBody>
      </p:sp>
      <p:sp>
        <p:nvSpPr>
          <p:cNvPr id="303" name="Google Shape;30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Pour quelques heures</a:t>
            </a:r>
            <a:endParaRPr/>
          </a:p>
          <a:p>
            <a:pPr marL="0" lvl="0" indent="0" algn="l" rtl="0">
              <a:spcBef>
                <a:spcPts val="0"/>
              </a:spcBef>
              <a:spcAft>
                <a:spcPts val="0"/>
              </a:spcAft>
              <a:buNone/>
            </a:pPr>
            <a:r>
              <a:rPr lang="fr-FR"/>
              <a:t>Des demandeurs d’emploi de votre territoire</a:t>
            </a:r>
            <a:endParaRPr/>
          </a:p>
          <a:p>
            <a:pPr marL="0" lvl="0" indent="0" algn="l" rtl="0">
              <a:spcBef>
                <a:spcPts val="0"/>
              </a:spcBef>
              <a:spcAft>
                <a:spcPts val="0"/>
              </a:spcAft>
              <a:buNone/>
            </a:pPr>
            <a:endParaRPr/>
          </a:p>
        </p:txBody>
      </p:sp>
      <p:sp>
        <p:nvSpPr>
          <p:cNvPr id="326" name="Google Shape;32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ESSY regroupe toutes les Yvelines : un besoin dans les Yvelines ou plusieurs dans plusieurs localisations des Yvelines ? ESSY.fr !</a:t>
            </a:r>
            <a:endParaRPr/>
          </a:p>
          <a:p>
            <a:pPr marL="0" lvl="0" indent="0" algn="l" rtl="0">
              <a:spcBef>
                <a:spcPts val="0"/>
              </a:spcBef>
              <a:spcAft>
                <a:spcPts val="0"/>
              </a:spcAft>
              <a:buNone/>
            </a:pPr>
            <a:endParaRPr/>
          </a:p>
        </p:txBody>
      </p:sp>
      <p:sp>
        <p:nvSpPr>
          <p:cNvPr id="336" name="Google Shape;33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ac19d7ded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ac19d7ded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ac19d7ded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c19d7ded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c19d7dedf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ac19d7dedf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c19d7de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ac19d7dedf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ac19d7dedf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c19d7dedf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ac19d7dedf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ac19d7dedf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c19d7dedf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ac19d7dedf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ac19d7dedf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ac19d7dedf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ac19d7dedf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ac19d7dedf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c19d7dedf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c19d7dedf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ac19d7dedf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ac19d7dedf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ac19d7dedf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ac19d7dedf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ac19d7dedf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ac19d7dedf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ac19d7dedf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02C6B"/>
              </a:buClr>
              <a:buSzPts val="6000"/>
              <a:buFont typeface="Gill Sans"/>
              <a:buNone/>
              <a:defRPr sz="6000">
                <a:solidFill>
                  <a:srgbClr val="302C6B"/>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atin typeface="Gill Sans"/>
                <a:ea typeface="Gill Sans"/>
                <a:cs typeface="Gill Sans"/>
                <a:sym typeface="Gill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1" name="Google Shape;21;p2"/>
          <p:cNvPicPr preferRelativeResize="0"/>
          <p:nvPr/>
        </p:nvPicPr>
        <p:blipFill rotWithShape="1">
          <a:blip r:embed="rId2">
            <a:alphaModFix/>
          </a:blip>
          <a:srcRect/>
          <a:stretch/>
        </p:blipFill>
        <p:spPr>
          <a:xfrm>
            <a:off x="0" y="-47"/>
            <a:ext cx="1467293" cy="6857953"/>
          </a:xfrm>
          <a:prstGeom prst="rect">
            <a:avLst/>
          </a:prstGeom>
          <a:noFill/>
          <a:ln>
            <a:noFill/>
          </a:ln>
        </p:spPr>
      </p:pic>
      <p:pic>
        <p:nvPicPr>
          <p:cNvPr id="22" name="Google Shape;22;p2"/>
          <p:cNvPicPr preferRelativeResize="0"/>
          <p:nvPr/>
        </p:nvPicPr>
        <p:blipFill rotWithShape="1">
          <a:blip r:embed="rId3">
            <a:alphaModFix/>
          </a:blip>
          <a:srcRect/>
          <a:stretch/>
        </p:blipFill>
        <p:spPr>
          <a:xfrm>
            <a:off x="10724707" y="0"/>
            <a:ext cx="1467293"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10724707" y="0"/>
            <a:ext cx="1467293" cy="6858000"/>
          </a:xfrm>
          <a:prstGeom prst="rect">
            <a:avLst/>
          </a:prstGeom>
          <a:noFill/>
          <a:ln>
            <a:noFill/>
          </a:ln>
        </p:spPr>
      </p:pic>
      <p:pic>
        <p:nvPicPr>
          <p:cNvPr id="25" name="Google Shape;25;p3"/>
          <p:cNvPicPr preferRelativeResize="0"/>
          <p:nvPr/>
        </p:nvPicPr>
        <p:blipFill rotWithShape="1">
          <a:blip r:embed="rId3">
            <a:alphaModFix/>
          </a:blip>
          <a:srcRect/>
          <a:stretch/>
        </p:blipFill>
        <p:spPr>
          <a:xfrm>
            <a:off x="315173" y="5603358"/>
            <a:ext cx="1259719" cy="10313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02C6B"/>
              </a:buClr>
              <a:buSzPts val="4400"/>
              <a:buFont typeface="Gill Sans"/>
              <a:buNone/>
              <a:defRPr>
                <a:solidFill>
                  <a:srgbClr val="302C6B"/>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4"/>
          <p:cNvPicPr preferRelativeResize="0"/>
          <p:nvPr/>
        </p:nvPicPr>
        <p:blipFill rotWithShape="1">
          <a:blip r:embed="rId2">
            <a:alphaModFix/>
          </a:blip>
          <a:srcRect/>
          <a:stretch/>
        </p:blipFill>
        <p:spPr>
          <a:xfrm>
            <a:off x="0" y="-47"/>
            <a:ext cx="1467293" cy="6857953"/>
          </a:xfrm>
          <a:prstGeom prst="rect">
            <a:avLst/>
          </a:prstGeom>
          <a:noFill/>
          <a:ln>
            <a:noFill/>
          </a:ln>
        </p:spPr>
      </p:pic>
      <p:pic>
        <p:nvPicPr>
          <p:cNvPr id="30" name="Google Shape;30;p4"/>
          <p:cNvPicPr preferRelativeResize="0"/>
          <p:nvPr/>
        </p:nvPicPr>
        <p:blipFill rotWithShape="1">
          <a:blip r:embed="rId3">
            <a:alphaModFix/>
          </a:blip>
          <a:srcRect/>
          <a:stretch/>
        </p:blipFill>
        <p:spPr>
          <a:xfrm>
            <a:off x="10660653" y="5603358"/>
            <a:ext cx="1259719" cy="10313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mailto:l.hemedinger@fondationface.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14.png"/><Relationship Id="rId4" Type="http://schemas.openxmlformats.org/officeDocument/2006/relationships/hyperlink" Target="http://www.lesyvelines-unechance.f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jp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mailto:aamarrurtu@defiservices78.f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defiservices78.fr" TargetMode="External"/><Relationship Id="rId5" Type="http://schemas.openxmlformats.org/officeDocument/2006/relationships/hyperlink" Target="mailto:info@defiservices78.fr" TargetMode="Externa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hyperlink" Target="https://essy.f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8.jpg"/><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2.jp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hyperlink" Target="https://lemarche.inclusion.beta.gouv.fr/fr/"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4"/>
          <p:cNvSpPr txBox="1"/>
          <p:nvPr/>
        </p:nvSpPr>
        <p:spPr>
          <a:xfrm>
            <a:off x="1362454" y="2261781"/>
            <a:ext cx="9448799" cy="3170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4000" b="0" i="1" u="none" strike="noStrike" cap="none">
                <a:solidFill>
                  <a:srgbClr val="302C6B"/>
                </a:solidFill>
                <a:latin typeface="Gill Sans"/>
                <a:ea typeface="Gill Sans"/>
                <a:cs typeface="Gill Sans"/>
                <a:sym typeface="Gill Sans"/>
              </a:rPr>
              <a:t>Les Matinales de l’inclusion </a:t>
            </a:r>
            <a:endParaRPr/>
          </a:p>
          <a:p>
            <a:pPr marL="0" marR="0" lvl="0" indent="0" algn="ctr" rtl="0">
              <a:spcBef>
                <a:spcPts val="0"/>
              </a:spcBef>
              <a:spcAft>
                <a:spcPts val="0"/>
              </a:spcAft>
              <a:buNone/>
            </a:pPr>
            <a:endParaRPr sz="4000" b="0" i="1" u="none" strike="noStrike" cap="none">
              <a:solidFill>
                <a:srgbClr val="302C6B"/>
              </a:solidFill>
              <a:latin typeface="Gill Sans"/>
              <a:ea typeface="Gill Sans"/>
              <a:cs typeface="Gill Sans"/>
              <a:sym typeface="Gill Sans"/>
            </a:endParaRPr>
          </a:p>
          <a:p>
            <a:pPr marL="0" marR="0" lvl="0" indent="0" algn="ctr" rtl="0">
              <a:spcBef>
                <a:spcPts val="0"/>
              </a:spcBef>
              <a:spcAft>
                <a:spcPts val="0"/>
              </a:spcAft>
              <a:buNone/>
            </a:pPr>
            <a:r>
              <a:rPr lang="fr-FR" sz="4000" b="1" i="1" u="none" strike="noStrike" cap="none">
                <a:solidFill>
                  <a:srgbClr val="302C6B"/>
                </a:solidFill>
                <a:latin typeface="Gill Sans"/>
                <a:ea typeface="Gill Sans"/>
                <a:cs typeface="Gill Sans"/>
                <a:sym typeface="Gill Sans"/>
              </a:rPr>
              <a:t>Les Structures de l’IAE</a:t>
            </a:r>
            <a:endParaRPr/>
          </a:p>
          <a:p>
            <a:pPr marL="0" marR="0" lvl="0" indent="0" algn="ctr" rtl="0">
              <a:spcBef>
                <a:spcPts val="0"/>
              </a:spcBef>
              <a:spcAft>
                <a:spcPts val="0"/>
              </a:spcAft>
              <a:buNone/>
            </a:pPr>
            <a:endParaRPr sz="4000" b="1" i="1" u="none" strike="noStrike" cap="none">
              <a:solidFill>
                <a:srgbClr val="302C6B"/>
              </a:solidFill>
              <a:latin typeface="Gill Sans"/>
              <a:ea typeface="Gill Sans"/>
              <a:cs typeface="Gill Sans"/>
              <a:sym typeface="Gill Sans"/>
            </a:endParaRPr>
          </a:p>
          <a:p>
            <a:pPr marL="0" marR="0" lvl="0" indent="0" algn="ctr" rtl="0">
              <a:spcBef>
                <a:spcPts val="0"/>
              </a:spcBef>
              <a:spcAft>
                <a:spcPts val="0"/>
              </a:spcAft>
              <a:buNone/>
            </a:pPr>
            <a:r>
              <a:rPr lang="fr-FR" sz="4000" b="0" i="0" u="none" strike="noStrike" cap="none">
                <a:solidFill>
                  <a:srgbClr val="302C6B"/>
                </a:solidFill>
                <a:latin typeface="Gill Sans"/>
                <a:ea typeface="Gill Sans"/>
                <a:cs typeface="Gill Sans"/>
                <a:sym typeface="Gill Sans"/>
              </a:rPr>
              <a:t>20 Novembre 2020</a:t>
            </a:r>
            <a:endParaRPr sz="4400" b="1" i="1" u="none" strike="noStrike" cap="none">
              <a:solidFill>
                <a:srgbClr val="302C6B"/>
              </a:solidFill>
              <a:latin typeface="Gill Sans"/>
              <a:ea typeface="Gill Sans"/>
              <a:cs typeface="Gill Sans"/>
              <a:sym typeface="Gill Sans"/>
            </a:endParaRPr>
          </a:p>
        </p:txBody>
      </p:sp>
      <p:pic>
        <p:nvPicPr>
          <p:cNvPr id="92" name="Google Shape;92;p14"/>
          <p:cNvPicPr preferRelativeResize="0"/>
          <p:nvPr/>
        </p:nvPicPr>
        <p:blipFill rotWithShape="1">
          <a:blip r:embed="rId3">
            <a:alphaModFix/>
          </a:blip>
          <a:srcRect/>
          <a:stretch/>
        </p:blipFill>
        <p:spPr>
          <a:xfrm>
            <a:off x="4834255" y="5946747"/>
            <a:ext cx="2505198" cy="911253"/>
          </a:xfrm>
          <a:prstGeom prst="rect">
            <a:avLst/>
          </a:prstGeom>
          <a:noFill/>
          <a:ln>
            <a:noFill/>
          </a:ln>
        </p:spPr>
      </p:pic>
      <p:pic>
        <p:nvPicPr>
          <p:cNvPr id="93" name="Google Shape;93;p14"/>
          <p:cNvPicPr preferRelativeResize="0"/>
          <p:nvPr/>
        </p:nvPicPr>
        <p:blipFill rotWithShape="1">
          <a:blip r:embed="rId4">
            <a:alphaModFix/>
          </a:blip>
          <a:srcRect/>
          <a:stretch/>
        </p:blipFill>
        <p:spPr>
          <a:xfrm>
            <a:off x="2061182" y="188718"/>
            <a:ext cx="4364883" cy="2011335"/>
          </a:xfrm>
          <a:prstGeom prst="rect">
            <a:avLst/>
          </a:prstGeom>
          <a:noFill/>
          <a:ln>
            <a:noFill/>
          </a:ln>
        </p:spPr>
      </p:pic>
      <p:pic>
        <p:nvPicPr>
          <p:cNvPr id="94" name="Google Shape;94;p14"/>
          <p:cNvPicPr preferRelativeResize="0"/>
          <p:nvPr/>
        </p:nvPicPr>
        <p:blipFill rotWithShape="1">
          <a:blip r:embed="rId5">
            <a:alphaModFix/>
          </a:blip>
          <a:srcRect/>
          <a:stretch/>
        </p:blipFill>
        <p:spPr>
          <a:xfrm>
            <a:off x="6852763" y="144551"/>
            <a:ext cx="2005766" cy="1586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1897491" y="46037"/>
            <a:ext cx="9147540" cy="10425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39 entreprises engagées</a:t>
            </a:r>
            <a:endParaRPr/>
          </a:p>
        </p:txBody>
      </p:sp>
      <p:sp>
        <p:nvSpPr>
          <p:cNvPr id="198" name="Google Shape;198;p23"/>
          <p:cNvSpPr txBox="1">
            <a:spLocks noGrp="1"/>
          </p:cNvSpPr>
          <p:nvPr>
            <p:ph type="body" idx="1"/>
          </p:nvPr>
        </p:nvSpPr>
        <p:spPr>
          <a:xfrm>
            <a:off x="1146969" y="1088572"/>
            <a:ext cx="10943431" cy="5769428"/>
          </a:xfrm>
          <a:prstGeom prst="rect">
            <a:avLst/>
          </a:prstGeom>
          <a:noFill/>
          <a:ln>
            <a:noFill/>
          </a:ln>
        </p:spPr>
        <p:txBody>
          <a:bodyPr spcFirstLastPara="1" wrap="square" lIns="91425" tIns="45700" rIns="91425" bIns="45700" anchor="t" anchorCtr="0">
            <a:noAutofit/>
          </a:bodyPr>
          <a:lstStyle/>
          <a:p>
            <a:pPr marL="1143000" lvl="2" indent="-101600" algn="l" rtl="0">
              <a:lnSpc>
                <a:spcPct val="90000"/>
              </a:lnSpc>
              <a:spcBef>
                <a:spcPts val="0"/>
              </a:spcBef>
              <a:spcAft>
                <a:spcPts val="0"/>
              </a:spcAft>
              <a:buClr>
                <a:schemeClr val="dk1"/>
              </a:buClr>
              <a:buSzPts val="2000"/>
              <a:buNone/>
            </a:pPr>
            <a:endParaRPr/>
          </a:p>
          <a:p>
            <a:pPr marL="685800" lvl="1" indent="-228600" algn="l" rtl="0">
              <a:lnSpc>
                <a:spcPct val="90000"/>
              </a:lnSpc>
              <a:spcBef>
                <a:spcPts val="500"/>
              </a:spcBef>
              <a:spcAft>
                <a:spcPts val="0"/>
              </a:spcAft>
              <a:buClr>
                <a:schemeClr val="dk1"/>
              </a:buClr>
              <a:buSzPts val="2400"/>
              <a:buChar char="•"/>
            </a:pPr>
            <a:r>
              <a:rPr lang="fr-FR"/>
              <a:t>Coup d’envoi le 21 novembre 2019 avec </a:t>
            </a:r>
            <a:r>
              <a:rPr lang="fr-FR" b="1"/>
              <a:t>17 entreprises </a:t>
            </a:r>
            <a:r>
              <a:rPr lang="fr-FR"/>
              <a:t>signataires</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fr-FR"/>
              <a:t>Depuis septembre, une </a:t>
            </a:r>
            <a:r>
              <a:rPr lang="fr-FR" b="1"/>
              <a:t>dynamique relancée </a:t>
            </a:r>
            <a:r>
              <a:rPr lang="fr-FR"/>
              <a:t>essentiellement auprès de pme, tpe</a:t>
            </a:r>
            <a:endParaRPr/>
          </a:p>
          <a:p>
            <a:pPr marL="685800" lvl="1" indent="-7620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cxnSp>
        <p:nvCxnSpPr>
          <p:cNvPr id="199" name="Google Shape;199;p23"/>
          <p:cNvCxnSpPr/>
          <p:nvPr/>
        </p:nvCxnSpPr>
        <p:spPr>
          <a:xfrm>
            <a:off x="8322364" y="2087962"/>
            <a:ext cx="1" cy="178905"/>
          </a:xfrm>
          <a:prstGeom prst="straightConnector1">
            <a:avLst/>
          </a:prstGeom>
          <a:noFill/>
          <a:ln w="9525" cap="flat" cmpd="sng">
            <a:solidFill>
              <a:srgbClr val="FF0000"/>
            </a:solidFill>
            <a:prstDash val="solid"/>
            <a:miter lim="800000"/>
            <a:headEnd type="none" w="sm" len="sm"/>
            <a:tailEnd type="none" w="sm" len="sm"/>
          </a:ln>
        </p:spPr>
      </p:cxnSp>
      <p:pic>
        <p:nvPicPr>
          <p:cNvPr id="200" name="Google Shape;200;p23"/>
          <p:cNvPicPr preferRelativeResize="0"/>
          <p:nvPr/>
        </p:nvPicPr>
        <p:blipFill rotWithShape="1">
          <a:blip r:embed="rId3">
            <a:alphaModFix/>
          </a:blip>
          <a:srcRect/>
          <a:stretch/>
        </p:blipFill>
        <p:spPr>
          <a:xfrm>
            <a:off x="4307393" y="1939925"/>
            <a:ext cx="3523997" cy="1611409"/>
          </a:xfrm>
          <a:prstGeom prst="rect">
            <a:avLst/>
          </a:prstGeom>
          <a:noFill/>
          <a:ln>
            <a:noFill/>
          </a:ln>
        </p:spPr>
      </p:pic>
      <p:pic>
        <p:nvPicPr>
          <p:cNvPr id="201" name="Google Shape;201;p23"/>
          <p:cNvPicPr preferRelativeResize="0"/>
          <p:nvPr/>
        </p:nvPicPr>
        <p:blipFill rotWithShape="1">
          <a:blip r:embed="rId4">
            <a:alphaModFix/>
          </a:blip>
          <a:srcRect/>
          <a:stretch/>
        </p:blipFill>
        <p:spPr>
          <a:xfrm>
            <a:off x="2300757" y="4278276"/>
            <a:ext cx="7993613" cy="2364181"/>
          </a:xfrm>
          <a:prstGeom prst="rect">
            <a:avLst/>
          </a:prstGeom>
          <a:noFill/>
          <a:ln>
            <a:noFill/>
          </a:ln>
        </p:spPr>
      </p:pic>
      <p:pic>
        <p:nvPicPr>
          <p:cNvPr id="202" name="Google Shape;202;p23"/>
          <p:cNvPicPr preferRelativeResize="0"/>
          <p:nvPr/>
        </p:nvPicPr>
        <p:blipFill rotWithShape="1">
          <a:blip r:embed="rId5">
            <a:alphaModFix/>
          </a:blip>
          <a:srcRect/>
          <a:stretch/>
        </p:blipFill>
        <p:spPr>
          <a:xfrm>
            <a:off x="5149734" y="5193740"/>
            <a:ext cx="1892532" cy="533255"/>
          </a:xfrm>
          <a:prstGeom prst="rect">
            <a:avLst/>
          </a:prstGeom>
          <a:noFill/>
          <a:ln>
            <a:noFill/>
          </a:ln>
        </p:spPr>
      </p:pic>
      <p:pic>
        <p:nvPicPr>
          <p:cNvPr id="203" name="Google Shape;203;p23"/>
          <p:cNvPicPr preferRelativeResize="0"/>
          <p:nvPr/>
        </p:nvPicPr>
        <p:blipFill rotWithShape="1">
          <a:blip r:embed="rId6">
            <a:alphaModFix/>
          </a:blip>
          <a:srcRect/>
          <a:stretch/>
        </p:blipFill>
        <p:spPr>
          <a:xfrm>
            <a:off x="2932211" y="6387901"/>
            <a:ext cx="1826635" cy="470099"/>
          </a:xfrm>
          <a:prstGeom prst="rect">
            <a:avLst/>
          </a:prstGeom>
          <a:noFill/>
          <a:ln>
            <a:noFill/>
          </a:ln>
        </p:spPr>
      </p:pic>
      <p:pic>
        <p:nvPicPr>
          <p:cNvPr id="204" name="Google Shape;204;p23"/>
          <p:cNvPicPr preferRelativeResize="0"/>
          <p:nvPr/>
        </p:nvPicPr>
        <p:blipFill rotWithShape="1">
          <a:blip r:embed="rId7">
            <a:alphaModFix/>
          </a:blip>
          <a:srcRect/>
          <a:stretch/>
        </p:blipFill>
        <p:spPr>
          <a:xfrm>
            <a:off x="5272416" y="6256480"/>
            <a:ext cx="1593949" cy="6015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p:nvPr/>
        </p:nvSpPr>
        <p:spPr>
          <a:xfrm>
            <a:off x="1662546" y="412957"/>
            <a:ext cx="10072254" cy="9733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FR" sz="4000" b="0" i="0" u="none" strike="noStrike" cap="none">
                <a:solidFill>
                  <a:srgbClr val="302C6B"/>
                </a:solidFill>
                <a:latin typeface="Gill Sans"/>
                <a:ea typeface="Gill Sans"/>
                <a:cs typeface="Gill Sans"/>
                <a:sym typeface="Gill Sans"/>
              </a:rPr>
              <a:t>		</a:t>
            </a:r>
            <a:r>
              <a:rPr lang="fr-FR" sz="4400" b="0" i="0" u="none" strike="noStrike" cap="none">
                <a:solidFill>
                  <a:srgbClr val="302C6B"/>
                </a:solidFill>
                <a:latin typeface="Gill Sans"/>
                <a:ea typeface="Gill Sans"/>
                <a:cs typeface="Gill Sans"/>
                <a:sym typeface="Gill Sans"/>
              </a:rPr>
              <a:t>Contact</a:t>
            </a:r>
            <a:endParaRPr sz="4000" b="0" i="0" u="none" strike="noStrike" cap="none">
              <a:solidFill>
                <a:srgbClr val="302C6B"/>
              </a:solidFill>
              <a:latin typeface="Gill Sans"/>
              <a:ea typeface="Gill Sans"/>
              <a:cs typeface="Gill Sans"/>
              <a:sym typeface="Gill Sans"/>
            </a:endParaRPr>
          </a:p>
        </p:txBody>
      </p:sp>
      <p:sp>
        <p:nvSpPr>
          <p:cNvPr id="210" name="Google Shape;210;p24"/>
          <p:cNvSpPr txBox="1">
            <a:spLocks noGrp="1"/>
          </p:cNvSpPr>
          <p:nvPr>
            <p:ph type="body" idx="1"/>
          </p:nvPr>
        </p:nvSpPr>
        <p:spPr>
          <a:xfrm>
            <a:off x="1662546" y="1921594"/>
            <a:ext cx="9751291" cy="38801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800"/>
              <a:buNone/>
            </a:pPr>
            <a:r>
              <a:rPr lang="fr-FR">
                <a:solidFill>
                  <a:srgbClr val="002060"/>
                </a:solidFill>
                <a:latin typeface="Gill Sans"/>
                <a:ea typeface="Gill Sans"/>
                <a:cs typeface="Gill Sans"/>
                <a:sym typeface="Gill Sans"/>
              </a:rPr>
              <a:t>Une interlocutrice dédiée au sein de</a:t>
            </a:r>
            <a:endParaRPr/>
          </a:p>
          <a:p>
            <a:pPr marL="0" lvl="0" indent="0" algn="l" rtl="0">
              <a:lnSpc>
                <a:spcPct val="90000"/>
              </a:lnSpc>
              <a:spcBef>
                <a:spcPts val="1000"/>
              </a:spcBef>
              <a:spcAft>
                <a:spcPts val="0"/>
              </a:spcAft>
              <a:buClr>
                <a:srgbClr val="002060"/>
              </a:buClr>
              <a:buSzPts val="2800"/>
              <a:buNone/>
            </a:pPr>
            <a:r>
              <a:rPr lang="fr-FR">
                <a:solidFill>
                  <a:srgbClr val="002060"/>
                </a:solidFill>
                <a:latin typeface="Gill Sans"/>
                <a:ea typeface="Gill Sans"/>
                <a:cs typeface="Gill Sans"/>
                <a:sym typeface="Gill Sans"/>
              </a:rPr>
              <a:t>	Laurence Hémédinger</a:t>
            </a:r>
            <a:endParaRPr>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a:solidFill>
                  <a:srgbClr val="002060"/>
                </a:solidFill>
                <a:latin typeface="Gill Sans"/>
                <a:ea typeface="Gill Sans"/>
                <a:cs typeface="Gill Sans"/>
                <a:sym typeface="Gill Sans"/>
              </a:rPr>
              <a:t>	07 62 59 20 78</a:t>
            </a:r>
            <a:endParaRPr/>
          </a:p>
          <a:p>
            <a:pPr marL="0" lvl="0" indent="0" algn="l" rtl="0">
              <a:lnSpc>
                <a:spcPct val="90000"/>
              </a:lnSpc>
              <a:spcBef>
                <a:spcPts val="1000"/>
              </a:spcBef>
              <a:spcAft>
                <a:spcPts val="0"/>
              </a:spcAft>
              <a:buClr>
                <a:srgbClr val="002060"/>
              </a:buClr>
              <a:buSzPts val="2800"/>
              <a:buNone/>
            </a:pPr>
            <a:r>
              <a:rPr lang="fr-FR">
                <a:solidFill>
                  <a:srgbClr val="002060"/>
                </a:solidFill>
                <a:latin typeface="Gill Sans"/>
                <a:ea typeface="Gill Sans"/>
                <a:cs typeface="Gill Sans"/>
                <a:sym typeface="Gill Sans"/>
              </a:rPr>
              <a:t>	</a:t>
            </a:r>
            <a:r>
              <a:rPr lang="fr-FR" u="sng">
                <a:solidFill>
                  <a:schemeClr val="hlink"/>
                </a:solidFill>
                <a:latin typeface="Gill Sans"/>
                <a:ea typeface="Gill Sans"/>
                <a:cs typeface="Gill Sans"/>
                <a:sym typeface="Gill Sans"/>
                <a:hlinkClick r:id="rId3"/>
              </a:rPr>
              <a:t>l.hemedinger@fondationface.org</a:t>
            </a:r>
            <a:endParaRPr>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a:solidFill>
                  <a:srgbClr val="002060"/>
                </a:solidFill>
                <a:latin typeface="Gill Sans"/>
                <a:ea typeface="Gill Sans"/>
                <a:cs typeface="Gill Sans"/>
                <a:sym typeface="Gill Sans"/>
              </a:rPr>
              <a:t>Site internet </a:t>
            </a:r>
            <a:r>
              <a:rPr lang="fr-FR" u="sng">
                <a:solidFill>
                  <a:schemeClr val="hlink"/>
                </a:solidFill>
                <a:latin typeface="Gill Sans"/>
                <a:ea typeface="Gill Sans"/>
                <a:cs typeface="Gill Sans"/>
                <a:sym typeface="Gill Sans"/>
                <a:hlinkClick r:id="rId4"/>
              </a:rPr>
              <a:t>www.lesyvelines-unechance.fr</a:t>
            </a:r>
            <a:endParaRPr>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a:solidFill>
                  <a:srgbClr val="002060"/>
                </a:solidFill>
                <a:latin typeface="Gill Sans"/>
                <a:ea typeface="Gill Sans"/>
                <a:cs typeface="Gill Sans"/>
                <a:sym typeface="Gill Sans"/>
              </a:rPr>
              <a:t>	</a:t>
            </a:r>
            <a:endParaRPr/>
          </a:p>
          <a:p>
            <a:pPr marL="0" lvl="0" indent="0" algn="l" rtl="0">
              <a:lnSpc>
                <a:spcPct val="90000"/>
              </a:lnSpc>
              <a:spcBef>
                <a:spcPts val="1000"/>
              </a:spcBef>
              <a:spcAft>
                <a:spcPts val="0"/>
              </a:spcAft>
              <a:buClr>
                <a:schemeClr val="dk1"/>
              </a:buClr>
              <a:buSzPts val="2800"/>
              <a:buNone/>
            </a:pPr>
            <a:endParaRPr>
              <a:solidFill>
                <a:srgbClr val="002060"/>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000"/>
              <a:buNone/>
            </a:pPr>
            <a:endParaRPr sz="2000"/>
          </a:p>
          <a:p>
            <a:pPr marL="457200" lvl="1" indent="0" algn="l" rtl="0">
              <a:lnSpc>
                <a:spcPct val="90000"/>
              </a:lnSpc>
              <a:spcBef>
                <a:spcPts val="500"/>
              </a:spcBef>
              <a:spcAft>
                <a:spcPts val="0"/>
              </a:spcAft>
              <a:buClr>
                <a:schemeClr val="dk1"/>
              </a:buClr>
              <a:buSzPts val="1050"/>
              <a:buNone/>
            </a:pPr>
            <a:endParaRPr sz="1050"/>
          </a:p>
        </p:txBody>
      </p:sp>
      <p:pic>
        <p:nvPicPr>
          <p:cNvPr id="211" name="Google Shape;211;p24"/>
          <p:cNvPicPr preferRelativeResize="0"/>
          <p:nvPr/>
        </p:nvPicPr>
        <p:blipFill rotWithShape="1">
          <a:blip r:embed="rId5">
            <a:alphaModFix/>
          </a:blip>
          <a:srcRect/>
          <a:stretch/>
        </p:blipFill>
        <p:spPr>
          <a:xfrm>
            <a:off x="7155871" y="1758607"/>
            <a:ext cx="1899637" cy="688988"/>
          </a:xfrm>
          <a:prstGeom prst="rect">
            <a:avLst/>
          </a:prstGeom>
          <a:noFill/>
          <a:ln>
            <a:noFill/>
          </a:ln>
        </p:spPr>
      </p:pic>
      <p:pic>
        <p:nvPicPr>
          <p:cNvPr id="212" name="Google Shape;212;p24"/>
          <p:cNvPicPr preferRelativeResize="0"/>
          <p:nvPr/>
        </p:nvPicPr>
        <p:blipFill rotWithShape="1">
          <a:blip r:embed="rId6">
            <a:alphaModFix/>
          </a:blip>
          <a:srcRect/>
          <a:stretch/>
        </p:blipFill>
        <p:spPr>
          <a:xfrm>
            <a:off x="5695745" y="40699"/>
            <a:ext cx="2920253" cy="1345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p:nvPr/>
        </p:nvSpPr>
        <p:spPr>
          <a:xfrm>
            <a:off x="249156" y="1859339"/>
            <a:ext cx="10384431" cy="31393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6600" b="0" i="1" u="none" strike="noStrike" cap="none">
                <a:solidFill>
                  <a:srgbClr val="302C6B"/>
                </a:solidFill>
                <a:latin typeface="Gill Sans"/>
                <a:ea typeface="Gill Sans"/>
                <a:cs typeface="Gill Sans"/>
                <a:sym typeface="Gill Sans"/>
              </a:rPr>
              <a:t>Les Structures </a:t>
            </a:r>
            <a:endParaRPr/>
          </a:p>
          <a:p>
            <a:pPr marL="0" marR="0" lvl="0" indent="0" algn="ctr" rtl="0">
              <a:spcBef>
                <a:spcPts val="0"/>
              </a:spcBef>
              <a:spcAft>
                <a:spcPts val="0"/>
              </a:spcAft>
              <a:buNone/>
            </a:pPr>
            <a:r>
              <a:rPr lang="fr-FR" sz="6600" b="0" i="1" u="none" strike="noStrike" cap="none">
                <a:solidFill>
                  <a:srgbClr val="302C6B"/>
                </a:solidFill>
                <a:latin typeface="Gill Sans"/>
                <a:ea typeface="Gill Sans"/>
                <a:cs typeface="Gill Sans"/>
                <a:sym typeface="Gill Sans"/>
              </a:rPr>
              <a:t>de l’Insertion par l’Activité Économique</a:t>
            </a:r>
            <a:endParaRPr/>
          </a:p>
        </p:txBody>
      </p:sp>
      <p:cxnSp>
        <p:nvCxnSpPr>
          <p:cNvPr id="218" name="Google Shape;218;p25"/>
          <p:cNvCxnSpPr/>
          <p:nvPr/>
        </p:nvCxnSpPr>
        <p:spPr>
          <a:xfrm>
            <a:off x="4378009" y="5230760"/>
            <a:ext cx="2562446" cy="0"/>
          </a:xfrm>
          <a:prstGeom prst="straightConnector1">
            <a:avLst/>
          </a:prstGeom>
          <a:noFill/>
          <a:ln w="28575" cap="flat" cmpd="sng">
            <a:solidFill>
              <a:srgbClr val="C00000"/>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6"/>
          <p:cNvPicPr preferRelativeResize="0">
            <a:picLocks noGrp="1"/>
          </p:cNvPicPr>
          <p:nvPr>
            <p:ph type="body" idx="1"/>
          </p:nvPr>
        </p:nvPicPr>
        <p:blipFill rotWithShape="1">
          <a:blip r:embed="rId3">
            <a:alphaModFix/>
          </a:blip>
          <a:srcRect/>
          <a:stretch/>
        </p:blipFill>
        <p:spPr>
          <a:xfrm>
            <a:off x="1498599" y="2502113"/>
            <a:ext cx="3267739" cy="2383743"/>
          </a:xfrm>
          <a:prstGeom prst="rect">
            <a:avLst/>
          </a:prstGeom>
          <a:noFill/>
          <a:ln>
            <a:noFill/>
          </a:ln>
        </p:spPr>
      </p:pic>
      <p:sp>
        <p:nvSpPr>
          <p:cNvPr id="224" name="Google Shape;224;p26"/>
          <p:cNvSpPr txBox="1"/>
          <p:nvPr/>
        </p:nvSpPr>
        <p:spPr>
          <a:xfrm>
            <a:off x="1498599" y="477524"/>
            <a:ext cx="10491840" cy="7496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4400" b="0" i="0" u="none" strike="noStrike" cap="none">
                <a:solidFill>
                  <a:srgbClr val="302C6B"/>
                </a:solidFill>
                <a:latin typeface="Gill Sans"/>
                <a:ea typeface="Gill Sans"/>
                <a:cs typeface="Gill Sans"/>
                <a:sym typeface="Gill Sans"/>
              </a:rPr>
              <a:t>Les Structures</a:t>
            </a:r>
            <a:r>
              <a:rPr lang="fr-FR" sz="2400" b="0" i="0" u="none" strike="noStrike" cap="none">
                <a:solidFill>
                  <a:srgbClr val="000000"/>
                </a:solidFill>
                <a:latin typeface="Gill Sans"/>
                <a:ea typeface="Gill Sans"/>
                <a:cs typeface="Gill Sans"/>
                <a:sym typeface="Gill Sans"/>
              </a:rPr>
              <a:t> </a:t>
            </a:r>
            <a:r>
              <a:rPr lang="fr-FR" sz="4400" b="0" i="0" u="none" strike="noStrike" cap="none">
                <a:solidFill>
                  <a:srgbClr val="302C6B"/>
                </a:solidFill>
                <a:latin typeface="Gill Sans"/>
                <a:ea typeface="Gill Sans"/>
                <a:cs typeface="Gill Sans"/>
                <a:sym typeface="Gill Sans"/>
              </a:rPr>
              <a:t>d’Insertion</a:t>
            </a:r>
            <a:r>
              <a:rPr lang="fr-FR" sz="2400" b="0" i="0" u="none" strike="noStrike" cap="none">
                <a:solidFill>
                  <a:srgbClr val="000000"/>
                </a:solidFill>
                <a:latin typeface="Gill Sans"/>
                <a:ea typeface="Gill Sans"/>
                <a:cs typeface="Gill Sans"/>
                <a:sym typeface="Gill Sans"/>
              </a:rPr>
              <a:t> </a:t>
            </a:r>
            <a:r>
              <a:rPr lang="fr-FR" sz="4400" b="0" i="0" u="none" strike="noStrike" cap="none">
                <a:solidFill>
                  <a:srgbClr val="302C6B"/>
                </a:solidFill>
                <a:latin typeface="Gill Sans"/>
                <a:ea typeface="Gill Sans"/>
                <a:cs typeface="Gill Sans"/>
                <a:sym typeface="Gill Sans"/>
              </a:rPr>
              <a:t>par l’Activité Economique</a:t>
            </a:r>
            <a:endParaRPr sz="4400" b="0" i="0" u="none" strike="noStrike" cap="none">
              <a:solidFill>
                <a:srgbClr val="302C6B"/>
              </a:solidFill>
              <a:latin typeface="Gill Sans"/>
              <a:ea typeface="Gill Sans"/>
              <a:cs typeface="Gill Sans"/>
              <a:sym typeface="Gill Sans"/>
            </a:endParaRPr>
          </a:p>
          <a:p>
            <a:pPr marL="0" marR="0" lvl="0" indent="0" algn="ctr" rtl="0">
              <a:lnSpc>
                <a:spcPct val="90000"/>
              </a:lnSpc>
              <a:spcBef>
                <a:spcPts val="0"/>
              </a:spcBef>
              <a:spcAft>
                <a:spcPts val="0"/>
              </a:spcAft>
              <a:buNone/>
            </a:pPr>
            <a:endParaRPr sz="4000" b="1" i="0" u="none" strike="noStrike" cap="none">
              <a:solidFill>
                <a:srgbClr val="302C6B"/>
              </a:solidFill>
              <a:latin typeface="Gill Sans"/>
              <a:ea typeface="Gill Sans"/>
              <a:cs typeface="Gill Sans"/>
              <a:sym typeface="Gill Sans"/>
            </a:endParaRPr>
          </a:p>
        </p:txBody>
      </p:sp>
      <p:sp>
        <p:nvSpPr>
          <p:cNvPr id="225" name="Google Shape;225;p26"/>
          <p:cNvSpPr txBox="1"/>
          <p:nvPr/>
        </p:nvSpPr>
        <p:spPr>
          <a:xfrm>
            <a:off x="4858119" y="2794820"/>
            <a:ext cx="7132320" cy="258532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0" i="1" u="none" strike="noStrike" cap="none">
                <a:solidFill>
                  <a:schemeClr val="dk1"/>
                </a:solidFill>
                <a:latin typeface="Calibri"/>
                <a:ea typeface="Calibri"/>
                <a:cs typeface="Calibri"/>
                <a:sym typeface="Calibri"/>
              </a:rPr>
              <a:t>« L’insertion par l’activité économique a pour objet de permettre à des personnes sans emploi, rencontrant des difficultés sociales et professionnelles particulières, de bénéficier de contrats de travail en vue de faciliter leur insertion professionnelle. Elle met en œuvre des modalités spécifiques d’accueil et d’accompagnement.</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fr-FR" sz="1800" b="0" i="1" u="none" strike="noStrike" cap="none">
                <a:solidFill>
                  <a:schemeClr val="dk1"/>
                </a:solidFill>
                <a:latin typeface="Calibri"/>
                <a:ea typeface="Calibri"/>
                <a:cs typeface="Calibri"/>
                <a:sym typeface="Calibri"/>
              </a:rPr>
              <a:t>L’insertion par l’activité économique, notamment par la création d’activités économiques, contribue également au développement des territoires. »</a:t>
            </a:r>
            <a:endParaRPr/>
          </a:p>
          <a:p>
            <a:pPr marL="0" marR="0" lvl="0" indent="0" algn="just" rtl="0">
              <a:spcBef>
                <a:spcPts val="0"/>
              </a:spcBef>
              <a:spcAft>
                <a:spcPts val="0"/>
              </a:spcAft>
              <a:buNone/>
            </a:pPr>
            <a:endParaRPr sz="1800" b="0" i="1"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fr-FR" sz="1800" b="0" i="0" u="none" strike="noStrike" cap="none">
                <a:solidFill>
                  <a:schemeClr val="dk1"/>
                </a:solidFill>
                <a:latin typeface="Calibri"/>
                <a:ea typeface="Calibri"/>
                <a:cs typeface="Calibri"/>
                <a:sym typeface="Calibri"/>
              </a:rPr>
              <a:t>Article L5132-1 du code du travail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7"/>
          <p:cNvPicPr preferRelativeResize="0"/>
          <p:nvPr/>
        </p:nvPicPr>
        <p:blipFill rotWithShape="1">
          <a:blip r:embed="rId3">
            <a:alphaModFix/>
          </a:blip>
          <a:srcRect/>
          <a:stretch/>
        </p:blipFill>
        <p:spPr>
          <a:xfrm>
            <a:off x="7641022" y="3429000"/>
            <a:ext cx="4320824" cy="1972532"/>
          </a:xfrm>
          <a:prstGeom prst="rect">
            <a:avLst/>
          </a:prstGeom>
          <a:noFill/>
          <a:ln>
            <a:noFill/>
          </a:ln>
        </p:spPr>
      </p:pic>
      <p:sp>
        <p:nvSpPr>
          <p:cNvPr id="232" name="Google Shape;232;p27"/>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Les grands principes</a:t>
            </a:r>
            <a:endParaRPr/>
          </a:p>
        </p:txBody>
      </p:sp>
      <p:sp>
        <p:nvSpPr>
          <p:cNvPr id="233" name="Google Shape;233;p27"/>
          <p:cNvSpPr txBox="1">
            <a:spLocks noGrp="1"/>
          </p:cNvSpPr>
          <p:nvPr>
            <p:ph type="body" idx="1"/>
          </p:nvPr>
        </p:nvSpPr>
        <p:spPr>
          <a:xfrm>
            <a:off x="1697669" y="1611569"/>
            <a:ext cx="9741662" cy="44066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dirty="0"/>
              <a:t>L’emploi est un des piliers de l’insertion</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fr-FR" dirty="0"/>
              <a:t>Les personnes éloignées de l’emploi ont besoin d’un coup de pouce</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fr-FR" dirty="0"/>
              <a:t>L’importance de l’accompagnement</a:t>
            </a:r>
            <a:endParaRPr dirty="0"/>
          </a:p>
          <a:p>
            <a:pPr marL="0" lvl="0" indent="0" algn="l" rtl="0">
              <a:lnSpc>
                <a:spcPct val="90000"/>
              </a:lnSpc>
              <a:spcBef>
                <a:spcPts val="1000"/>
              </a:spcBef>
              <a:spcAft>
                <a:spcPts val="0"/>
              </a:spcAft>
              <a:buClr>
                <a:schemeClr val="dk1"/>
              </a:buClr>
              <a:buSzPts val="2800"/>
              <a:buNone/>
            </a:pPr>
            <a:endParaRPr i="1" dirty="0"/>
          </a:p>
          <a:p>
            <a:pPr marL="228600" lvl="0" indent="-228600" algn="l" rtl="0">
              <a:lnSpc>
                <a:spcPct val="90000"/>
              </a:lnSpc>
              <a:spcBef>
                <a:spcPts val="1000"/>
              </a:spcBef>
              <a:spcAft>
                <a:spcPts val="0"/>
              </a:spcAft>
              <a:buClr>
                <a:schemeClr val="dk1"/>
              </a:buClr>
              <a:buSzPts val="2800"/>
              <a:buChar char="•"/>
            </a:pPr>
            <a:r>
              <a:rPr lang="fr-FR" i="1" dirty="0"/>
              <a:t>Notion de « parcours »</a:t>
            </a:r>
            <a:endParaRPr dirty="0"/>
          </a:p>
          <a:p>
            <a:pPr marL="457200" lvl="1" indent="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8"/>
          <p:cNvPicPr preferRelativeResize="0"/>
          <p:nvPr/>
        </p:nvPicPr>
        <p:blipFill rotWithShape="1">
          <a:blip r:embed="rId3">
            <a:alphaModFix/>
          </a:blip>
          <a:srcRect/>
          <a:stretch/>
        </p:blipFill>
        <p:spPr>
          <a:xfrm>
            <a:off x="8296275" y="0"/>
            <a:ext cx="3895725" cy="5591175"/>
          </a:xfrm>
          <a:prstGeom prst="rect">
            <a:avLst/>
          </a:prstGeom>
          <a:noFill/>
          <a:ln>
            <a:noFill/>
          </a:ln>
        </p:spPr>
      </p:pic>
      <p:sp>
        <p:nvSpPr>
          <p:cNvPr id="240" name="Google Shape;240;p28"/>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2C6B"/>
              </a:buClr>
              <a:buSzPts val="4400"/>
              <a:buFont typeface="Gill Sans"/>
              <a:buNone/>
            </a:pPr>
            <a:r>
              <a:rPr lang="fr-FR"/>
              <a:t>Un secteur dynamique</a:t>
            </a:r>
            <a:endParaRPr/>
          </a:p>
        </p:txBody>
      </p:sp>
      <p:sp>
        <p:nvSpPr>
          <p:cNvPr id="241" name="Google Shape;241;p28"/>
          <p:cNvSpPr txBox="1">
            <a:spLocks noGrp="1"/>
          </p:cNvSpPr>
          <p:nvPr>
            <p:ph type="body" idx="1"/>
          </p:nvPr>
        </p:nvSpPr>
        <p:spPr>
          <a:xfrm>
            <a:off x="1843498" y="2244616"/>
            <a:ext cx="7223234"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dirty="0"/>
              <a:t>Branche de l’ESS</a:t>
            </a:r>
            <a:endParaRPr dirty="0"/>
          </a:p>
          <a:p>
            <a:pPr marL="228600" lvl="0" indent="-228600" algn="l" rtl="0">
              <a:lnSpc>
                <a:spcPct val="90000"/>
              </a:lnSpc>
              <a:spcBef>
                <a:spcPts val="1000"/>
              </a:spcBef>
              <a:spcAft>
                <a:spcPts val="0"/>
              </a:spcAft>
              <a:buClr>
                <a:schemeClr val="dk1"/>
              </a:buClr>
              <a:buSzPts val="2800"/>
              <a:buChar char="•"/>
            </a:pPr>
            <a:r>
              <a:rPr lang="fr-FR" dirty="0"/>
              <a:t>3803 structures en 2018</a:t>
            </a:r>
            <a:endParaRPr dirty="0"/>
          </a:p>
          <a:p>
            <a:pPr marL="228600" lvl="0" indent="-228600" algn="l" rtl="0">
              <a:lnSpc>
                <a:spcPct val="90000"/>
              </a:lnSpc>
              <a:spcBef>
                <a:spcPts val="1000"/>
              </a:spcBef>
              <a:spcAft>
                <a:spcPts val="0"/>
              </a:spcAft>
              <a:buClr>
                <a:schemeClr val="dk1"/>
              </a:buClr>
              <a:buSzPts val="2800"/>
              <a:buChar char="•"/>
            </a:pPr>
            <a:r>
              <a:rPr lang="fr-FR" dirty="0"/>
              <a:t>Près de 136 000 personnes accompagnées chaque année</a:t>
            </a:r>
            <a:endParaRPr dirty="0"/>
          </a:p>
          <a:p>
            <a:pPr marL="228600" lvl="0" indent="-228600" algn="l" rtl="0">
              <a:lnSpc>
                <a:spcPct val="90000"/>
              </a:lnSpc>
              <a:spcBef>
                <a:spcPts val="1000"/>
              </a:spcBef>
              <a:spcAft>
                <a:spcPts val="0"/>
              </a:spcAft>
              <a:buClr>
                <a:schemeClr val="dk1"/>
              </a:buClr>
              <a:buSzPts val="2800"/>
              <a:buChar char="•"/>
            </a:pPr>
            <a:r>
              <a:rPr lang="fr-FR" dirty="0"/>
              <a:t>Pacte d’ambition IAE signé en 2019</a:t>
            </a:r>
            <a:endParaRPr dirty="0"/>
          </a:p>
          <a:p>
            <a:pPr marL="228600" lvl="0" indent="-228600" algn="l" rtl="0">
              <a:lnSpc>
                <a:spcPct val="90000"/>
              </a:lnSpc>
              <a:spcBef>
                <a:spcPts val="1000"/>
              </a:spcBef>
              <a:spcAft>
                <a:spcPts val="0"/>
              </a:spcAft>
              <a:buClr>
                <a:schemeClr val="dk1"/>
              </a:buClr>
              <a:buSzPts val="2800"/>
              <a:buChar char="•"/>
            </a:pPr>
            <a:r>
              <a:rPr lang="fr-FR" dirty="0"/>
              <a:t>Ecosystème territorial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9"/>
          <p:cNvPicPr preferRelativeResize="0"/>
          <p:nvPr/>
        </p:nvPicPr>
        <p:blipFill rotWithShape="1">
          <a:blip r:embed="rId3">
            <a:alphaModFix/>
          </a:blip>
          <a:srcRect/>
          <a:stretch/>
        </p:blipFill>
        <p:spPr>
          <a:xfrm>
            <a:off x="7636244" y="3429000"/>
            <a:ext cx="4132997" cy="2078212"/>
          </a:xfrm>
          <a:prstGeom prst="rect">
            <a:avLst/>
          </a:prstGeom>
          <a:noFill/>
          <a:ln>
            <a:noFill/>
          </a:ln>
        </p:spPr>
      </p:pic>
      <p:sp>
        <p:nvSpPr>
          <p:cNvPr id="248" name="Google Shape;248;p29"/>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Un cadre juridique</a:t>
            </a:r>
            <a:endParaRPr/>
          </a:p>
        </p:txBody>
      </p:sp>
      <p:sp>
        <p:nvSpPr>
          <p:cNvPr id="249" name="Google Shape;249;p29"/>
          <p:cNvSpPr txBox="1">
            <a:spLocks noGrp="1"/>
          </p:cNvSpPr>
          <p:nvPr>
            <p:ph type="body" idx="1"/>
          </p:nvPr>
        </p:nvSpPr>
        <p:spPr>
          <a:xfrm>
            <a:off x="1575618" y="1486412"/>
            <a:ext cx="986912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a:t>Agrément &amp; conventionnement délivré chaque année par la DIRECCTE</a:t>
            </a:r>
            <a:endParaRPr/>
          </a:p>
          <a:p>
            <a:pPr marL="228600" lvl="0" indent="-228600" algn="l" rtl="0">
              <a:lnSpc>
                <a:spcPct val="90000"/>
              </a:lnSpc>
              <a:spcBef>
                <a:spcPts val="1000"/>
              </a:spcBef>
              <a:spcAft>
                <a:spcPts val="0"/>
              </a:spcAft>
              <a:buClr>
                <a:schemeClr val="dk1"/>
              </a:buClr>
              <a:buSzPts val="2800"/>
              <a:buChar char="•"/>
            </a:pPr>
            <a:r>
              <a:rPr lang="fr-FR"/>
              <a:t>4 types de structures (+1) avec des I : EI, AI, ETTI, ACI</a:t>
            </a:r>
            <a:endParaRPr/>
          </a:p>
          <a:p>
            <a:pPr marL="228600" lvl="0" indent="-228600" algn="l" rtl="0">
              <a:lnSpc>
                <a:spcPct val="90000"/>
              </a:lnSpc>
              <a:spcBef>
                <a:spcPts val="1000"/>
              </a:spcBef>
              <a:spcAft>
                <a:spcPts val="0"/>
              </a:spcAft>
              <a:buClr>
                <a:schemeClr val="dk1"/>
              </a:buClr>
              <a:buSzPts val="2800"/>
              <a:buChar char="•"/>
            </a:pPr>
            <a:r>
              <a:rPr lang="fr-FR"/>
              <a:t>Des contrats de travail spécifiques : CDDI, CDDU</a:t>
            </a:r>
            <a:endParaRPr/>
          </a:p>
          <a:p>
            <a:pPr marL="228600" lvl="0" indent="-228600" algn="l" rtl="0">
              <a:lnSpc>
                <a:spcPct val="90000"/>
              </a:lnSpc>
              <a:spcBef>
                <a:spcPts val="1000"/>
              </a:spcBef>
              <a:spcAft>
                <a:spcPts val="0"/>
              </a:spcAft>
              <a:buClr>
                <a:schemeClr val="dk1"/>
              </a:buClr>
              <a:buSzPts val="2800"/>
              <a:buChar char="•"/>
            </a:pPr>
            <a:r>
              <a:rPr lang="fr-FR"/>
              <a:t>Une obligation de moyens et de résultat</a:t>
            </a:r>
            <a:endParaRPr/>
          </a:p>
          <a:p>
            <a:pPr marL="685800" lvl="1" indent="-228600" algn="l" rtl="0">
              <a:lnSpc>
                <a:spcPct val="90000"/>
              </a:lnSpc>
              <a:spcBef>
                <a:spcPts val="500"/>
              </a:spcBef>
              <a:spcAft>
                <a:spcPts val="0"/>
              </a:spcAft>
              <a:buClr>
                <a:schemeClr val="dk1"/>
              </a:buClr>
              <a:buSzPts val="2400"/>
              <a:buFont typeface="Noto Sans Symbols"/>
              <a:buChar char="▪"/>
            </a:pPr>
            <a:r>
              <a:rPr lang="fr-FR"/>
              <a:t>Accompagnement</a:t>
            </a:r>
            <a:endParaRPr/>
          </a:p>
          <a:p>
            <a:pPr marL="685800" lvl="1" indent="-228600" algn="l" rtl="0">
              <a:lnSpc>
                <a:spcPct val="90000"/>
              </a:lnSpc>
              <a:spcBef>
                <a:spcPts val="500"/>
              </a:spcBef>
              <a:spcAft>
                <a:spcPts val="0"/>
              </a:spcAft>
              <a:buClr>
                <a:schemeClr val="dk1"/>
              </a:buClr>
              <a:buSzPts val="2400"/>
              <a:buFont typeface="Noto Sans Symbols"/>
              <a:buChar char="▪"/>
            </a:pPr>
            <a:r>
              <a:rPr lang="fr-FR"/>
              <a:t>Formation</a:t>
            </a:r>
            <a:endParaRPr/>
          </a:p>
          <a:p>
            <a:pPr marL="685800" lvl="1" indent="-228600" algn="l" rtl="0">
              <a:lnSpc>
                <a:spcPct val="90000"/>
              </a:lnSpc>
              <a:spcBef>
                <a:spcPts val="500"/>
              </a:spcBef>
              <a:spcAft>
                <a:spcPts val="0"/>
              </a:spcAft>
              <a:buClr>
                <a:schemeClr val="dk1"/>
              </a:buClr>
              <a:buSzPts val="2400"/>
              <a:buFont typeface="Noto Sans Symbols"/>
              <a:buChar char="▪"/>
            </a:pPr>
            <a:r>
              <a:rPr lang="fr-FR"/>
              <a:t>Insertion</a:t>
            </a:r>
            <a:endParaRPr/>
          </a:p>
          <a:p>
            <a:pPr marL="228600" lvl="0" indent="-228600" algn="l" rtl="0">
              <a:lnSpc>
                <a:spcPct val="90000"/>
              </a:lnSpc>
              <a:spcBef>
                <a:spcPts val="1000"/>
              </a:spcBef>
              <a:spcAft>
                <a:spcPts val="0"/>
              </a:spcAft>
              <a:buClr>
                <a:schemeClr val="dk1"/>
              </a:buClr>
              <a:buSzPts val="2800"/>
              <a:buChar char="•"/>
            </a:pPr>
            <a:r>
              <a:rPr lang="fr-FR"/>
              <a:t>Exonération de charges &amp; aides au poste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2154869" y="215829"/>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dirty="0"/>
              <a:t>Critères d’éligibilité à l’IAE</a:t>
            </a:r>
            <a:endParaRPr dirty="0"/>
          </a:p>
        </p:txBody>
      </p:sp>
      <p:sp>
        <p:nvSpPr>
          <p:cNvPr id="256" name="Google Shape;256;p30"/>
          <p:cNvSpPr txBox="1">
            <a:spLocks noGrp="1"/>
          </p:cNvSpPr>
          <p:nvPr>
            <p:ph type="body" idx="1"/>
          </p:nvPr>
        </p:nvSpPr>
        <p:spPr>
          <a:xfrm>
            <a:off x="1626434" y="1321772"/>
            <a:ext cx="10204409" cy="1603375"/>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960"/>
              <a:buNone/>
            </a:pPr>
            <a:r>
              <a:rPr lang="fr-FR" sz="1960" b="1" dirty="0"/>
              <a:t>Critères administratifs de niveau 1</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Bénéficiaire RSA</a:t>
            </a:r>
            <a:endParaRPr dirty="0"/>
          </a:p>
          <a:p>
            <a:pPr marL="228600" lvl="0" indent="-228600" algn="l" rtl="0">
              <a:lnSpc>
                <a:spcPct val="70000"/>
              </a:lnSpc>
              <a:spcBef>
                <a:spcPts val="1000"/>
              </a:spcBef>
              <a:spcAft>
                <a:spcPts val="0"/>
              </a:spcAft>
              <a:buClr>
                <a:schemeClr val="dk1"/>
              </a:buClr>
              <a:buSzPts val="1960"/>
              <a:buChar char="•"/>
            </a:pPr>
            <a:r>
              <a:rPr lang="fr-FR" sz="1960" dirty="0"/>
              <a:t>Allocataire de minima sociaux</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Demandeur d’emploi très longue durée (+ 24 mois)</a:t>
            </a:r>
          </a:p>
          <a:p>
            <a:pPr marL="228600" lvl="0" indent="-228600" algn="l" rtl="0">
              <a:lnSpc>
                <a:spcPct val="70000"/>
              </a:lnSpc>
              <a:spcBef>
                <a:spcPts val="1000"/>
              </a:spcBef>
              <a:spcAft>
                <a:spcPts val="0"/>
              </a:spcAft>
              <a:buClr>
                <a:schemeClr val="dk1"/>
              </a:buClr>
              <a:buSzPts val="1960"/>
              <a:buFont typeface="Arial"/>
              <a:buChar char="•"/>
            </a:pPr>
            <a:endParaRPr dirty="0"/>
          </a:p>
          <a:p>
            <a:pPr marL="0" lvl="0" indent="0" algn="l" rtl="0">
              <a:lnSpc>
                <a:spcPct val="70000"/>
              </a:lnSpc>
              <a:spcBef>
                <a:spcPts val="1000"/>
              </a:spcBef>
              <a:spcAft>
                <a:spcPts val="0"/>
              </a:spcAft>
              <a:buClr>
                <a:schemeClr val="dk1"/>
              </a:buClr>
              <a:buSzPts val="1960"/>
              <a:buNone/>
            </a:pPr>
            <a:r>
              <a:rPr lang="fr-FR" sz="1960" b="1" dirty="0"/>
              <a:t>Critères administratifs de niveau 2</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Niveau d'étude 3 (CAP, BEP) ou infra</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Senior (+ 50 ans) </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Jeunes (- 26 ans) </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Demandeur d’emploi longue durée</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Travailleur en situation de handicap </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Parent isolé </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Personne sans hébergement / hébergée / ayant un parcours de rue </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Réfugiés avec autorisation de travail</a:t>
            </a:r>
            <a:endParaRPr dirty="0"/>
          </a:p>
          <a:p>
            <a:pPr marL="228600" lvl="0" indent="-228600" algn="l" rtl="0">
              <a:lnSpc>
                <a:spcPct val="70000"/>
              </a:lnSpc>
              <a:spcBef>
                <a:spcPts val="1000"/>
              </a:spcBef>
              <a:spcAft>
                <a:spcPts val="0"/>
              </a:spcAft>
              <a:buClr>
                <a:schemeClr val="dk1"/>
              </a:buClr>
              <a:buSzPts val="1960"/>
              <a:buFont typeface="Arial"/>
              <a:buChar char="•"/>
            </a:pPr>
            <a:r>
              <a:rPr lang="fr-FR" sz="1960" dirty="0"/>
              <a:t>Résident en Zone de Revitalisation Rurale</a:t>
            </a:r>
            <a:endParaRPr sz="1960" dirty="0"/>
          </a:p>
          <a:p>
            <a:pPr marL="228600" lvl="0" indent="-228600" algn="l" rtl="0">
              <a:lnSpc>
                <a:spcPct val="70000"/>
              </a:lnSpc>
              <a:spcBef>
                <a:spcPts val="1000"/>
              </a:spcBef>
              <a:spcAft>
                <a:spcPts val="0"/>
              </a:spcAft>
              <a:buClr>
                <a:schemeClr val="dk1"/>
              </a:buClr>
              <a:buSzPts val="1960"/>
              <a:buFont typeface="Arial"/>
              <a:buChar char="•"/>
            </a:pPr>
            <a:r>
              <a:rPr lang="fr-FR" sz="1960" dirty="0"/>
              <a:t>Résident en Quartier Prioritaire de la Ville</a:t>
            </a:r>
            <a:endParaRPr sz="1960" dirty="0"/>
          </a:p>
        </p:txBody>
      </p:sp>
      <p:pic>
        <p:nvPicPr>
          <p:cNvPr id="257" name="Google Shape;257;p30" descr="L'insertion par l'activité économique (IAE) |Pôle emploi"/>
          <p:cNvPicPr preferRelativeResize="0"/>
          <p:nvPr/>
        </p:nvPicPr>
        <p:blipFill rotWithShape="1">
          <a:blip r:embed="rId3">
            <a:alphaModFix/>
          </a:blip>
          <a:srcRect/>
          <a:stretch/>
        </p:blipFill>
        <p:spPr>
          <a:xfrm>
            <a:off x="8159168" y="2123459"/>
            <a:ext cx="2733675" cy="167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Une véritable préparation à l’emploi</a:t>
            </a:r>
            <a:endParaRPr/>
          </a:p>
        </p:txBody>
      </p:sp>
      <p:sp>
        <p:nvSpPr>
          <p:cNvPr id="264" name="Google Shape;264;p31"/>
          <p:cNvSpPr txBox="1">
            <a:spLocks noGrp="1"/>
          </p:cNvSpPr>
          <p:nvPr>
            <p:ph type="body" idx="1"/>
          </p:nvPr>
        </p:nvSpPr>
        <p:spPr>
          <a:xfrm>
            <a:off x="1455202" y="1710812"/>
            <a:ext cx="6662431" cy="4512113"/>
          </a:xfrm>
          <a:prstGeom prst="rect">
            <a:avLst/>
          </a:prstGeom>
          <a:noFill/>
          <a:ln>
            <a:noFill/>
          </a:ln>
        </p:spPr>
        <p:txBody>
          <a:bodyPr spcFirstLastPara="1" wrap="square" lIns="91425" tIns="45700" rIns="91425" bIns="45700" anchor="t" anchorCtr="0">
            <a:noAutofit/>
          </a:bodyPr>
          <a:lstStyle/>
          <a:p>
            <a:pPr marL="228600" lvl="0" indent="-228600" algn="just" rtl="0">
              <a:lnSpc>
                <a:spcPct val="80000"/>
              </a:lnSpc>
              <a:spcBef>
                <a:spcPts val="0"/>
              </a:spcBef>
              <a:spcAft>
                <a:spcPts val="0"/>
              </a:spcAft>
              <a:buClr>
                <a:schemeClr val="dk1"/>
              </a:buClr>
              <a:buSzPts val="2590"/>
              <a:buChar char="•"/>
            </a:pPr>
            <a:r>
              <a:rPr lang="fr-FR" sz="2590" dirty="0"/>
              <a:t>Accompagnement socio professionnel</a:t>
            </a:r>
            <a:endParaRPr dirty="0"/>
          </a:p>
          <a:p>
            <a:pPr marL="0" lvl="0" indent="0" algn="just" rtl="0">
              <a:lnSpc>
                <a:spcPct val="80000"/>
              </a:lnSpc>
              <a:spcBef>
                <a:spcPts val="1000"/>
              </a:spcBef>
              <a:spcAft>
                <a:spcPts val="0"/>
              </a:spcAft>
              <a:buClr>
                <a:schemeClr val="dk1"/>
              </a:buClr>
              <a:buSzPts val="2590"/>
              <a:buNone/>
            </a:pPr>
            <a:endParaRPr sz="2590" dirty="0"/>
          </a:p>
          <a:p>
            <a:pPr marL="228600" lvl="0" indent="-228600" algn="just" rtl="0">
              <a:lnSpc>
                <a:spcPct val="80000"/>
              </a:lnSpc>
              <a:spcBef>
                <a:spcPts val="1000"/>
              </a:spcBef>
              <a:spcAft>
                <a:spcPts val="0"/>
              </a:spcAft>
              <a:buClr>
                <a:schemeClr val="dk1"/>
              </a:buClr>
              <a:buSzPts val="2590"/>
              <a:buChar char="•"/>
            </a:pPr>
            <a:r>
              <a:rPr lang="fr-FR" sz="2590" dirty="0"/>
              <a:t>Missions de travail pour développer ses compétences</a:t>
            </a:r>
            <a:endParaRPr dirty="0"/>
          </a:p>
          <a:p>
            <a:pPr marL="685800" lvl="1" indent="-228600" algn="just" rtl="0">
              <a:lnSpc>
                <a:spcPct val="80000"/>
              </a:lnSpc>
              <a:spcBef>
                <a:spcPts val="500"/>
              </a:spcBef>
              <a:spcAft>
                <a:spcPts val="0"/>
              </a:spcAft>
              <a:buClr>
                <a:schemeClr val="dk1"/>
              </a:buClr>
              <a:buSzPts val="2220"/>
              <a:buFont typeface="Noto Sans Symbols"/>
              <a:buChar char="▪"/>
            </a:pPr>
            <a:r>
              <a:rPr lang="fr-FR" sz="2220" dirty="0"/>
              <a:t>Savoir être : ponctualité, respect des consignes…</a:t>
            </a:r>
            <a:endParaRPr dirty="0"/>
          </a:p>
          <a:p>
            <a:pPr marL="685800" lvl="1" indent="-228600" algn="just" rtl="0">
              <a:lnSpc>
                <a:spcPct val="80000"/>
              </a:lnSpc>
              <a:spcBef>
                <a:spcPts val="500"/>
              </a:spcBef>
              <a:spcAft>
                <a:spcPts val="0"/>
              </a:spcAft>
              <a:buClr>
                <a:schemeClr val="dk1"/>
              </a:buClr>
              <a:buSzPts val="2220"/>
              <a:buFont typeface="Noto Sans Symbols"/>
              <a:buChar char="▪"/>
            </a:pPr>
            <a:r>
              <a:rPr lang="fr-FR" sz="2220" dirty="0"/>
              <a:t>Savoir faire</a:t>
            </a:r>
            <a:endParaRPr dirty="0"/>
          </a:p>
          <a:p>
            <a:pPr marL="457200" lvl="1" indent="0" algn="just" rtl="0">
              <a:lnSpc>
                <a:spcPct val="80000"/>
              </a:lnSpc>
              <a:spcBef>
                <a:spcPts val="500"/>
              </a:spcBef>
              <a:spcAft>
                <a:spcPts val="0"/>
              </a:spcAft>
              <a:buClr>
                <a:schemeClr val="dk1"/>
              </a:buClr>
              <a:buSzPts val="2220"/>
              <a:buNone/>
            </a:pPr>
            <a:endParaRPr sz="2220" dirty="0"/>
          </a:p>
          <a:p>
            <a:pPr marL="228600" lvl="0" indent="-228600" algn="just" rtl="0">
              <a:lnSpc>
                <a:spcPct val="80000"/>
              </a:lnSpc>
              <a:spcBef>
                <a:spcPts val="1000"/>
              </a:spcBef>
              <a:spcAft>
                <a:spcPts val="0"/>
              </a:spcAft>
              <a:buClr>
                <a:schemeClr val="dk1"/>
              </a:buClr>
              <a:buSzPts val="2590"/>
              <a:buChar char="•"/>
            </a:pPr>
            <a:r>
              <a:rPr lang="fr-FR" sz="2590" dirty="0"/>
              <a:t>Possibilité de tester les personnes avant embauche</a:t>
            </a:r>
            <a:endParaRPr dirty="0"/>
          </a:p>
          <a:p>
            <a:pPr marL="685800" lvl="1" indent="-228600" algn="just" rtl="0">
              <a:lnSpc>
                <a:spcPct val="80000"/>
              </a:lnSpc>
              <a:spcBef>
                <a:spcPts val="500"/>
              </a:spcBef>
              <a:spcAft>
                <a:spcPts val="0"/>
              </a:spcAft>
              <a:buClr>
                <a:schemeClr val="dk1"/>
              </a:buClr>
              <a:buSzPts val="2220"/>
              <a:buFont typeface="Noto Sans Symbols"/>
              <a:buChar char="▪"/>
            </a:pPr>
            <a:r>
              <a:rPr lang="fr-FR" sz="2220" dirty="0"/>
              <a:t>Mise à disposition</a:t>
            </a:r>
            <a:endParaRPr dirty="0"/>
          </a:p>
          <a:p>
            <a:pPr marL="685800" lvl="1" indent="-228600" algn="just" rtl="0">
              <a:lnSpc>
                <a:spcPct val="80000"/>
              </a:lnSpc>
              <a:spcBef>
                <a:spcPts val="500"/>
              </a:spcBef>
              <a:spcAft>
                <a:spcPts val="0"/>
              </a:spcAft>
              <a:buClr>
                <a:schemeClr val="dk1"/>
              </a:buClr>
              <a:buSzPts val="2220"/>
              <a:buFont typeface="Noto Sans Symbols"/>
              <a:buChar char="▪"/>
            </a:pPr>
            <a:r>
              <a:rPr lang="fr-FR" sz="2220" dirty="0"/>
              <a:t>Contrats passerelle</a:t>
            </a:r>
            <a:endParaRPr dirty="0"/>
          </a:p>
          <a:p>
            <a:pPr marL="685800" lvl="1" indent="-228600" algn="just" rtl="0">
              <a:lnSpc>
                <a:spcPct val="80000"/>
              </a:lnSpc>
              <a:spcBef>
                <a:spcPts val="500"/>
              </a:spcBef>
              <a:spcAft>
                <a:spcPts val="0"/>
              </a:spcAft>
              <a:buClr>
                <a:schemeClr val="dk1"/>
              </a:buClr>
              <a:buSzPts val="2220"/>
              <a:buFont typeface="Noto Sans Symbols"/>
              <a:buChar char="▪"/>
            </a:pPr>
            <a:r>
              <a:rPr lang="fr-FR" sz="2220" dirty="0"/>
              <a:t>PMSMP</a:t>
            </a:r>
            <a:endParaRPr dirty="0"/>
          </a:p>
          <a:p>
            <a:pPr marL="0" lvl="0" indent="0" algn="l" rtl="0">
              <a:lnSpc>
                <a:spcPct val="80000"/>
              </a:lnSpc>
              <a:spcBef>
                <a:spcPts val="1000"/>
              </a:spcBef>
              <a:spcAft>
                <a:spcPts val="0"/>
              </a:spcAft>
              <a:buClr>
                <a:schemeClr val="dk1"/>
              </a:buClr>
              <a:buSzPts val="2590"/>
              <a:buNone/>
            </a:pPr>
            <a:endParaRPr sz="2590" dirty="0"/>
          </a:p>
          <a:p>
            <a:pPr marL="228600" lvl="0" indent="-64135" algn="l" rtl="0">
              <a:lnSpc>
                <a:spcPct val="80000"/>
              </a:lnSpc>
              <a:spcBef>
                <a:spcPts val="1000"/>
              </a:spcBef>
              <a:spcAft>
                <a:spcPts val="0"/>
              </a:spcAft>
              <a:buClr>
                <a:schemeClr val="dk1"/>
              </a:buClr>
              <a:buSzPts val="2590"/>
              <a:buNone/>
            </a:pPr>
            <a:endParaRPr sz="2590" dirty="0"/>
          </a:p>
        </p:txBody>
      </p:sp>
      <p:pic>
        <p:nvPicPr>
          <p:cNvPr id="265" name="Google Shape;265;p31"/>
          <p:cNvPicPr preferRelativeResize="0"/>
          <p:nvPr/>
        </p:nvPicPr>
        <p:blipFill rotWithShape="1">
          <a:blip r:embed="rId3">
            <a:alphaModFix/>
          </a:blip>
          <a:srcRect/>
          <a:stretch/>
        </p:blipFill>
        <p:spPr>
          <a:xfrm>
            <a:off x="8390558" y="2772696"/>
            <a:ext cx="3557251" cy="23744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Les différentes SIAE : </a:t>
            </a:r>
            <a:br>
              <a:rPr lang="fr-FR"/>
            </a:br>
            <a:r>
              <a:rPr lang="fr-FR"/>
              <a:t>les Entreprises d’Insertion (EI)</a:t>
            </a:r>
            <a:endParaRPr/>
          </a:p>
        </p:txBody>
      </p:sp>
      <p:sp>
        <p:nvSpPr>
          <p:cNvPr id="272" name="Google Shape;272;p32"/>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fr-FR"/>
              <a:t>Entreprises opérant dans le secteur marchand, mais dont la finalité est avant tout sociale </a:t>
            </a:r>
            <a:endParaRPr/>
          </a:p>
          <a:p>
            <a:pPr marL="228600" lvl="0" indent="-228600" algn="just" rtl="0">
              <a:lnSpc>
                <a:spcPct val="90000"/>
              </a:lnSpc>
              <a:spcBef>
                <a:spcPts val="1000"/>
              </a:spcBef>
              <a:spcAft>
                <a:spcPts val="0"/>
              </a:spcAft>
              <a:buClr>
                <a:schemeClr val="dk1"/>
              </a:buClr>
              <a:buSzPts val="2800"/>
              <a:buChar char="•"/>
            </a:pPr>
            <a:r>
              <a:rPr lang="fr-FR"/>
              <a:t>Pas de forme juridique imposée : SARL, SCOP, etc.</a:t>
            </a:r>
            <a:endParaRPr/>
          </a:p>
          <a:p>
            <a:pPr marL="228600" lvl="0" indent="-228600" algn="just" rtl="0">
              <a:lnSpc>
                <a:spcPct val="90000"/>
              </a:lnSpc>
              <a:spcBef>
                <a:spcPts val="1000"/>
              </a:spcBef>
              <a:spcAft>
                <a:spcPts val="0"/>
              </a:spcAft>
              <a:buClr>
                <a:schemeClr val="dk1"/>
              </a:buClr>
              <a:buSzPts val="2800"/>
              <a:buChar char="•"/>
            </a:pPr>
            <a:r>
              <a:rPr lang="fr-FR"/>
              <a:t>CDDI de 2 ans maximum</a:t>
            </a:r>
            <a:endParaRPr/>
          </a:p>
          <a:p>
            <a:pPr marL="228600" lvl="0" indent="-228600" algn="just" rtl="0">
              <a:lnSpc>
                <a:spcPct val="90000"/>
              </a:lnSpc>
              <a:spcBef>
                <a:spcPts val="1000"/>
              </a:spcBef>
              <a:spcAft>
                <a:spcPts val="0"/>
              </a:spcAft>
              <a:buClr>
                <a:schemeClr val="dk1"/>
              </a:buClr>
              <a:buSzPts val="2800"/>
              <a:buChar char="•"/>
            </a:pPr>
            <a:r>
              <a:rPr lang="fr-FR"/>
              <a:t>Exemples de secteurs : recyclage, espaces verts, production de biens, ménage, etc.</a:t>
            </a:r>
            <a:endParaRPr/>
          </a:p>
          <a:p>
            <a:pPr marL="228600" lvl="0" indent="-228600" algn="just" rtl="0">
              <a:lnSpc>
                <a:spcPct val="90000"/>
              </a:lnSpc>
              <a:spcBef>
                <a:spcPts val="1000"/>
              </a:spcBef>
              <a:spcAft>
                <a:spcPts val="0"/>
              </a:spcAft>
              <a:buClr>
                <a:schemeClr val="accent1"/>
              </a:buClr>
              <a:buSzPts val="2800"/>
              <a:buChar char="•"/>
            </a:pPr>
            <a:r>
              <a:rPr lang="fr-FR" i="1">
                <a:solidFill>
                  <a:schemeClr val="accent1"/>
                </a:solidFill>
              </a:rPr>
              <a:t>Vous pouvez leur sous-traiter une partie de votre activité ou leur acheter des biens et services</a:t>
            </a:r>
            <a:endParaRPr/>
          </a:p>
          <a:p>
            <a:pPr marL="228600" lvl="0" indent="-50800" algn="l" rtl="0">
              <a:lnSpc>
                <a:spcPct val="90000"/>
              </a:lnSpc>
              <a:spcBef>
                <a:spcPts val="1000"/>
              </a:spcBef>
              <a:spcAft>
                <a:spcPts val="0"/>
              </a:spcAft>
              <a:buClr>
                <a:schemeClr val="dk1"/>
              </a:buClr>
              <a:buSzPts val="2800"/>
              <a:buNone/>
            </a:pPr>
            <a:endParaRPr/>
          </a:p>
        </p:txBody>
      </p:sp>
      <p:pic>
        <p:nvPicPr>
          <p:cNvPr id="273" name="Google Shape;273;p32" descr="LE RELAIS 33 | INAE"/>
          <p:cNvPicPr preferRelativeResize="0"/>
          <p:nvPr/>
        </p:nvPicPr>
        <p:blipFill rotWithShape="1">
          <a:blip r:embed="rId3">
            <a:alphaModFix/>
          </a:blip>
          <a:srcRect/>
          <a:stretch/>
        </p:blipFill>
        <p:spPr>
          <a:xfrm>
            <a:off x="2701332" y="5666505"/>
            <a:ext cx="2867695" cy="628880"/>
          </a:xfrm>
          <a:prstGeom prst="rect">
            <a:avLst/>
          </a:prstGeom>
          <a:noFill/>
          <a:ln>
            <a:noFill/>
          </a:ln>
        </p:spPr>
      </p:pic>
      <p:pic>
        <p:nvPicPr>
          <p:cNvPr id="274" name="Google Shape;274;p32"/>
          <p:cNvPicPr preferRelativeResize="0"/>
          <p:nvPr/>
        </p:nvPicPr>
        <p:blipFill rotWithShape="1">
          <a:blip r:embed="rId4">
            <a:alphaModFix/>
          </a:blip>
          <a:srcRect/>
          <a:stretch/>
        </p:blipFill>
        <p:spPr>
          <a:xfrm>
            <a:off x="7331134" y="5575549"/>
            <a:ext cx="1600677" cy="9764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p:nvPr/>
        </p:nvSpPr>
        <p:spPr>
          <a:xfrm>
            <a:off x="249156" y="1859339"/>
            <a:ext cx="10384431"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6600" b="0" i="1" u="none" strike="noStrike" cap="none">
                <a:solidFill>
                  <a:srgbClr val="302C6B"/>
                </a:solidFill>
                <a:latin typeface="Gill Sans"/>
                <a:ea typeface="Gill Sans"/>
                <a:cs typeface="Gill Sans"/>
                <a:sym typeface="Gill Sans"/>
              </a:rPr>
              <a:t>La France, une chance.</a:t>
            </a:r>
            <a:endParaRPr/>
          </a:p>
          <a:p>
            <a:pPr marL="0" marR="0" lvl="0" indent="0" algn="ctr" rtl="0">
              <a:spcBef>
                <a:spcPts val="0"/>
              </a:spcBef>
              <a:spcAft>
                <a:spcPts val="0"/>
              </a:spcAft>
              <a:buNone/>
            </a:pPr>
            <a:r>
              <a:rPr lang="fr-FR" sz="6600" b="0" i="1" u="none" strike="noStrike" cap="none">
                <a:solidFill>
                  <a:srgbClr val="302C6B"/>
                </a:solidFill>
                <a:latin typeface="Gill Sans"/>
                <a:ea typeface="Gill Sans"/>
                <a:cs typeface="Gill Sans"/>
                <a:sym typeface="Gill Sans"/>
              </a:rPr>
              <a:t>Club des Yvelines</a:t>
            </a:r>
            <a:endParaRPr/>
          </a:p>
        </p:txBody>
      </p:sp>
      <p:cxnSp>
        <p:nvCxnSpPr>
          <p:cNvPr id="100" name="Google Shape;100;p15"/>
          <p:cNvCxnSpPr/>
          <p:nvPr/>
        </p:nvCxnSpPr>
        <p:spPr>
          <a:xfrm>
            <a:off x="4378009" y="5230760"/>
            <a:ext cx="2562446" cy="0"/>
          </a:xfrm>
          <a:prstGeom prst="straightConnector1">
            <a:avLst/>
          </a:prstGeom>
          <a:noFill/>
          <a:ln w="28575" cap="flat" cmpd="sng">
            <a:solidFill>
              <a:srgbClr val="C00000"/>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3"/>
          <p:cNvPicPr preferRelativeResize="0"/>
          <p:nvPr/>
        </p:nvPicPr>
        <p:blipFill rotWithShape="1">
          <a:blip r:embed="rId3">
            <a:alphaModFix/>
          </a:blip>
          <a:srcRect/>
          <a:stretch/>
        </p:blipFill>
        <p:spPr>
          <a:xfrm>
            <a:off x="8014996" y="1478561"/>
            <a:ext cx="4177004" cy="3028125"/>
          </a:xfrm>
          <a:prstGeom prst="rect">
            <a:avLst/>
          </a:prstGeom>
          <a:noFill/>
          <a:ln>
            <a:noFill/>
          </a:ln>
        </p:spPr>
      </p:pic>
      <p:sp>
        <p:nvSpPr>
          <p:cNvPr id="281" name="Google Shape;281;p33"/>
          <p:cNvSpPr txBox="1">
            <a:spLocks noGrp="1"/>
          </p:cNvSpPr>
          <p:nvPr>
            <p:ph type="title"/>
          </p:nvPr>
        </p:nvSpPr>
        <p:spPr>
          <a:xfrm>
            <a:off x="838199" y="365125"/>
            <a:ext cx="1146941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3959"/>
              <a:buFont typeface="Gill Sans"/>
              <a:buNone/>
            </a:pPr>
            <a:r>
              <a:rPr lang="fr-FR" sz="3959"/>
              <a:t>Les différentes SIAE : </a:t>
            </a:r>
            <a:br>
              <a:rPr lang="fr-FR" sz="3959"/>
            </a:br>
            <a:r>
              <a:rPr lang="fr-FR" sz="3959"/>
              <a:t>les Entreprises de Travail Temporaire d’Insertion (ETTI)</a:t>
            </a:r>
            <a:endParaRPr/>
          </a:p>
        </p:txBody>
      </p:sp>
      <p:sp>
        <p:nvSpPr>
          <p:cNvPr id="282" name="Google Shape;282;p33"/>
          <p:cNvSpPr txBox="1">
            <a:spLocks noGrp="1"/>
          </p:cNvSpPr>
          <p:nvPr>
            <p:ph type="body" idx="1"/>
          </p:nvPr>
        </p:nvSpPr>
        <p:spPr>
          <a:xfrm>
            <a:off x="1497768" y="1838325"/>
            <a:ext cx="6918434"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fr-FR"/>
              <a:t>Dites aussi Intérim d’Insertion</a:t>
            </a:r>
            <a:endParaRPr/>
          </a:p>
          <a:p>
            <a:pPr marL="228600" lvl="0" indent="-228600" algn="just" rtl="0">
              <a:lnSpc>
                <a:spcPct val="90000"/>
              </a:lnSpc>
              <a:spcBef>
                <a:spcPts val="1000"/>
              </a:spcBef>
              <a:spcAft>
                <a:spcPts val="0"/>
              </a:spcAft>
              <a:buClr>
                <a:schemeClr val="dk1"/>
              </a:buClr>
              <a:buSzPts val="2800"/>
              <a:buChar char="•"/>
            </a:pPr>
            <a:r>
              <a:rPr lang="fr-FR"/>
              <a:t>Même modèle que l’intérim classique</a:t>
            </a:r>
            <a:endParaRPr/>
          </a:p>
          <a:p>
            <a:pPr marL="228600" lvl="0" indent="-228600" algn="just" rtl="0">
              <a:lnSpc>
                <a:spcPct val="90000"/>
              </a:lnSpc>
              <a:spcBef>
                <a:spcPts val="1000"/>
              </a:spcBef>
              <a:spcAft>
                <a:spcPts val="0"/>
              </a:spcAft>
              <a:buClr>
                <a:schemeClr val="dk1"/>
              </a:buClr>
              <a:buSzPts val="2800"/>
              <a:buChar char="•"/>
            </a:pPr>
            <a:r>
              <a:rPr lang="fr-FR"/>
              <a:t>Surtout BTP &amp; manutention</a:t>
            </a:r>
            <a:endParaRPr/>
          </a:p>
          <a:p>
            <a:pPr marL="228600" lvl="0" indent="-228600" algn="just" rtl="0">
              <a:lnSpc>
                <a:spcPct val="90000"/>
              </a:lnSpc>
              <a:spcBef>
                <a:spcPts val="1000"/>
              </a:spcBef>
              <a:spcAft>
                <a:spcPts val="0"/>
              </a:spcAft>
              <a:buClr>
                <a:schemeClr val="dk1"/>
              </a:buClr>
              <a:buSzPts val="2800"/>
              <a:buChar char="•"/>
            </a:pPr>
            <a:r>
              <a:rPr lang="fr-FR"/>
              <a:t>Contrat de Travail Temporaire</a:t>
            </a:r>
            <a:endParaRPr/>
          </a:p>
          <a:p>
            <a:pPr marL="228600" lvl="0" indent="-228600" algn="just" rtl="0">
              <a:lnSpc>
                <a:spcPct val="90000"/>
              </a:lnSpc>
              <a:spcBef>
                <a:spcPts val="1000"/>
              </a:spcBef>
              <a:spcAft>
                <a:spcPts val="0"/>
              </a:spcAft>
              <a:buClr>
                <a:schemeClr val="accent1"/>
              </a:buClr>
              <a:buSzPts val="2800"/>
              <a:buChar char="•"/>
            </a:pPr>
            <a:r>
              <a:rPr lang="fr-FR" i="1">
                <a:solidFill>
                  <a:schemeClr val="accent1"/>
                </a:solidFill>
              </a:rPr>
              <a:t>Vous pouvez faire appel aux ETTI pour des contrats d’intérim</a:t>
            </a:r>
            <a:endParaRPr/>
          </a:p>
          <a:p>
            <a:pPr marL="228600" lvl="0" indent="-228600" algn="just" rtl="0">
              <a:lnSpc>
                <a:spcPct val="90000"/>
              </a:lnSpc>
              <a:spcBef>
                <a:spcPts val="1000"/>
              </a:spcBef>
              <a:spcAft>
                <a:spcPts val="0"/>
              </a:spcAft>
              <a:buClr>
                <a:schemeClr val="dk1"/>
              </a:buClr>
              <a:buSzPts val="2800"/>
              <a:buChar char="•"/>
            </a:pPr>
            <a:r>
              <a:rPr lang="fr-FR"/>
              <a:t>Ex : Ineo, InterInser, Id’Intérim…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p:nvPr>
        </p:nvSpPr>
        <p:spPr>
          <a:xfrm>
            <a:off x="838199" y="365125"/>
            <a:ext cx="1146941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Les différentes SIAE : </a:t>
            </a:r>
            <a:br>
              <a:rPr lang="fr-FR"/>
            </a:br>
            <a:r>
              <a:rPr lang="fr-FR"/>
              <a:t>les Ateliers &amp; Chantiers d’Insertion (ACI)</a:t>
            </a:r>
            <a:endParaRPr/>
          </a:p>
        </p:txBody>
      </p:sp>
      <p:sp>
        <p:nvSpPr>
          <p:cNvPr id="289" name="Google Shape;289;p34"/>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fr-FR"/>
              <a:t>Structure de travail à taille humaine</a:t>
            </a:r>
            <a:endParaRPr/>
          </a:p>
          <a:p>
            <a:pPr marL="228600" lvl="0" indent="-228600" algn="just" rtl="0">
              <a:lnSpc>
                <a:spcPct val="90000"/>
              </a:lnSpc>
              <a:spcBef>
                <a:spcPts val="1000"/>
              </a:spcBef>
              <a:spcAft>
                <a:spcPts val="0"/>
              </a:spcAft>
              <a:buClr>
                <a:schemeClr val="dk1"/>
              </a:buClr>
              <a:buSzPts val="2800"/>
              <a:buChar char="•"/>
            </a:pPr>
            <a:r>
              <a:rPr lang="fr-FR"/>
              <a:t>Porté par une structure indépendante ou une collectivité</a:t>
            </a:r>
            <a:endParaRPr/>
          </a:p>
          <a:p>
            <a:pPr marL="228600" lvl="0" indent="-228600" algn="just" rtl="0">
              <a:lnSpc>
                <a:spcPct val="90000"/>
              </a:lnSpc>
              <a:spcBef>
                <a:spcPts val="1000"/>
              </a:spcBef>
              <a:spcAft>
                <a:spcPts val="0"/>
              </a:spcAft>
              <a:buClr>
                <a:schemeClr val="dk1"/>
              </a:buClr>
              <a:buSzPts val="2800"/>
              <a:buChar char="•"/>
            </a:pPr>
            <a:r>
              <a:rPr lang="fr-FR"/>
              <a:t>Subventionné de 50 à 70%</a:t>
            </a:r>
            <a:endParaRPr/>
          </a:p>
          <a:p>
            <a:pPr marL="228600" lvl="0" indent="-228600" algn="just" rtl="0">
              <a:lnSpc>
                <a:spcPct val="90000"/>
              </a:lnSpc>
              <a:spcBef>
                <a:spcPts val="1000"/>
              </a:spcBef>
              <a:spcAft>
                <a:spcPts val="0"/>
              </a:spcAft>
              <a:buClr>
                <a:schemeClr val="dk1"/>
              </a:buClr>
              <a:buSzPts val="2800"/>
              <a:buChar char="•"/>
            </a:pPr>
            <a:r>
              <a:rPr lang="fr-FR"/>
              <a:t>CDDI de 2 ans maximum avec des volumes horaires de 20 à 35 heures par semaines</a:t>
            </a:r>
            <a:endParaRPr/>
          </a:p>
          <a:p>
            <a:pPr marL="228600" lvl="0" indent="-228600" algn="just" rtl="0">
              <a:lnSpc>
                <a:spcPct val="90000"/>
              </a:lnSpc>
              <a:spcBef>
                <a:spcPts val="1000"/>
              </a:spcBef>
              <a:spcAft>
                <a:spcPts val="0"/>
              </a:spcAft>
              <a:buClr>
                <a:schemeClr val="accent1"/>
              </a:buClr>
              <a:buSzPts val="2800"/>
              <a:buChar char="•"/>
            </a:pPr>
            <a:r>
              <a:rPr lang="fr-FR" i="1">
                <a:solidFill>
                  <a:schemeClr val="accent1"/>
                </a:solidFill>
              </a:rPr>
              <a:t>Vous pouvez leur acheter des biens (paniers de légumes, masques…)</a:t>
            </a:r>
            <a:endParaRPr/>
          </a:p>
          <a:p>
            <a:pPr marL="0" lvl="0" indent="0" algn="l" rtl="0">
              <a:lnSpc>
                <a:spcPct val="90000"/>
              </a:lnSpc>
              <a:spcBef>
                <a:spcPts val="1000"/>
              </a:spcBef>
              <a:spcAft>
                <a:spcPts val="0"/>
              </a:spcAft>
              <a:buClr>
                <a:schemeClr val="dk1"/>
              </a:buClr>
              <a:buSzPts val="2800"/>
              <a:buNone/>
            </a:pPr>
            <a:endParaRPr/>
          </a:p>
        </p:txBody>
      </p:sp>
      <p:pic>
        <p:nvPicPr>
          <p:cNvPr id="290" name="Google Shape;290;p34" descr="Documents à télécharger – Les Ateliers du Bocage"/>
          <p:cNvPicPr preferRelativeResize="0"/>
          <p:nvPr/>
        </p:nvPicPr>
        <p:blipFill rotWithShape="1">
          <a:blip r:embed="rId3">
            <a:alphaModFix/>
          </a:blip>
          <a:srcRect/>
          <a:stretch/>
        </p:blipFill>
        <p:spPr>
          <a:xfrm>
            <a:off x="4566059" y="4814641"/>
            <a:ext cx="1706025" cy="1911076"/>
          </a:xfrm>
          <a:prstGeom prst="rect">
            <a:avLst/>
          </a:prstGeom>
          <a:noFill/>
          <a:ln>
            <a:noFill/>
          </a:ln>
        </p:spPr>
      </p:pic>
      <p:pic>
        <p:nvPicPr>
          <p:cNvPr id="291" name="Google Shape;291;p34" descr="La Mie de Pain | HelloAsso"/>
          <p:cNvPicPr preferRelativeResize="0"/>
          <p:nvPr/>
        </p:nvPicPr>
        <p:blipFill rotWithShape="1">
          <a:blip r:embed="rId4">
            <a:alphaModFix/>
          </a:blip>
          <a:srcRect/>
          <a:stretch/>
        </p:blipFill>
        <p:spPr>
          <a:xfrm>
            <a:off x="6772929" y="4889117"/>
            <a:ext cx="1504950" cy="1762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title"/>
          </p:nvPr>
        </p:nvSpPr>
        <p:spPr>
          <a:xfrm>
            <a:off x="838199" y="365125"/>
            <a:ext cx="1146941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Les différentes SIAE : </a:t>
            </a:r>
            <a:br>
              <a:rPr lang="fr-FR"/>
            </a:br>
            <a:r>
              <a:rPr lang="fr-FR"/>
              <a:t>les Associations Intermédiaires (AI)</a:t>
            </a:r>
            <a:endParaRPr/>
          </a:p>
        </p:txBody>
      </p:sp>
      <p:sp>
        <p:nvSpPr>
          <p:cNvPr id="298" name="Google Shape;298;p35"/>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400"/>
              <a:buChar char="•"/>
            </a:pPr>
            <a:r>
              <a:rPr lang="fr-FR" sz="2400"/>
              <a:t>Associations qui s’adressent aux plus éloignés de l’emploi</a:t>
            </a:r>
            <a:endParaRPr/>
          </a:p>
          <a:p>
            <a:pPr marL="228600" lvl="0" indent="-228600" algn="just" rtl="0">
              <a:lnSpc>
                <a:spcPct val="90000"/>
              </a:lnSpc>
              <a:spcBef>
                <a:spcPts val="1000"/>
              </a:spcBef>
              <a:spcAft>
                <a:spcPts val="0"/>
              </a:spcAft>
              <a:buClr>
                <a:schemeClr val="dk1"/>
              </a:buClr>
              <a:buSzPts val="2400"/>
              <a:buChar char="•"/>
            </a:pPr>
            <a:r>
              <a:rPr lang="fr-FR" sz="2400"/>
              <a:t>Logique de proximité avec le public</a:t>
            </a:r>
            <a:endParaRPr/>
          </a:p>
          <a:p>
            <a:pPr marL="228600" lvl="0" indent="-228600" algn="just" rtl="0">
              <a:lnSpc>
                <a:spcPct val="90000"/>
              </a:lnSpc>
              <a:spcBef>
                <a:spcPts val="1000"/>
              </a:spcBef>
              <a:spcAft>
                <a:spcPts val="0"/>
              </a:spcAft>
              <a:buClr>
                <a:schemeClr val="dk1"/>
              </a:buClr>
              <a:buSzPts val="2400"/>
              <a:buChar char="•"/>
            </a:pPr>
            <a:r>
              <a:rPr lang="fr-FR" sz="2400"/>
              <a:t>Octroi de missions de travail courtes auprès de clients variés : particuliers, entreprises, collectivités, associations</a:t>
            </a:r>
            <a:endParaRPr/>
          </a:p>
          <a:p>
            <a:pPr marL="228600" lvl="0" indent="-228600" algn="just" rtl="0">
              <a:lnSpc>
                <a:spcPct val="90000"/>
              </a:lnSpc>
              <a:spcBef>
                <a:spcPts val="1000"/>
              </a:spcBef>
              <a:spcAft>
                <a:spcPts val="0"/>
              </a:spcAft>
              <a:buClr>
                <a:schemeClr val="dk1"/>
              </a:buClr>
              <a:buSzPts val="2400"/>
              <a:buChar char="•"/>
            </a:pPr>
            <a:r>
              <a:rPr lang="fr-FR" sz="2400"/>
              <a:t>Secteurs : ménage, jardinage, restauration collective, manutention, BTP…</a:t>
            </a:r>
            <a:endParaRPr/>
          </a:p>
          <a:p>
            <a:pPr marL="228600" lvl="0" indent="-228600" algn="just" rtl="0">
              <a:lnSpc>
                <a:spcPct val="90000"/>
              </a:lnSpc>
              <a:spcBef>
                <a:spcPts val="1000"/>
              </a:spcBef>
              <a:spcAft>
                <a:spcPts val="0"/>
              </a:spcAft>
              <a:buClr>
                <a:schemeClr val="dk1"/>
              </a:buClr>
              <a:buSzPts val="2400"/>
              <a:buChar char="•"/>
            </a:pPr>
            <a:r>
              <a:rPr lang="fr-FR" sz="2400"/>
              <a:t>Contrats à Durée Déterminée d’Usage</a:t>
            </a:r>
            <a:endParaRPr sz="2400" i="1">
              <a:solidFill>
                <a:schemeClr val="accent1"/>
              </a:solidFill>
            </a:endParaRPr>
          </a:p>
          <a:p>
            <a:pPr marL="228600" lvl="0" indent="-228600" algn="just" rtl="0">
              <a:lnSpc>
                <a:spcPct val="90000"/>
              </a:lnSpc>
              <a:spcBef>
                <a:spcPts val="1000"/>
              </a:spcBef>
              <a:spcAft>
                <a:spcPts val="0"/>
              </a:spcAft>
              <a:buClr>
                <a:schemeClr val="accent1"/>
              </a:buClr>
              <a:buSzPts val="2400"/>
              <a:buChar char="•"/>
            </a:pPr>
            <a:r>
              <a:rPr lang="fr-FR" sz="2400" i="1">
                <a:solidFill>
                  <a:schemeClr val="accent1"/>
                </a:solidFill>
              </a:rPr>
              <a:t>Vous pouvez faire appel à eux pour des besoins réguliers (ex : ménage) ou ponctuels (pic d’activité, remplacement en cas d’absence de personnel)</a:t>
            </a:r>
            <a:endParaRPr sz="2400"/>
          </a:p>
          <a:p>
            <a:pPr marL="0" lvl="0" indent="0" algn="l" rtl="0">
              <a:lnSpc>
                <a:spcPct val="90000"/>
              </a:lnSpc>
              <a:spcBef>
                <a:spcPts val="1000"/>
              </a:spcBef>
              <a:spcAft>
                <a:spcPts val="0"/>
              </a:spcAft>
              <a:buClr>
                <a:schemeClr val="dk1"/>
              </a:buClr>
              <a:buSzPts val="2800"/>
              <a:buNone/>
            </a:pPr>
            <a:endParaRPr/>
          </a:p>
        </p:txBody>
      </p:sp>
      <p:pic>
        <p:nvPicPr>
          <p:cNvPr id="299" name="Google Shape;299;p35"/>
          <p:cNvPicPr preferRelativeResize="0"/>
          <p:nvPr/>
        </p:nvPicPr>
        <p:blipFill rotWithShape="1">
          <a:blip r:embed="rId3">
            <a:alphaModFix/>
          </a:blip>
          <a:srcRect/>
          <a:stretch/>
        </p:blipFill>
        <p:spPr>
          <a:xfrm>
            <a:off x="4245428" y="5598465"/>
            <a:ext cx="5857848" cy="11569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6"/>
          <p:cNvSpPr txBox="1">
            <a:spLocks noGrp="1"/>
          </p:cNvSpPr>
          <p:nvPr>
            <p:ph type="title"/>
          </p:nvPr>
        </p:nvSpPr>
        <p:spPr>
          <a:xfrm>
            <a:off x="1439056" y="365125"/>
            <a:ext cx="107529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3959"/>
              <a:buFont typeface="Gill Sans"/>
              <a:buNone/>
            </a:pPr>
            <a:r>
              <a:rPr lang="fr-FR" sz="3959"/>
              <a:t>Les différentes SIAE : </a:t>
            </a:r>
            <a:br>
              <a:rPr lang="fr-FR" sz="3959"/>
            </a:br>
            <a:r>
              <a:rPr lang="fr-FR" sz="3600"/>
              <a:t>les Entreprises d’Insertion par le Travail Indépendant (EITI)</a:t>
            </a:r>
            <a:endParaRPr sz="3959"/>
          </a:p>
        </p:txBody>
      </p:sp>
      <p:sp>
        <p:nvSpPr>
          <p:cNvPr id="306" name="Google Shape;306;p36"/>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400"/>
              <a:buChar char="•"/>
            </a:pPr>
            <a:r>
              <a:rPr lang="fr-FR" sz="2400" dirty="0"/>
              <a:t>En cours d’expérimentation</a:t>
            </a:r>
            <a:endParaRPr dirty="0"/>
          </a:p>
          <a:p>
            <a:pPr marL="228600" lvl="0" indent="-228600" algn="just" rtl="0">
              <a:lnSpc>
                <a:spcPct val="90000"/>
              </a:lnSpc>
              <a:spcBef>
                <a:spcPts val="1000"/>
              </a:spcBef>
              <a:spcAft>
                <a:spcPts val="0"/>
              </a:spcAft>
              <a:buClr>
                <a:schemeClr val="dk1"/>
              </a:buClr>
              <a:buSzPts val="2400"/>
              <a:buChar char="•"/>
            </a:pPr>
            <a:r>
              <a:rPr lang="fr-FR" sz="2400" dirty="0"/>
              <a:t>Sorte de réseau qui permet de se lancer </a:t>
            </a:r>
            <a:r>
              <a:rPr lang="fr-FR" sz="2400"/>
              <a:t>dans une </a:t>
            </a:r>
            <a:r>
              <a:rPr lang="fr-FR" sz="2400" dirty="0"/>
              <a:t>activité professionnelle indépendante en bénéficiant d’un service de mise en relation avec des clients et d’un accompagnement</a:t>
            </a:r>
            <a:endParaRPr dirty="0"/>
          </a:p>
          <a:p>
            <a:pPr marL="228600" lvl="0" indent="-228600" algn="just" rtl="0">
              <a:lnSpc>
                <a:spcPct val="90000"/>
              </a:lnSpc>
              <a:spcBef>
                <a:spcPts val="1000"/>
              </a:spcBef>
              <a:spcAft>
                <a:spcPts val="0"/>
              </a:spcAft>
              <a:buClr>
                <a:schemeClr val="dk1"/>
              </a:buClr>
              <a:buSzPts val="2400"/>
              <a:buChar char="•"/>
            </a:pPr>
            <a:r>
              <a:rPr lang="fr-FR" sz="2400" dirty="0"/>
              <a:t>Statuts d’indépendants : EURL, SASU, EIRL…</a:t>
            </a:r>
            <a:endParaRPr dirty="0"/>
          </a:p>
          <a:p>
            <a:pPr marL="228600" lvl="0" indent="-228600" algn="just" rtl="0">
              <a:lnSpc>
                <a:spcPct val="90000"/>
              </a:lnSpc>
              <a:spcBef>
                <a:spcPts val="1000"/>
              </a:spcBef>
              <a:spcAft>
                <a:spcPts val="0"/>
              </a:spcAft>
              <a:buClr>
                <a:schemeClr val="accent1"/>
              </a:buClr>
              <a:buSzPts val="2400"/>
              <a:buChar char="•"/>
            </a:pPr>
            <a:r>
              <a:rPr lang="fr-FR" sz="2400" i="1" dirty="0">
                <a:solidFill>
                  <a:schemeClr val="accent1"/>
                </a:solidFill>
              </a:rPr>
              <a:t>Vous pouvez faire appel à eux pour certains services</a:t>
            </a:r>
            <a:endParaRPr sz="2400" dirty="0"/>
          </a:p>
          <a:p>
            <a:pPr marL="0" lvl="0" indent="0" algn="l" rtl="0">
              <a:lnSpc>
                <a:spcPct val="90000"/>
              </a:lnSpc>
              <a:spcBef>
                <a:spcPts val="1000"/>
              </a:spcBef>
              <a:spcAft>
                <a:spcPts val="0"/>
              </a:spcAft>
              <a:buClr>
                <a:schemeClr val="dk1"/>
              </a:buClr>
              <a:buSzPts val="2800"/>
              <a:buNone/>
            </a:pPr>
            <a:endParaRPr dirty="0"/>
          </a:p>
        </p:txBody>
      </p:sp>
      <p:pic>
        <p:nvPicPr>
          <p:cNvPr id="307" name="Google Shape;307;p36"/>
          <p:cNvPicPr preferRelativeResize="0"/>
          <p:nvPr/>
        </p:nvPicPr>
        <p:blipFill rotWithShape="1">
          <a:blip r:embed="rId3">
            <a:alphaModFix/>
          </a:blip>
          <a:srcRect/>
          <a:stretch/>
        </p:blipFill>
        <p:spPr>
          <a:xfrm>
            <a:off x="2485689" y="4844588"/>
            <a:ext cx="7220621" cy="8583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7"/>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Pour aller plus loin…</a:t>
            </a:r>
            <a:endParaRPr/>
          </a:p>
        </p:txBody>
      </p:sp>
      <p:sp>
        <p:nvSpPr>
          <p:cNvPr id="313" name="Google Shape;313;p37"/>
          <p:cNvSpPr txBox="1">
            <a:spLocks noGrp="1"/>
          </p:cNvSpPr>
          <p:nvPr>
            <p:ph type="body" idx="1"/>
          </p:nvPr>
        </p:nvSpPr>
        <p:spPr>
          <a:xfrm>
            <a:off x="1989617" y="1632982"/>
            <a:ext cx="989461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dirty="0"/>
              <a:t>Les </a:t>
            </a:r>
            <a:r>
              <a:rPr lang="fr-FR" dirty="0" err="1"/>
              <a:t>Assembliers</a:t>
            </a:r>
            <a:r>
              <a:rPr lang="fr-FR" dirty="0"/>
              <a:t> sont des regroupements locaux de SIAE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fr-FR" dirty="0"/>
              <a:t>Certains groupes connus regroupent plusieurs SIAE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br>
              <a:rPr lang="fr-FR" dirty="0"/>
            </a:br>
            <a:endParaRPr dirty="0"/>
          </a:p>
          <a:p>
            <a:pPr marL="228600" lvl="0" indent="-228600" algn="l" rtl="0">
              <a:lnSpc>
                <a:spcPct val="90000"/>
              </a:lnSpc>
              <a:spcBef>
                <a:spcPts val="1000"/>
              </a:spcBef>
              <a:spcAft>
                <a:spcPts val="0"/>
              </a:spcAft>
              <a:buClr>
                <a:schemeClr val="dk1"/>
              </a:buClr>
              <a:buSzPts val="2800"/>
              <a:buChar char="•"/>
            </a:pPr>
            <a:r>
              <a:rPr lang="fr-FR" dirty="0"/>
              <a:t>Les SIAE sont regroupées dans plusieurs fédérations et réseaux</a:t>
            </a:r>
            <a:endParaRPr dirty="0"/>
          </a:p>
        </p:txBody>
      </p:sp>
      <p:pic>
        <p:nvPicPr>
          <p:cNvPr id="314" name="Google Shape;314;p37"/>
          <p:cNvPicPr preferRelativeResize="0"/>
          <p:nvPr/>
        </p:nvPicPr>
        <p:blipFill rotWithShape="1">
          <a:blip r:embed="rId3">
            <a:alphaModFix/>
          </a:blip>
          <a:srcRect/>
          <a:stretch/>
        </p:blipFill>
        <p:spPr>
          <a:xfrm>
            <a:off x="10390086" y="1393222"/>
            <a:ext cx="1494141" cy="780322"/>
          </a:xfrm>
          <a:prstGeom prst="rect">
            <a:avLst/>
          </a:prstGeom>
          <a:noFill/>
          <a:ln>
            <a:noFill/>
          </a:ln>
        </p:spPr>
      </p:pic>
      <p:pic>
        <p:nvPicPr>
          <p:cNvPr id="315" name="Google Shape;315;p37" descr="Groupe SOS — Wikipédia"/>
          <p:cNvPicPr preferRelativeResize="0"/>
          <p:nvPr/>
        </p:nvPicPr>
        <p:blipFill rotWithShape="1">
          <a:blip r:embed="rId4">
            <a:alphaModFix/>
          </a:blip>
          <a:srcRect/>
          <a:stretch/>
        </p:blipFill>
        <p:spPr>
          <a:xfrm>
            <a:off x="2899268" y="3130418"/>
            <a:ext cx="1937964" cy="1048407"/>
          </a:xfrm>
          <a:prstGeom prst="rect">
            <a:avLst/>
          </a:prstGeom>
          <a:noFill/>
          <a:ln>
            <a:noFill/>
          </a:ln>
        </p:spPr>
      </p:pic>
      <p:pic>
        <p:nvPicPr>
          <p:cNvPr id="316" name="Google Shape;316;p37" descr="Croix-Rouge insertion - Croix-Rouge française"/>
          <p:cNvPicPr preferRelativeResize="0"/>
          <p:nvPr/>
        </p:nvPicPr>
        <p:blipFill rotWithShape="1">
          <a:blip r:embed="rId5">
            <a:alphaModFix/>
          </a:blip>
          <a:srcRect/>
          <a:stretch/>
        </p:blipFill>
        <p:spPr>
          <a:xfrm>
            <a:off x="5865931" y="3272630"/>
            <a:ext cx="1534769" cy="906195"/>
          </a:xfrm>
          <a:prstGeom prst="rect">
            <a:avLst/>
          </a:prstGeom>
          <a:noFill/>
          <a:ln>
            <a:noFill/>
          </a:ln>
        </p:spPr>
      </p:pic>
      <p:pic>
        <p:nvPicPr>
          <p:cNvPr id="317" name="Google Shape;317;p37" descr="Les Restos du cœur — Wikipédia"/>
          <p:cNvPicPr preferRelativeResize="0"/>
          <p:nvPr/>
        </p:nvPicPr>
        <p:blipFill rotWithShape="1">
          <a:blip r:embed="rId6">
            <a:alphaModFix/>
          </a:blip>
          <a:srcRect/>
          <a:stretch/>
        </p:blipFill>
        <p:spPr>
          <a:xfrm>
            <a:off x="8872531" y="3130418"/>
            <a:ext cx="1048408" cy="1048408"/>
          </a:xfrm>
          <a:prstGeom prst="rect">
            <a:avLst/>
          </a:prstGeom>
          <a:noFill/>
          <a:ln>
            <a:noFill/>
          </a:ln>
        </p:spPr>
      </p:pic>
      <p:pic>
        <p:nvPicPr>
          <p:cNvPr id="318" name="Google Shape;318;p37" descr="Fédération des acteurs de la solidarité - Accueil"/>
          <p:cNvPicPr preferRelativeResize="0"/>
          <p:nvPr/>
        </p:nvPicPr>
        <p:blipFill rotWithShape="1">
          <a:blip r:embed="rId7">
            <a:alphaModFix/>
          </a:blip>
          <a:srcRect/>
          <a:stretch/>
        </p:blipFill>
        <p:spPr>
          <a:xfrm>
            <a:off x="3435138" y="5363335"/>
            <a:ext cx="1331868" cy="703736"/>
          </a:xfrm>
          <a:prstGeom prst="rect">
            <a:avLst/>
          </a:prstGeom>
          <a:noFill/>
          <a:ln>
            <a:noFill/>
          </a:ln>
        </p:spPr>
      </p:pic>
      <p:pic>
        <p:nvPicPr>
          <p:cNvPr id="319" name="Google Shape;319;p37"/>
          <p:cNvPicPr preferRelativeResize="0"/>
          <p:nvPr/>
        </p:nvPicPr>
        <p:blipFill rotWithShape="1">
          <a:blip r:embed="rId8">
            <a:alphaModFix/>
          </a:blip>
          <a:srcRect/>
          <a:stretch/>
        </p:blipFill>
        <p:spPr>
          <a:xfrm>
            <a:off x="5001721" y="5432973"/>
            <a:ext cx="1331868" cy="471707"/>
          </a:xfrm>
          <a:prstGeom prst="rect">
            <a:avLst/>
          </a:prstGeom>
          <a:noFill/>
          <a:ln>
            <a:noFill/>
          </a:ln>
        </p:spPr>
      </p:pic>
      <p:pic>
        <p:nvPicPr>
          <p:cNvPr id="320" name="Google Shape;320;p37" descr="Unai - Les Associations Intermédiaires"/>
          <p:cNvPicPr preferRelativeResize="0"/>
          <p:nvPr/>
        </p:nvPicPr>
        <p:blipFill rotWithShape="1">
          <a:blip r:embed="rId9">
            <a:alphaModFix/>
          </a:blip>
          <a:srcRect/>
          <a:stretch/>
        </p:blipFill>
        <p:spPr>
          <a:xfrm>
            <a:off x="6808498" y="5348271"/>
            <a:ext cx="1108985" cy="641110"/>
          </a:xfrm>
          <a:prstGeom prst="rect">
            <a:avLst/>
          </a:prstGeom>
          <a:noFill/>
          <a:ln>
            <a:noFill/>
          </a:ln>
        </p:spPr>
      </p:pic>
      <p:pic>
        <p:nvPicPr>
          <p:cNvPr id="321" name="Google Shape;321;p37" descr="La fédération des entreprises d'insertion | Avise.org"/>
          <p:cNvPicPr preferRelativeResize="0"/>
          <p:nvPr/>
        </p:nvPicPr>
        <p:blipFill rotWithShape="1">
          <a:blip r:embed="rId10">
            <a:alphaModFix/>
          </a:blip>
          <a:srcRect/>
          <a:stretch/>
        </p:blipFill>
        <p:spPr>
          <a:xfrm>
            <a:off x="8392392" y="5186701"/>
            <a:ext cx="1453113" cy="875244"/>
          </a:xfrm>
          <a:prstGeom prst="rect">
            <a:avLst/>
          </a:prstGeom>
          <a:noFill/>
          <a:ln>
            <a:noFill/>
          </a:ln>
        </p:spPr>
      </p:pic>
      <p:pic>
        <p:nvPicPr>
          <p:cNvPr id="322" name="Google Shape;322;p37"/>
          <p:cNvPicPr preferRelativeResize="0"/>
          <p:nvPr/>
        </p:nvPicPr>
        <p:blipFill rotWithShape="1">
          <a:blip r:embed="rId11">
            <a:alphaModFix/>
          </a:blip>
          <a:srcRect/>
          <a:stretch/>
        </p:blipFill>
        <p:spPr>
          <a:xfrm>
            <a:off x="5289070" y="6250841"/>
            <a:ext cx="3038856" cy="411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8"/>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2C6B"/>
              </a:buClr>
              <a:buSzPts val="4400"/>
              <a:buFont typeface="Gill Sans"/>
              <a:buNone/>
            </a:pPr>
            <a:r>
              <a:rPr lang="fr-FR"/>
              <a:t>DEFI Services +</a:t>
            </a:r>
            <a:endParaRPr/>
          </a:p>
        </p:txBody>
      </p:sp>
      <p:sp>
        <p:nvSpPr>
          <p:cNvPr id="329" name="Google Shape;329;p38"/>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fr-FR" sz="2400"/>
              <a:t>Association Intermédiaire créée en 1992</a:t>
            </a:r>
            <a:endParaRPr/>
          </a:p>
          <a:p>
            <a:pPr marL="228600" lvl="0" indent="-228600" algn="l" rtl="0">
              <a:lnSpc>
                <a:spcPct val="90000"/>
              </a:lnSpc>
              <a:spcBef>
                <a:spcPts val="1000"/>
              </a:spcBef>
              <a:spcAft>
                <a:spcPts val="0"/>
              </a:spcAft>
              <a:buClr>
                <a:schemeClr val="dk1"/>
              </a:buClr>
              <a:buSzPts val="2400"/>
              <a:buChar char="•"/>
            </a:pPr>
            <a:r>
              <a:rPr lang="fr-FR" sz="2400"/>
              <a:t>Basée à Chanteloup les Vignes et présente dans le Nord des Yvelines</a:t>
            </a:r>
            <a:endParaRPr/>
          </a:p>
          <a:p>
            <a:pPr marL="228600" lvl="0" indent="-228600" algn="l" rtl="0">
              <a:lnSpc>
                <a:spcPct val="90000"/>
              </a:lnSpc>
              <a:spcBef>
                <a:spcPts val="1000"/>
              </a:spcBef>
              <a:spcAft>
                <a:spcPts val="0"/>
              </a:spcAft>
              <a:buClr>
                <a:schemeClr val="dk1"/>
              </a:buClr>
              <a:buSzPts val="2400"/>
              <a:buChar char="•"/>
            </a:pPr>
            <a:r>
              <a:rPr lang="fr-FR" sz="2400"/>
              <a:t>Flexibilité et proximité</a:t>
            </a:r>
            <a:endParaRPr/>
          </a:p>
          <a:p>
            <a:pPr marL="228600" lvl="0" indent="-228600" algn="l" rtl="0">
              <a:lnSpc>
                <a:spcPct val="90000"/>
              </a:lnSpc>
              <a:spcBef>
                <a:spcPts val="1000"/>
              </a:spcBef>
              <a:spcAft>
                <a:spcPts val="0"/>
              </a:spcAft>
              <a:buClr>
                <a:schemeClr val="dk1"/>
              </a:buClr>
              <a:buSzPts val="2400"/>
              <a:buChar char="•"/>
            </a:pPr>
            <a:r>
              <a:rPr lang="fr-FR" sz="2400"/>
              <a:t>300 demandeurs d’emploi accompagnés chaque année</a:t>
            </a:r>
            <a:endParaRPr/>
          </a:p>
          <a:p>
            <a:pPr marL="228600" lvl="0" indent="-228600" algn="l" rtl="0">
              <a:lnSpc>
                <a:spcPct val="90000"/>
              </a:lnSpc>
              <a:spcBef>
                <a:spcPts val="1000"/>
              </a:spcBef>
              <a:spcAft>
                <a:spcPts val="0"/>
              </a:spcAft>
              <a:buClr>
                <a:schemeClr val="dk1"/>
              </a:buClr>
              <a:buSzPts val="2400"/>
              <a:buChar char="•"/>
            </a:pPr>
            <a:r>
              <a:rPr lang="fr-FR" sz="2400"/>
              <a:t>9 salariés permanents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30" name="Google Shape;330;p38"/>
          <p:cNvPicPr preferRelativeResize="0"/>
          <p:nvPr/>
        </p:nvPicPr>
        <p:blipFill rotWithShape="1">
          <a:blip r:embed="rId3">
            <a:alphaModFix/>
          </a:blip>
          <a:srcRect/>
          <a:stretch/>
        </p:blipFill>
        <p:spPr>
          <a:xfrm>
            <a:off x="8033198" y="0"/>
            <a:ext cx="4158801" cy="2343807"/>
          </a:xfrm>
          <a:prstGeom prst="rect">
            <a:avLst/>
          </a:prstGeom>
          <a:noFill/>
          <a:ln>
            <a:noFill/>
          </a:ln>
        </p:spPr>
      </p:pic>
      <p:pic>
        <p:nvPicPr>
          <p:cNvPr id="331" name="Google Shape;331;p38"/>
          <p:cNvPicPr preferRelativeResize="0"/>
          <p:nvPr/>
        </p:nvPicPr>
        <p:blipFill rotWithShape="1">
          <a:blip r:embed="rId4">
            <a:alphaModFix/>
          </a:blip>
          <a:srcRect/>
          <a:stretch/>
        </p:blipFill>
        <p:spPr>
          <a:xfrm>
            <a:off x="2014044" y="4285704"/>
            <a:ext cx="3409293" cy="2272862"/>
          </a:xfrm>
          <a:prstGeom prst="rect">
            <a:avLst/>
          </a:prstGeom>
          <a:noFill/>
          <a:ln>
            <a:noFill/>
          </a:ln>
        </p:spPr>
      </p:pic>
      <p:sp>
        <p:nvSpPr>
          <p:cNvPr id="332" name="Google Shape;332;p38"/>
          <p:cNvSpPr txBox="1"/>
          <p:nvPr/>
        </p:nvSpPr>
        <p:spPr>
          <a:xfrm>
            <a:off x="5945580" y="4428773"/>
            <a:ext cx="6099275" cy="193899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01 39 70 98 20</a:t>
            </a:r>
            <a:endParaRPr/>
          </a:p>
          <a:p>
            <a:pPr marL="285750" marR="0" lvl="0" indent="-285750" algn="l" rtl="0">
              <a:spcBef>
                <a:spcPts val="0"/>
              </a:spcBef>
              <a:spcAft>
                <a:spcPts val="0"/>
              </a:spcAft>
              <a:buClr>
                <a:schemeClr val="dk1"/>
              </a:buClr>
              <a:buSzPts val="2400"/>
              <a:buFont typeface="Arial"/>
              <a:buChar char="•"/>
            </a:pPr>
            <a:r>
              <a:rPr lang="fr-FR" sz="2400" b="0" i="0" u="sng" strike="noStrike" cap="none">
                <a:solidFill>
                  <a:schemeClr val="hlink"/>
                </a:solidFill>
                <a:latin typeface="Calibri"/>
                <a:ea typeface="Calibri"/>
                <a:cs typeface="Calibri"/>
                <a:sym typeface="Calibri"/>
                <a:hlinkClick r:id="rId5"/>
              </a:rPr>
              <a:t>info@defiservices78.fr</a:t>
            </a:r>
            <a:endParaRPr sz="2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fr-FR" sz="2400" b="0" i="0" u="sng" strike="noStrike" cap="none">
                <a:solidFill>
                  <a:schemeClr val="hlink"/>
                </a:solidFill>
                <a:latin typeface="Calibri"/>
                <a:ea typeface="Calibri"/>
                <a:cs typeface="Calibri"/>
                <a:sym typeface="Calibri"/>
                <a:hlinkClick r:id="rId6"/>
              </a:rPr>
              <a:t>defiservices78.fr</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fr-FR" sz="2400" u="sng">
                <a:solidFill>
                  <a:schemeClr val="hlink"/>
                </a:solidFill>
                <a:latin typeface="Calibri"/>
                <a:ea typeface="Calibri"/>
                <a:cs typeface="Calibri"/>
                <a:sym typeface="Calibri"/>
                <a:hlinkClick r:id="rId7"/>
              </a:rPr>
              <a:t>aamarrurtu@defiservices78.fr</a:t>
            </a:r>
            <a:endParaRPr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9"/>
          <p:cNvSpPr txBox="1">
            <a:spLocks noGrp="1"/>
          </p:cNvSpPr>
          <p:nvPr>
            <p:ph type="body" idx="1"/>
          </p:nvPr>
        </p:nvSpPr>
        <p:spPr>
          <a:xfrm>
            <a:off x="2154869" y="1825625"/>
            <a:ext cx="947749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Regroupement avec les autres AI des Yvelines dans le collectif</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Ayez le réflexe </a:t>
            </a:r>
            <a:r>
              <a:rPr lang="fr-FR" u="sng">
                <a:solidFill>
                  <a:schemeClr val="hlink"/>
                </a:solidFill>
                <a:hlinkClick r:id="rId3"/>
              </a:rPr>
              <a:t>https://essy.fr/</a:t>
            </a:r>
            <a:r>
              <a:rPr lang="fr-FR"/>
              <a:t> ! Et si on travaillait ensemble ?</a:t>
            </a:r>
            <a:endParaRPr/>
          </a:p>
          <a:p>
            <a:pPr marL="0" lvl="0" indent="0" algn="l" rtl="0">
              <a:lnSpc>
                <a:spcPct val="90000"/>
              </a:lnSpc>
              <a:spcBef>
                <a:spcPts val="1000"/>
              </a:spcBef>
              <a:spcAft>
                <a:spcPts val="0"/>
              </a:spcAft>
              <a:buClr>
                <a:schemeClr val="dk1"/>
              </a:buClr>
              <a:buSzPts val="2800"/>
              <a:buNone/>
            </a:pPr>
            <a:endParaRPr/>
          </a:p>
        </p:txBody>
      </p:sp>
      <p:pic>
        <p:nvPicPr>
          <p:cNvPr id="339" name="Google Shape;339;p39"/>
          <p:cNvPicPr preferRelativeResize="0"/>
          <p:nvPr/>
        </p:nvPicPr>
        <p:blipFill rotWithShape="1">
          <a:blip r:embed="rId4">
            <a:alphaModFix/>
          </a:blip>
          <a:srcRect/>
          <a:stretch/>
        </p:blipFill>
        <p:spPr>
          <a:xfrm>
            <a:off x="1641852" y="253511"/>
            <a:ext cx="2827284" cy="1173323"/>
          </a:xfrm>
          <a:prstGeom prst="rect">
            <a:avLst/>
          </a:prstGeom>
          <a:noFill/>
          <a:ln>
            <a:noFill/>
          </a:ln>
        </p:spPr>
      </p:pic>
      <p:pic>
        <p:nvPicPr>
          <p:cNvPr id="340" name="Google Shape;340;p39" descr="Fiche d'inscription Restauration scolaire"/>
          <p:cNvPicPr preferRelativeResize="0"/>
          <p:nvPr/>
        </p:nvPicPr>
        <p:blipFill rotWithShape="1">
          <a:blip r:embed="rId5">
            <a:alphaModFix/>
          </a:blip>
          <a:srcRect/>
          <a:stretch/>
        </p:blipFill>
        <p:spPr>
          <a:xfrm>
            <a:off x="3738928" y="4347232"/>
            <a:ext cx="2207172" cy="1604708"/>
          </a:xfrm>
          <a:prstGeom prst="rect">
            <a:avLst/>
          </a:prstGeom>
          <a:noFill/>
          <a:ln>
            <a:noFill/>
          </a:ln>
        </p:spPr>
      </p:pic>
      <p:pic>
        <p:nvPicPr>
          <p:cNvPr id="341" name="Google Shape;341;p39"/>
          <p:cNvPicPr preferRelativeResize="0"/>
          <p:nvPr/>
        </p:nvPicPr>
        <p:blipFill rotWithShape="1">
          <a:blip r:embed="rId6">
            <a:alphaModFix/>
          </a:blip>
          <a:srcRect/>
          <a:stretch/>
        </p:blipFill>
        <p:spPr>
          <a:xfrm>
            <a:off x="6322258" y="4109555"/>
            <a:ext cx="2466975" cy="1857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0"/>
          <p:cNvSpPr txBox="1"/>
          <p:nvPr/>
        </p:nvSpPr>
        <p:spPr>
          <a:xfrm>
            <a:off x="249156" y="1859339"/>
            <a:ext cx="10384431"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ctr" rtl="0">
              <a:spcBef>
                <a:spcPts val="0"/>
              </a:spcBef>
              <a:spcAft>
                <a:spcPts val="0"/>
              </a:spcAft>
              <a:buNone/>
            </a:pPr>
            <a:r>
              <a:rPr lang="fr-FR" sz="6600" i="1">
                <a:solidFill>
                  <a:srgbClr val="302C6B"/>
                </a:solidFill>
                <a:latin typeface="Gill Sans"/>
                <a:ea typeface="Gill Sans"/>
                <a:cs typeface="Gill Sans"/>
                <a:sym typeface="Gill Sans"/>
              </a:rPr>
              <a:t>Le Marché de l’Inclusion </a:t>
            </a:r>
            <a:endParaRPr/>
          </a:p>
        </p:txBody>
      </p:sp>
      <p:cxnSp>
        <p:nvCxnSpPr>
          <p:cNvPr id="347" name="Google Shape;347;p40"/>
          <p:cNvCxnSpPr/>
          <p:nvPr/>
        </p:nvCxnSpPr>
        <p:spPr>
          <a:xfrm>
            <a:off x="4378009" y="5230760"/>
            <a:ext cx="2562446" cy="0"/>
          </a:xfrm>
          <a:prstGeom prst="straightConnector1">
            <a:avLst/>
          </a:prstGeom>
          <a:noFill/>
          <a:ln w="28575" cap="flat" cmpd="sng">
            <a:solidFill>
              <a:srgbClr val="C00000"/>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txBox="1">
            <a:spLocks noGrp="1"/>
          </p:cNvSpPr>
          <p:nvPr>
            <p:ph type="title"/>
          </p:nvPr>
        </p:nvSpPr>
        <p:spPr>
          <a:xfrm>
            <a:off x="2154869" y="365125"/>
            <a:ext cx="9147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Qui sommes nous?</a:t>
            </a:r>
            <a:endParaRPr/>
          </a:p>
        </p:txBody>
      </p:sp>
      <p:pic>
        <p:nvPicPr>
          <p:cNvPr id="354" name="Google Shape;354;p41"/>
          <p:cNvPicPr preferRelativeResize="0"/>
          <p:nvPr/>
        </p:nvPicPr>
        <p:blipFill>
          <a:blip r:embed="rId3">
            <a:alphaModFix/>
          </a:blip>
          <a:stretch>
            <a:fillRect/>
          </a:stretch>
        </p:blipFill>
        <p:spPr>
          <a:xfrm>
            <a:off x="7810550" y="2179800"/>
            <a:ext cx="1718750" cy="1718750"/>
          </a:xfrm>
          <a:prstGeom prst="rect">
            <a:avLst/>
          </a:prstGeom>
          <a:noFill/>
          <a:ln>
            <a:noFill/>
          </a:ln>
        </p:spPr>
      </p:pic>
      <p:sp>
        <p:nvSpPr>
          <p:cNvPr id="355" name="Google Shape;355;p41"/>
          <p:cNvSpPr txBox="1"/>
          <p:nvPr/>
        </p:nvSpPr>
        <p:spPr>
          <a:xfrm>
            <a:off x="7734350" y="3959700"/>
            <a:ext cx="2133600" cy="13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a:solidFill>
                  <a:srgbClr val="000000"/>
                </a:solidFill>
                <a:highlight>
                  <a:srgbClr val="FFFFFF"/>
                </a:highlight>
                <a:latin typeface="Montserrat SemiBold"/>
                <a:ea typeface="Montserrat SemiBold"/>
                <a:cs typeface="Montserrat SemiBold"/>
                <a:sym typeface="Montserrat SemiBold"/>
              </a:rPr>
              <a:t>La DINUM </a:t>
            </a:r>
            <a:endParaRPr sz="1600">
              <a:solidFill>
                <a:srgbClr val="000000"/>
              </a:solidFill>
              <a:highlight>
                <a:srgbClr val="FFFFFF"/>
              </a:highlight>
              <a:latin typeface="Montserrat SemiBold"/>
              <a:ea typeface="Montserrat SemiBold"/>
              <a:cs typeface="Montserrat SemiBold"/>
              <a:sym typeface="Montserrat SemiBold"/>
            </a:endParaRPr>
          </a:p>
          <a:p>
            <a:pPr marL="0" lvl="0" indent="0" algn="l" rtl="0">
              <a:spcBef>
                <a:spcPts val="0"/>
              </a:spcBef>
              <a:spcAft>
                <a:spcPts val="0"/>
              </a:spcAft>
              <a:buNone/>
            </a:pPr>
            <a:r>
              <a:rPr lang="fr-FR" sz="1100">
                <a:solidFill>
                  <a:srgbClr val="000000"/>
                </a:solidFill>
                <a:highlight>
                  <a:srgbClr val="FFFFFF"/>
                </a:highlight>
                <a:latin typeface="Montserrat"/>
                <a:ea typeface="Montserrat"/>
                <a:cs typeface="Montserrat"/>
                <a:sym typeface="Montserrat"/>
              </a:rPr>
              <a:t>Direction interministérielle du numérique</a:t>
            </a:r>
            <a:endParaRPr sz="700">
              <a:latin typeface="Montserrat"/>
              <a:ea typeface="Montserrat"/>
              <a:cs typeface="Montserrat"/>
              <a:sym typeface="Montserrat"/>
            </a:endParaRPr>
          </a:p>
        </p:txBody>
      </p:sp>
      <p:pic>
        <p:nvPicPr>
          <p:cNvPr id="356" name="Google Shape;356;p41"/>
          <p:cNvPicPr preferRelativeResize="0"/>
          <p:nvPr/>
        </p:nvPicPr>
        <p:blipFill>
          <a:blip r:embed="rId4">
            <a:alphaModFix/>
          </a:blip>
          <a:stretch>
            <a:fillRect/>
          </a:stretch>
        </p:blipFill>
        <p:spPr>
          <a:xfrm>
            <a:off x="3205326" y="2605925"/>
            <a:ext cx="1836600" cy="1523375"/>
          </a:xfrm>
          <a:prstGeom prst="rect">
            <a:avLst/>
          </a:prstGeom>
          <a:noFill/>
          <a:ln>
            <a:noFill/>
          </a:ln>
        </p:spPr>
      </p:pic>
      <p:sp>
        <p:nvSpPr>
          <p:cNvPr id="357" name="Google Shape;357;p41"/>
          <p:cNvSpPr txBox="1"/>
          <p:nvPr/>
        </p:nvSpPr>
        <p:spPr>
          <a:xfrm>
            <a:off x="5133776" y="2485934"/>
            <a:ext cx="2064300" cy="8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a:solidFill>
                  <a:srgbClr val="000000"/>
                </a:solidFill>
                <a:highlight>
                  <a:srgbClr val="FFFFFF"/>
                </a:highlight>
                <a:latin typeface="Montserrat SemiBold"/>
                <a:ea typeface="Montserrat SemiBold"/>
                <a:cs typeface="Montserrat SemiBold"/>
                <a:sym typeface="Montserrat SemiBold"/>
              </a:rPr>
              <a:t>HCIEE</a:t>
            </a:r>
            <a:endParaRPr sz="1600">
              <a:solidFill>
                <a:srgbClr val="000000"/>
              </a:solidFill>
              <a:highlight>
                <a:srgbClr val="FFFFFF"/>
              </a:highlight>
              <a:latin typeface="Montserrat SemiBold"/>
              <a:ea typeface="Montserrat SemiBold"/>
              <a:cs typeface="Montserrat SemiBold"/>
              <a:sym typeface="Montserrat SemiBold"/>
            </a:endParaRPr>
          </a:p>
          <a:p>
            <a:pPr marL="0" lvl="0" indent="0" algn="l" rtl="0">
              <a:spcBef>
                <a:spcPts val="0"/>
              </a:spcBef>
              <a:spcAft>
                <a:spcPts val="0"/>
              </a:spcAft>
              <a:buNone/>
            </a:pPr>
            <a:r>
              <a:rPr lang="fr-FR" sz="900">
                <a:solidFill>
                  <a:srgbClr val="000000"/>
                </a:solidFill>
                <a:highlight>
                  <a:srgbClr val="FFFFFF"/>
                </a:highlight>
                <a:latin typeface="Montserrat"/>
                <a:ea typeface="Montserrat"/>
                <a:cs typeface="Montserrat"/>
                <a:sym typeface="Montserrat"/>
              </a:rPr>
              <a:t>Haut commissaire à l’inclusion dans l’emploi et à l’engagement des entreprises</a:t>
            </a:r>
            <a:endParaRPr sz="500">
              <a:latin typeface="Montserrat"/>
              <a:ea typeface="Montserrat"/>
              <a:cs typeface="Montserrat"/>
              <a:sym typeface="Montserrat"/>
            </a:endParaRPr>
          </a:p>
        </p:txBody>
      </p:sp>
      <p:sp>
        <p:nvSpPr>
          <p:cNvPr id="358" name="Google Shape;358;p41"/>
          <p:cNvSpPr txBox="1"/>
          <p:nvPr/>
        </p:nvSpPr>
        <p:spPr>
          <a:xfrm>
            <a:off x="5133701" y="3486998"/>
            <a:ext cx="20643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a:solidFill>
                  <a:srgbClr val="000000"/>
                </a:solidFill>
                <a:highlight>
                  <a:srgbClr val="FFFFFF"/>
                </a:highlight>
                <a:latin typeface="Montserrat SemiBold"/>
                <a:ea typeface="Montserrat SemiBold"/>
                <a:cs typeface="Montserrat SemiBold"/>
                <a:sym typeface="Montserrat SemiBold"/>
              </a:rPr>
              <a:t>DGEFP</a:t>
            </a:r>
            <a:endParaRPr>
              <a:solidFill>
                <a:srgbClr val="000000"/>
              </a:solidFill>
              <a:highlight>
                <a:srgbClr val="FFFFFF"/>
              </a:highlight>
              <a:latin typeface="Montserrat SemiBold"/>
              <a:ea typeface="Montserrat SemiBold"/>
              <a:cs typeface="Montserrat SemiBold"/>
              <a:sym typeface="Montserrat SemiBold"/>
            </a:endParaRPr>
          </a:p>
          <a:p>
            <a:pPr marL="0" lvl="0" indent="0" algn="l" rtl="0">
              <a:spcBef>
                <a:spcPts val="0"/>
              </a:spcBef>
              <a:spcAft>
                <a:spcPts val="0"/>
              </a:spcAft>
              <a:buNone/>
            </a:pPr>
            <a:r>
              <a:rPr lang="fr-FR" sz="900">
                <a:solidFill>
                  <a:srgbClr val="000000"/>
                </a:solidFill>
                <a:highlight>
                  <a:srgbClr val="FFFFFF"/>
                </a:highlight>
                <a:latin typeface="Montserrat"/>
                <a:ea typeface="Montserrat"/>
                <a:cs typeface="Montserrat"/>
                <a:sym typeface="Montserrat"/>
              </a:rPr>
              <a:t>Délégation générale à l'emploi et à la formation professionnelle</a:t>
            </a:r>
            <a:endParaRPr sz="500">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2"/>
          <p:cNvSpPr txBox="1">
            <a:spLocks noGrp="1"/>
          </p:cNvSpPr>
          <p:nvPr>
            <p:ph type="title"/>
          </p:nvPr>
        </p:nvSpPr>
        <p:spPr>
          <a:xfrm>
            <a:off x="2154869" y="365125"/>
            <a:ext cx="9147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Une démarche de co-construction</a:t>
            </a:r>
            <a:endParaRPr/>
          </a:p>
        </p:txBody>
      </p:sp>
      <p:sp>
        <p:nvSpPr>
          <p:cNvPr id="365" name="Google Shape;365;p42"/>
          <p:cNvSpPr/>
          <p:nvPr/>
        </p:nvSpPr>
        <p:spPr>
          <a:xfrm>
            <a:off x="4511867" y="2804072"/>
            <a:ext cx="3886800" cy="33516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grpSp>
        <p:nvGrpSpPr>
          <p:cNvPr id="366" name="Google Shape;366;p42"/>
          <p:cNvGrpSpPr/>
          <p:nvPr/>
        </p:nvGrpSpPr>
        <p:grpSpPr>
          <a:xfrm>
            <a:off x="5252677" y="2423365"/>
            <a:ext cx="2404043" cy="2073295"/>
            <a:chOff x="3611776" y="414352"/>
            <a:chExt cx="2166000" cy="2166000"/>
          </a:xfrm>
        </p:grpSpPr>
        <p:sp>
          <p:nvSpPr>
            <p:cNvPr id="367" name="Google Shape;367;p42"/>
            <p:cNvSpPr/>
            <p:nvPr/>
          </p:nvSpPr>
          <p:spPr>
            <a:xfrm>
              <a:off x="3611776" y="414352"/>
              <a:ext cx="2166000" cy="2166000"/>
            </a:xfrm>
            <a:prstGeom prst="ellipse">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68" name="Google Shape;368;p42"/>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000">
                  <a:solidFill>
                    <a:srgbClr val="FFFFFF"/>
                  </a:solidFill>
                  <a:latin typeface="Montserrat"/>
                  <a:ea typeface="Montserrat"/>
                  <a:cs typeface="Montserrat"/>
                  <a:sym typeface="Montserrat"/>
                </a:rPr>
                <a:t>Vestibulum congue </a:t>
              </a:r>
              <a:endParaRPr sz="1000">
                <a:solidFill>
                  <a:srgbClr val="FFFFFF"/>
                </a:solidFill>
                <a:latin typeface="Montserrat"/>
                <a:ea typeface="Montserrat"/>
                <a:cs typeface="Montserrat"/>
                <a:sym typeface="Montserrat"/>
              </a:endParaRPr>
            </a:p>
          </p:txBody>
        </p:sp>
      </p:grpSp>
      <p:grpSp>
        <p:nvGrpSpPr>
          <p:cNvPr id="369" name="Google Shape;369;p42"/>
          <p:cNvGrpSpPr/>
          <p:nvPr/>
        </p:nvGrpSpPr>
        <p:grpSpPr>
          <a:xfrm>
            <a:off x="6307617" y="3972605"/>
            <a:ext cx="2404043" cy="2073295"/>
            <a:chOff x="4562258" y="2032864"/>
            <a:chExt cx="2166000" cy="2166000"/>
          </a:xfrm>
        </p:grpSpPr>
        <p:sp>
          <p:nvSpPr>
            <p:cNvPr id="370" name="Google Shape;370;p42"/>
            <p:cNvSpPr/>
            <p:nvPr/>
          </p:nvSpPr>
          <p:spPr>
            <a:xfrm>
              <a:off x="4562258" y="2032864"/>
              <a:ext cx="2166000" cy="2166000"/>
            </a:xfrm>
            <a:prstGeom prst="ellipse">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71" name="Google Shape;371;p42"/>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000">
                  <a:solidFill>
                    <a:srgbClr val="FFFFFF"/>
                  </a:solidFill>
                  <a:latin typeface="Montserrat"/>
                  <a:ea typeface="Montserrat"/>
                  <a:cs typeface="Montserrat"/>
                  <a:sym typeface="Montserrat"/>
                </a:rPr>
                <a:t>Vestibulum congue </a:t>
              </a:r>
              <a:endParaRPr sz="1000">
                <a:solidFill>
                  <a:srgbClr val="FFFFFF"/>
                </a:solidFill>
                <a:latin typeface="Montserrat"/>
                <a:ea typeface="Montserrat"/>
                <a:cs typeface="Montserrat"/>
                <a:sym typeface="Montserrat"/>
              </a:endParaRPr>
            </a:p>
          </p:txBody>
        </p:sp>
      </p:grpSp>
      <p:grpSp>
        <p:nvGrpSpPr>
          <p:cNvPr id="372" name="Google Shape;372;p42"/>
          <p:cNvGrpSpPr/>
          <p:nvPr/>
        </p:nvGrpSpPr>
        <p:grpSpPr>
          <a:xfrm>
            <a:off x="4243889" y="3972605"/>
            <a:ext cx="2404043" cy="2073295"/>
            <a:chOff x="2702876" y="2032864"/>
            <a:chExt cx="2166000" cy="2166000"/>
          </a:xfrm>
        </p:grpSpPr>
        <p:sp>
          <p:nvSpPr>
            <p:cNvPr id="373" name="Google Shape;373;p42"/>
            <p:cNvSpPr/>
            <p:nvPr/>
          </p:nvSpPr>
          <p:spPr>
            <a:xfrm>
              <a:off x="2702876" y="2032864"/>
              <a:ext cx="2166000" cy="2166000"/>
            </a:xfrm>
            <a:prstGeom prst="ellipse">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74" name="Google Shape;374;p42"/>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000">
                  <a:solidFill>
                    <a:srgbClr val="FFFFFF"/>
                  </a:solidFill>
                  <a:latin typeface="Montserrat"/>
                  <a:ea typeface="Montserrat"/>
                  <a:cs typeface="Montserrat"/>
                  <a:sym typeface="Montserrat"/>
                </a:rPr>
                <a:t>Vestibulum congue </a:t>
              </a:r>
              <a:endParaRPr sz="1000">
                <a:solidFill>
                  <a:srgbClr val="FFFFFF"/>
                </a:solidFill>
                <a:latin typeface="Montserrat"/>
                <a:ea typeface="Montserrat"/>
                <a:cs typeface="Montserrat"/>
                <a:sym typeface="Montserrat"/>
              </a:endParaRPr>
            </a:p>
          </p:txBody>
        </p:sp>
      </p:grpSp>
      <p:sp>
        <p:nvSpPr>
          <p:cNvPr id="375" name="Google Shape;375;p42"/>
          <p:cNvSpPr/>
          <p:nvPr/>
        </p:nvSpPr>
        <p:spPr>
          <a:xfrm>
            <a:off x="5777916" y="3889698"/>
            <a:ext cx="1360800" cy="11730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76" name="Google Shape;376;p42"/>
          <p:cNvSpPr/>
          <p:nvPr/>
        </p:nvSpPr>
        <p:spPr>
          <a:xfrm>
            <a:off x="4511867" y="2804072"/>
            <a:ext cx="3886800" cy="33516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grpSp>
        <p:nvGrpSpPr>
          <p:cNvPr id="377" name="Google Shape;377;p42"/>
          <p:cNvGrpSpPr/>
          <p:nvPr/>
        </p:nvGrpSpPr>
        <p:grpSpPr>
          <a:xfrm>
            <a:off x="5252677" y="2423365"/>
            <a:ext cx="2404043" cy="2073295"/>
            <a:chOff x="3611776" y="414352"/>
            <a:chExt cx="2166000" cy="2166000"/>
          </a:xfrm>
        </p:grpSpPr>
        <p:sp>
          <p:nvSpPr>
            <p:cNvPr id="378" name="Google Shape;378;p42"/>
            <p:cNvSpPr/>
            <p:nvPr/>
          </p:nvSpPr>
          <p:spPr>
            <a:xfrm>
              <a:off x="3611776" y="414352"/>
              <a:ext cx="2166000" cy="2166000"/>
            </a:xfrm>
            <a:prstGeom prst="ellipse">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79" name="Google Shape;379;p42"/>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Montserrat"/>
                  <a:ea typeface="Montserrat"/>
                  <a:cs typeface="Montserrat"/>
                  <a:sym typeface="Montserrat"/>
                </a:rPr>
                <a:t>Les besoins des usagers avant ceux de l’administration</a:t>
              </a:r>
              <a:endParaRPr sz="1000">
                <a:solidFill>
                  <a:srgbClr val="FFFFFF"/>
                </a:solidFill>
                <a:latin typeface="Montserrat"/>
                <a:ea typeface="Montserrat"/>
                <a:cs typeface="Montserrat"/>
                <a:sym typeface="Montserrat"/>
              </a:endParaRPr>
            </a:p>
          </p:txBody>
        </p:sp>
      </p:grpSp>
      <p:grpSp>
        <p:nvGrpSpPr>
          <p:cNvPr id="380" name="Google Shape;380;p42"/>
          <p:cNvGrpSpPr/>
          <p:nvPr/>
        </p:nvGrpSpPr>
        <p:grpSpPr>
          <a:xfrm>
            <a:off x="6307617" y="3972605"/>
            <a:ext cx="2404043" cy="2073295"/>
            <a:chOff x="4562258" y="2032864"/>
            <a:chExt cx="2166000" cy="2166000"/>
          </a:xfrm>
        </p:grpSpPr>
        <p:sp>
          <p:nvSpPr>
            <p:cNvPr id="381" name="Google Shape;381;p42"/>
            <p:cNvSpPr/>
            <p:nvPr/>
          </p:nvSpPr>
          <p:spPr>
            <a:xfrm>
              <a:off x="4562258" y="2032864"/>
              <a:ext cx="2166000" cy="2166000"/>
            </a:xfrm>
            <a:prstGeom prst="ellipse">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82" name="Google Shape;382;p42"/>
            <p:cNvSpPr txBox="1"/>
            <p:nvPr/>
          </p:nvSpPr>
          <p:spPr>
            <a:xfrm>
              <a:off x="5079846" y="2834728"/>
              <a:ext cx="1496100" cy="702900"/>
            </a:xfrm>
            <a:prstGeom prst="rect">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Montserrat"/>
                  <a:ea typeface="Montserrat"/>
                  <a:cs typeface="Montserrat"/>
                  <a:sym typeface="Montserrat"/>
                </a:rPr>
                <a:t>L’amélioration continue plus que la conformité à un plan</a:t>
              </a:r>
              <a:endParaRPr>
                <a:solidFill>
                  <a:srgbClr val="FFFFFF"/>
                </a:solidFill>
                <a:latin typeface="Montserrat"/>
                <a:ea typeface="Montserrat"/>
                <a:cs typeface="Montserrat"/>
                <a:sym typeface="Montserrat"/>
              </a:endParaRPr>
            </a:p>
          </p:txBody>
        </p:sp>
      </p:grpSp>
      <p:grpSp>
        <p:nvGrpSpPr>
          <p:cNvPr id="383" name="Google Shape;383;p42"/>
          <p:cNvGrpSpPr/>
          <p:nvPr/>
        </p:nvGrpSpPr>
        <p:grpSpPr>
          <a:xfrm>
            <a:off x="4243889" y="3972605"/>
            <a:ext cx="2404043" cy="2073295"/>
            <a:chOff x="2702876" y="2032864"/>
            <a:chExt cx="2166000" cy="2166000"/>
          </a:xfrm>
        </p:grpSpPr>
        <p:sp>
          <p:nvSpPr>
            <p:cNvPr id="384" name="Google Shape;384;p42"/>
            <p:cNvSpPr/>
            <p:nvPr/>
          </p:nvSpPr>
          <p:spPr>
            <a:xfrm>
              <a:off x="2702876" y="2032864"/>
              <a:ext cx="2166000" cy="2166000"/>
            </a:xfrm>
            <a:prstGeom prst="ellipse">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385" name="Google Shape;385;p42"/>
            <p:cNvSpPr txBox="1"/>
            <p:nvPr/>
          </p:nvSpPr>
          <p:spPr>
            <a:xfrm>
              <a:off x="2855281" y="2834728"/>
              <a:ext cx="1496100" cy="702900"/>
            </a:xfrm>
            <a:prstGeom prst="rect">
              <a:avLst/>
            </a:prstGeom>
            <a:solidFill>
              <a:srgbClr val="1155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a:solidFill>
                    <a:srgbClr val="FFFFFF"/>
                  </a:solidFill>
                  <a:latin typeface="Montserrat"/>
                  <a:ea typeface="Montserrat"/>
                  <a:cs typeface="Montserrat"/>
                  <a:sym typeface="Montserrat"/>
                </a:rPr>
                <a:t>Des équipes pilotées par la finalité </a:t>
              </a:r>
              <a:endParaRPr sz="1600">
                <a:solidFill>
                  <a:srgbClr val="FFFFFF"/>
                </a:solidFill>
                <a:latin typeface="Montserrat"/>
                <a:ea typeface="Montserrat"/>
                <a:cs typeface="Montserrat"/>
                <a:sym typeface="Montserrat"/>
              </a:endParaRPr>
            </a:p>
          </p:txBody>
        </p:sp>
      </p:grpSp>
      <p:sp>
        <p:nvSpPr>
          <p:cNvPr id="386" name="Google Shape;386;p42"/>
          <p:cNvSpPr/>
          <p:nvPr/>
        </p:nvSpPr>
        <p:spPr>
          <a:xfrm>
            <a:off x="5777916" y="3889698"/>
            <a:ext cx="1360800" cy="11730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1992637" y="158647"/>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800"/>
              <a:buFont typeface="Gill Sans"/>
              <a:buNone/>
            </a:pPr>
            <a:r>
              <a:rPr lang="fr-FR" sz="4800"/>
              <a:t>Penser et agir inclusif </a:t>
            </a:r>
            <a:endParaRPr/>
          </a:p>
        </p:txBody>
      </p:sp>
      <p:sp>
        <p:nvSpPr>
          <p:cNvPr id="106" name="Google Shape;106;p16"/>
          <p:cNvSpPr txBox="1">
            <a:spLocks noGrp="1"/>
          </p:cNvSpPr>
          <p:nvPr>
            <p:ph type="body" idx="1"/>
          </p:nvPr>
        </p:nvSpPr>
        <p:spPr>
          <a:xfrm>
            <a:off x="2154869" y="2061599"/>
            <a:ext cx="914754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fr-FR" sz="3600"/>
              <a:t>C’est </a:t>
            </a:r>
            <a:r>
              <a:rPr lang="fr-FR" sz="3600" b="1">
                <a:solidFill>
                  <a:srgbClr val="0070C0"/>
                </a:solidFill>
              </a:rPr>
              <a:t>ouvrir le champ des possibles</a:t>
            </a:r>
            <a:endParaRPr/>
          </a:p>
          <a:p>
            <a:pPr marL="228600" lvl="0" indent="0" algn="l" rtl="0">
              <a:lnSpc>
                <a:spcPct val="90000"/>
              </a:lnSpc>
              <a:spcBef>
                <a:spcPts val="1000"/>
              </a:spcBef>
              <a:spcAft>
                <a:spcPts val="0"/>
              </a:spcAft>
              <a:buClr>
                <a:schemeClr val="dk1"/>
              </a:buClr>
              <a:buSzPts val="3600"/>
              <a:buNone/>
            </a:pPr>
            <a:endParaRPr sz="3600"/>
          </a:p>
          <a:p>
            <a:pPr marL="228600" lvl="0" indent="-228600" algn="l" rtl="0">
              <a:lnSpc>
                <a:spcPct val="90000"/>
              </a:lnSpc>
              <a:spcBef>
                <a:spcPts val="1000"/>
              </a:spcBef>
              <a:spcAft>
                <a:spcPts val="0"/>
              </a:spcAft>
              <a:buClr>
                <a:schemeClr val="dk1"/>
              </a:buClr>
              <a:buSzPts val="3600"/>
              <a:buChar char="•"/>
            </a:pPr>
            <a:r>
              <a:rPr lang="fr-FR" sz="3600"/>
              <a:t>Explorer des </a:t>
            </a:r>
            <a:r>
              <a:rPr lang="fr-FR" sz="3600" b="1">
                <a:solidFill>
                  <a:srgbClr val="0070C0"/>
                </a:solidFill>
              </a:rPr>
              <a:t>alternatives</a:t>
            </a:r>
            <a:r>
              <a:rPr lang="fr-FR" sz="3600"/>
              <a:t> aux process traditionnels de recrutement, de formation, d’achats…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2154875" y="365125"/>
            <a:ext cx="94932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Une place de marché pour vos besoins d’achats!</a:t>
            </a:r>
            <a:r>
              <a:rPr lang="fr-FR" sz="2500"/>
              <a:t> </a:t>
            </a:r>
            <a:endParaRPr/>
          </a:p>
        </p:txBody>
      </p:sp>
      <p:pic>
        <p:nvPicPr>
          <p:cNvPr id="393" name="Google Shape;393;p43"/>
          <p:cNvPicPr preferRelativeResize="0"/>
          <p:nvPr/>
        </p:nvPicPr>
        <p:blipFill>
          <a:blip r:embed="rId3">
            <a:alphaModFix/>
          </a:blip>
          <a:stretch>
            <a:fillRect/>
          </a:stretch>
        </p:blipFill>
        <p:spPr>
          <a:xfrm>
            <a:off x="3255450" y="2055150"/>
            <a:ext cx="6122950" cy="45302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txBox="1">
            <a:spLocks noGrp="1"/>
          </p:cNvSpPr>
          <p:nvPr>
            <p:ph type="title"/>
          </p:nvPr>
        </p:nvSpPr>
        <p:spPr>
          <a:xfrm>
            <a:off x="2154869" y="365125"/>
            <a:ext cx="9147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Une phase d’expérimentation</a:t>
            </a:r>
            <a:endParaRPr/>
          </a:p>
        </p:txBody>
      </p:sp>
      <p:sp>
        <p:nvSpPr>
          <p:cNvPr id="400" name="Google Shape;400;p44"/>
          <p:cNvSpPr txBox="1"/>
          <p:nvPr/>
        </p:nvSpPr>
        <p:spPr>
          <a:xfrm>
            <a:off x="6291500" y="2497075"/>
            <a:ext cx="2377500" cy="14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2400" b="1">
                <a:solidFill>
                  <a:srgbClr val="CC0000"/>
                </a:solidFill>
                <a:latin typeface="Gill Sans"/>
                <a:ea typeface="Gill Sans"/>
                <a:cs typeface="Gill Sans"/>
                <a:sym typeface="Gill Sans"/>
              </a:rPr>
              <a:t>3 RÉGIONS</a:t>
            </a:r>
            <a:endParaRPr sz="2400" b="1">
              <a:solidFill>
                <a:srgbClr val="CC0000"/>
              </a:solidFill>
              <a:latin typeface="Gill Sans"/>
              <a:ea typeface="Gill Sans"/>
              <a:cs typeface="Gill Sans"/>
              <a:sym typeface="Gill Sans"/>
            </a:endParaRPr>
          </a:p>
          <a:p>
            <a:pPr marL="0" lvl="0" indent="0" algn="l" rtl="0">
              <a:lnSpc>
                <a:spcPct val="115000"/>
              </a:lnSpc>
              <a:spcBef>
                <a:spcPts val="0"/>
              </a:spcBef>
              <a:spcAft>
                <a:spcPts val="0"/>
              </a:spcAft>
              <a:buNone/>
            </a:pPr>
            <a:r>
              <a:rPr lang="fr-FR" sz="2400">
                <a:solidFill>
                  <a:srgbClr val="CC0000"/>
                </a:solidFill>
                <a:latin typeface="Gill Sans"/>
                <a:ea typeface="Gill Sans"/>
                <a:cs typeface="Gill Sans"/>
                <a:sym typeface="Gill Sans"/>
              </a:rPr>
              <a:t>Grand Est</a:t>
            </a:r>
            <a:endParaRPr sz="2400">
              <a:solidFill>
                <a:srgbClr val="CC0000"/>
              </a:solidFill>
              <a:latin typeface="Gill Sans"/>
              <a:ea typeface="Gill Sans"/>
              <a:cs typeface="Gill Sans"/>
              <a:sym typeface="Gill Sans"/>
            </a:endParaRPr>
          </a:p>
          <a:p>
            <a:pPr marL="0" lvl="0" indent="0" algn="l" rtl="0">
              <a:lnSpc>
                <a:spcPct val="115000"/>
              </a:lnSpc>
              <a:spcBef>
                <a:spcPts val="0"/>
              </a:spcBef>
              <a:spcAft>
                <a:spcPts val="0"/>
              </a:spcAft>
              <a:buNone/>
            </a:pPr>
            <a:r>
              <a:rPr lang="fr-FR" sz="2400">
                <a:solidFill>
                  <a:srgbClr val="CC0000"/>
                </a:solidFill>
                <a:latin typeface="Gill Sans"/>
                <a:ea typeface="Gill Sans"/>
                <a:cs typeface="Gill Sans"/>
                <a:sym typeface="Gill Sans"/>
              </a:rPr>
              <a:t>Hauts de France</a:t>
            </a:r>
            <a:endParaRPr sz="2400">
              <a:solidFill>
                <a:srgbClr val="CC0000"/>
              </a:solidFill>
              <a:latin typeface="Gill Sans"/>
              <a:ea typeface="Gill Sans"/>
              <a:cs typeface="Gill Sans"/>
              <a:sym typeface="Gill Sans"/>
            </a:endParaRPr>
          </a:p>
          <a:p>
            <a:pPr marL="0" lvl="0" indent="0" algn="l" rtl="0">
              <a:lnSpc>
                <a:spcPct val="115000"/>
              </a:lnSpc>
              <a:spcBef>
                <a:spcPts val="0"/>
              </a:spcBef>
              <a:spcAft>
                <a:spcPts val="0"/>
              </a:spcAft>
              <a:buNone/>
            </a:pPr>
            <a:r>
              <a:rPr lang="fr-FR" sz="2400">
                <a:solidFill>
                  <a:srgbClr val="CC0000"/>
                </a:solidFill>
                <a:latin typeface="Gill Sans"/>
                <a:ea typeface="Gill Sans"/>
                <a:cs typeface="Gill Sans"/>
                <a:sym typeface="Gill Sans"/>
              </a:rPr>
              <a:t>Île-de-France</a:t>
            </a:r>
            <a:endParaRPr sz="2400">
              <a:solidFill>
                <a:srgbClr val="CC0000"/>
              </a:solidFill>
              <a:latin typeface="Gill Sans"/>
              <a:ea typeface="Gill Sans"/>
              <a:cs typeface="Gill Sans"/>
              <a:sym typeface="Gill Sans"/>
            </a:endParaRPr>
          </a:p>
        </p:txBody>
      </p:sp>
      <p:sp>
        <p:nvSpPr>
          <p:cNvPr id="401" name="Google Shape;401;p44"/>
          <p:cNvSpPr txBox="1"/>
          <p:nvPr/>
        </p:nvSpPr>
        <p:spPr>
          <a:xfrm>
            <a:off x="2191782" y="1964001"/>
            <a:ext cx="8397000" cy="49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400" b="1">
                <a:solidFill>
                  <a:srgbClr val="666666"/>
                </a:solidFill>
                <a:latin typeface="Gill Sans"/>
                <a:ea typeface="Gill Sans"/>
                <a:cs typeface="Gill Sans"/>
                <a:sym typeface="Gill Sans"/>
              </a:rPr>
              <a:t>EN 2020, LE MARCHE EST EXPÉRIMENTÉ SUR</a:t>
            </a:r>
            <a:endParaRPr sz="2400" b="1">
              <a:solidFill>
                <a:srgbClr val="666666"/>
              </a:solidFill>
              <a:latin typeface="Gill Sans"/>
              <a:ea typeface="Gill Sans"/>
              <a:cs typeface="Gill Sans"/>
              <a:sym typeface="Gill Sans"/>
            </a:endParaRPr>
          </a:p>
        </p:txBody>
      </p:sp>
      <p:pic>
        <p:nvPicPr>
          <p:cNvPr id="402" name="Google Shape;402;p44"/>
          <p:cNvPicPr preferRelativeResize="0"/>
          <p:nvPr/>
        </p:nvPicPr>
        <p:blipFill>
          <a:blip r:embed="rId3">
            <a:alphaModFix/>
          </a:blip>
          <a:stretch>
            <a:fillRect/>
          </a:stretch>
        </p:blipFill>
        <p:spPr>
          <a:xfrm>
            <a:off x="3621200" y="2576213"/>
            <a:ext cx="2082000" cy="1705575"/>
          </a:xfrm>
          <a:prstGeom prst="rect">
            <a:avLst/>
          </a:prstGeom>
          <a:noFill/>
          <a:ln>
            <a:noFill/>
          </a:ln>
        </p:spPr>
      </p:pic>
      <p:sp>
        <p:nvSpPr>
          <p:cNvPr id="403" name="Google Shape;403;p44"/>
          <p:cNvSpPr txBox="1"/>
          <p:nvPr/>
        </p:nvSpPr>
        <p:spPr>
          <a:xfrm>
            <a:off x="2154875" y="4456875"/>
            <a:ext cx="8397000" cy="63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400" b="1">
                <a:solidFill>
                  <a:srgbClr val="666666"/>
                </a:solidFill>
                <a:latin typeface="Gill Sans"/>
                <a:ea typeface="Gill Sans"/>
                <a:cs typeface="Gill Sans"/>
                <a:sym typeface="Gill Sans"/>
              </a:rPr>
              <a:t>A terme, le marché sera déployé </a:t>
            </a:r>
            <a:br>
              <a:rPr lang="fr-FR" sz="2400" b="1">
                <a:solidFill>
                  <a:srgbClr val="666666"/>
                </a:solidFill>
                <a:latin typeface="Gill Sans"/>
                <a:ea typeface="Gill Sans"/>
                <a:cs typeface="Gill Sans"/>
                <a:sym typeface="Gill Sans"/>
              </a:rPr>
            </a:br>
            <a:r>
              <a:rPr lang="fr-FR" sz="2400" b="1">
                <a:solidFill>
                  <a:srgbClr val="666666"/>
                </a:solidFill>
                <a:latin typeface="Gill Sans"/>
                <a:ea typeface="Gill Sans"/>
                <a:cs typeface="Gill Sans"/>
                <a:sym typeface="Gill Sans"/>
              </a:rPr>
              <a:t>dans toutes les régions.</a:t>
            </a:r>
            <a:endParaRPr sz="2400" b="1">
              <a:solidFill>
                <a:srgbClr val="666666"/>
              </a:solidFill>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5"/>
          <p:cNvSpPr txBox="1">
            <a:spLocks noGrp="1"/>
          </p:cNvSpPr>
          <p:nvPr>
            <p:ph type="title"/>
          </p:nvPr>
        </p:nvSpPr>
        <p:spPr>
          <a:xfrm>
            <a:off x="2154869" y="365125"/>
            <a:ext cx="9147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Une réponse pour vos besoins ! </a:t>
            </a:r>
            <a:endParaRPr/>
          </a:p>
        </p:txBody>
      </p:sp>
      <p:pic>
        <p:nvPicPr>
          <p:cNvPr id="410" name="Google Shape;410;p45"/>
          <p:cNvPicPr preferRelativeResize="0"/>
          <p:nvPr/>
        </p:nvPicPr>
        <p:blipFill>
          <a:blip r:embed="rId3">
            <a:alphaModFix/>
          </a:blip>
          <a:stretch>
            <a:fillRect/>
          </a:stretch>
        </p:blipFill>
        <p:spPr>
          <a:xfrm>
            <a:off x="2287328" y="2938606"/>
            <a:ext cx="2194889" cy="2125887"/>
          </a:xfrm>
          <a:prstGeom prst="rect">
            <a:avLst/>
          </a:prstGeom>
          <a:noFill/>
          <a:ln>
            <a:noFill/>
          </a:ln>
        </p:spPr>
      </p:pic>
      <p:sp>
        <p:nvSpPr>
          <p:cNvPr id="411" name="Google Shape;411;p45"/>
          <p:cNvSpPr txBox="1"/>
          <p:nvPr/>
        </p:nvSpPr>
        <p:spPr>
          <a:xfrm>
            <a:off x="1917975" y="2605550"/>
            <a:ext cx="2823600" cy="59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100">
                <a:solidFill>
                  <a:srgbClr val="B02C20"/>
                </a:solidFill>
                <a:latin typeface="Gill Sans"/>
                <a:ea typeface="Gill Sans"/>
                <a:cs typeface="Gill Sans"/>
                <a:sym typeface="Gill Sans"/>
              </a:rPr>
              <a:t>Besoin de services</a:t>
            </a:r>
            <a:endParaRPr sz="2100">
              <a:solidFill>
                <a:srgbClr val="B02C20"/>
              </a:solidFill>
              <a:latin typeface="Gill Sans"/>
              <a:ea typeface="Gill Sans"/>
              <a:cs typeface="Gill Sans"/>
              <a:sym typeface="Gill Sans"/>
            </a:endParaRPr>
          </a:p>
        </p:txBody>
      </p:sp>
      <p:sp>
        <p:nvSpPr>
          <p:cNvPr id="412" name="Google Shape;412;p45"/>
          <p:cNvSpPr txBox="1"/>
          <p:nvPr/>
        </p:nvSpPr>
        <p:spPr>
          <a:xfrm>
            <a:off x="4496828" y="4269635"/>
            <a:ext cx="2823600" cy="77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100">
                <a:solidFill>
                  <a:srgbClr val="B02C20"/>
                </a:solidFill>
                <a:latin typeface="Gill Sans"/>
                <a:ea typeface="Gill Sans"/>
                <a:cs typeface="Gill Sans"/>
                <a:sym typeface="Gill Sans"/>
              </a:rPr>
              <a:t>Besoin de main d’oeuvre temporaire</a:t>
            </a:r>
            <a:endParaRPr sz="2100">
              <a:solidFill>
                <a:srgbClr val="B02C20"/>
              </a:solidFill>
              <a:latin typeface="Gill Sans"/>
              <a:ea typeface="Gill Sans"/>
              <a:cs typeface="Gill Sans"/>
              <a:sym typeface="Gill Sans"/>
            </a:endParaRPr>
          </a:p>
        </p:txBody>
      </p:sp>
      <p:sp>
        <p:nvSpPr>
          <p:cNvPr id="413" name="Google Shape;413;p45"/>
          <p:cNvSpPr txBox="1"/>
          <p:nvPr/>
        </p:nvSpPr>
        <p:spPr>
          <a:xfrm>
            <a:off x="7438275" y="2605550"/>
            <a:ext cx="3082500" cy="90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FR" sz="1900">
                <a:solidFill>
                  <a:srgbClr val="B02C20"/>
                </a:solidFill>
                <a:latin typeface="Gill Sans"/>
                <a:ea typeface="Gill Sans"/>
                <a:cs typeface="Gill Sans"/>
                <a:sym typeface="Gill Sans"/>
              </a:rPr>
              <a:t>Besoin de répondre aux clauses sociales d’un marché public pour l’obtenir</a:t>
            </a:r>
            <a:endParaRPr sz="1900">
              <a:solidFill>
                <a:srgbClr val="B02C20"/>
              </a:solidFill>
              <a:latin typeface="Gill Sans"/>
              <a:ea typeface="Gill Sans"/>
              <a:cs typeface="Gill Sans"/>
              <a:sym typeface="Gill Sans"/>
            </a:endParaRPr>
          </a:p>
        </p:txBody>
      </p:sp>
      <p:pic>
        <p:nvPicPr>
          <p:cNvPr id="414" name="Google Shape;414;p45"/>
          <p:cNvPicPr preferRelativeResize="0"/>
          <p:nvPr/>
        </p:nvPicPr>
        <p:blipFill rotWithShape="1">
          <a:blip r:embed="rId4">
            <a:alphaModFix/>
          </a:blip>
          <a:srcRect t="8691" b="12226"/>
          <a:stretch/>
        </p:blipFill>
        <p:spPr>
          <a:xfrm>
            <a:off x="7678444" y="3891166"/>
            <a:ext cx="2583900" cy="1330185"/>
          </a:xfrm>
          <a:prstGeom prst="rect">
            <a:avLst/>
          </a:prstGeom>
          <a:noFill/>
          <a:ln>
            <a:noFill/>
          </a:ln>
        </p:spPr>
      </p:pic>
      <p:pic>
        <p:nvPicPr>
          <p:cNvPr id="415" name="Google Shape;415;p45"/>
          <p:cNvPicPr preferRelativeResize="0"/>
          <p:nvPr/>
        </p:nvPicPr>
        <p:blipFill>
          <a:blip r:embed="rId5">
            <a:alphaModFix/>
          </a:blip>
          <a:stretch>
            <a:fillRect/>
          </a:stretch>
        </p:blipFill>
        <p:spPr>
          <a:xfrm>
            <a:off x="5115577" y="2634821"/>
            <a:ext cx="1689356" cy="16348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6"/>
          <p:cNvSpPr txBox="1">
            <a:spLocks noGrp="1"/>
          </p:cNvSpPr>
          <p:nvPr>
            <p:ph type="title"/>
          </p:nvPr>
        </p:nvSpPr>
        <p:spPr>
          <a:xfrm>
            <a:off x="2154869" y="365125"/>
            <a:ext cx="9147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Des fournisseurs 100% responsables</a:t>
            </a:r>
            <a:endParaRPr/>
          </a:p>
        </p:txBody>
      </p:sp>
      <p:pic>
        <p:nvPicPr>
          <p:cNvPr id="422" name="Google Shape;422;p46"/>
          <p:cNvPicPr preferRelativeResize="0"/>
          <p:nvPr/>
        </p:nvPicPr>
        <p:blipFill>
          <a:blip r:embed="rId3">
            <a:alphaModFix/>
          </a:blip>
          <a:stretch>
            <a:fillRect/>
          </a:stretch>
        </p:blipFill>
        <p:spPr>
          <a:xfrm>
            <a:off x="4823425" y="3309375"/>
            <a:ext cx="3163728" cy="1807711"/>
          </a:xfrm>
          <a:prstGeom prst="rect">
            <a:avLst/>
          </a:prstGeom>
          <a:noFill/>
          <a:ln>
            <a:noFill/>
          </a:ln>
        </p:spPr>
      </p:pic>
      <p:sp>
        <p:nvSpPr>
          <p:cNvPr id="423" name="Google Shape;423;p46"/>
          <p:cNvSpPr txBox="1"/>
          <p:nvPr/>
        </p:nvSpPr>
        <p:spPr>
          <a:xfrm>
            <a:off x="1702425" y="2638500"/>
            <a:ext cx="3163800" cy="2627400"/>
          </a:xfrm>
          <a:prstGeom prst="rect">
            <a:avLst/>
          </a:prstGeom>
          <a:noFill/>
          <a:ln w="19050" cap="flat" cmpd="sng">
            <a:solidFill>
              <a:srgbClr val="B02C2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FR" sz="2000" b="1">
                <a:solidFill>
                  <a:srgbClr val="595959"/>
                </a:solidFill>
                <a:latin typeface="Gill Sans"/>
                <a:ea typeface="Gill Sans"/>
                <a:cs typeface="Gill Sans"/>
                <a:sym typeface="Gill Sans"/>
              </a:rPr>
              <a:t>100% de fournisseurs qui sont des structures inclusives </a:t>
            </a:r>
            <a:endParaRPr sz="2000" b="1">
              <a:solidFill>
                <a:srgbClr val="595959"/>
              </a:solidFill>
              <a:latin typeface="Gill Sans"/>
              <a:ea typeface="Gill Sans"/>
              <a:cs typeface="Gill Sans"/>
              <a:sym typeface="Gill Sans"/>
            </a:endParaRPr>
          </a:p>
          <a:p>
            <a:pPr marL="0" lvl="0" indent="0" algn="ctr" rtl="0">
              <a:lnSpc>
                <a:spcPct val="115000"/>
              </a:lnSpc>
              <a:spcBef>
                <a:spcPts val="0"/>
              </a:spcBef>
              <a:spcAft>
                <a:spcPts val="0"/>
              </a:spcAft>
              <a:buNone/>
            </a:pPr>
            <a:endParaRPr sz="1000" b="1">
              <a:solidFill>
                <a:srgbClr val="595959"/>
              </a:solidFill>
              <a:latin typeface="Gill Sans"/>
              <a:ea typeface="Gill Sans"/>
              <a:cs typeface="Gill Sans"/>
              <a:sym typeface="Gill Sans"/>
            </a:endParaRPr>
          </a:p>
          <a:p>
            <a:pPr marL="0" lvl="0" indent="0" algn="ctr" rtl="0">
              <a:lnSpc>
                <a:spcPct val="115000"/>
              </a:lnSpc>
              <a:spcBef>
                <a:spcPts val="0"/>
              </a:spcBef>
              <a:spcAft>
                <a:spcPts val="1600"/>
              </a:spcAft>
              <a:buNone/>
            </a:pPr>
            <a:r>
              <a:rPr lang="fr-FR" sz="1800">
                <a:solidFill>
                  <a:srgbClr val="595959"/>
                </a:solidFill>
                <a:latin typeface="Gill Sans"/>
                <a:ea typeface="Gill Sans"/>
                <a:cs typeface="Gill Sans"/>
                <a:sym typeface="Gill Sans"/>
              </a:rPr>
              <a:t>Contribuez avec elles à l’emploi durable de personnes éloignées du marché du travail</a:t>
            </a:r>
            <a:endParaRPr sz="1800">
              <a:solidFill>
                <a:srgbClr val="595959"/>
              </a:solidFill>
              <a:latin typeface="Gill Sans"/>
              <a:ea typeface="Gill Sans"/>
              <a:cs typeface="Gill Sans"/>
              <a:sym typeface="Gill Sans"/>
            </a:endParaRPr>
          </a:p>
        </p:txBody>
      </p:sp>
      <p:sp>
        <p:nvSpPr>
          <p:cNvPr id="424" name="Google Shape;424;p46"/>
          <p:cNvSpPr txBox="1"/>
          <p:nvPr/>
        </p:nvSpPr>
        <p:spPr>
          <a:xfrm>
            <a:off x="7917525" y="2638550"/>
            <a:ext cx="3163800" cy="2627400"/>
          </a:xfrm>
          <a:prstGeom prst="rect">
            <a:avLst/>
          </a:prstGeom>
          <a:noFill/>
          <a:ln w="19050"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sz="2000" b="1">
                <a:solidFill>
                  <a:srgbClr val="595959"/>
                </a:solidFill>
                <a:latin typeface="Gill Sans"/>
                <a:ea typeface="Gill Sans"/>
                <a:cs typeface="Gill Sans"/>
                <a:sym typeface="Gill Sans"/>
              </a:rPr>
              <a:t>100% made in France</a:t>
            </a:r>
            <a:endParaRPr sz="2000" b="1">
              <a:solidFill>
                <a:srgbClr val="595959"/>
              </a:solidFill>
              <a:latin typeface="Gill Sans"/>
              <a:ea typeface="Gill Sans"/>
              <a:cs typeface="Gill Sans"/>
              <a:sym typeface="Gill Sans"/>
            </a:endParaRPr>
          </a:p>
          <a:p>
            <a:pPr marL="0" lvl="0" indent="0" algn="ctr" rtl="0">
              <a:lnSpc>
                <a:spcPct val="115000"/>
              </a:lnSpc>
              <a:spcBef>
                <a:spcPts val="0"/>
              </a:spcBef>
              <a:spcAft>
                <a:spcPts val="0"/>
              </a:spcAft>
              <a:buNone/>
            </a:pPr>
            <a:endParaRPr sz="1000" b="1">
              <a:solidFill>
                <a:srgbClr val="595959"/>
              </a:solidFill>
              <a:latin typeface="Gill Sans"/>
              <a:ea typeface="Gill Sans"/>
              <a:cs typeface="Gill Sans"/>
              <a:sym typeface="Gill Sans"/>
            </a:endParaRPr>
          </a:p>
          <a:p>
            <a:pPr marL="0" lvl="0" indent="0" algn="ctr" rtl="0">
              <a:lnSpc>
                <a:spcPct val="115000"/>
              </a:lnSpc>
              <a:spcBef>
                <a:spcPts val="0"/>
              </a:spcBef>
              <a:spcAft>
                <a:spcPts val="0"/>
              </a:spcAft>
              <a:buNone/>
            </a:pPr>
            <a:r>
              <a:rPr lang="fr-FR" sz="1900">
                <a:solidFill>
                  <a:srgbClr val="595959"/>
                </a:solidFill>
                <a:latin typeface="Gill Sans"/>
                <a:ea typeface="Gill Sans"/>
                <a:cs typeface="Gill Sans"/>
                <a:sym typeface="Gill Sans"/>
              </a:rPr>
              <a:t>Trouvez des partenaires de proximité et participez à la dynamique et sociale de votre territoire</a:t>
            </a:r>
            <a:endParaRPr sz="1900">
              <a:solidFill>
                <a:srgbClr val="595959"/>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2154869" y="365125"/>
            <a:ext cx="9147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Une démarche simple et rapide!</a:t>
            </a:r>
            <a:endParaRPr/>
          </a:p>
        </p:txBody>
      </p:sp>
      <p:pic>
        <p:nvPicPr>
          <p:cNvPr id="431" name="Google Shape;431;p47"/>
          <p:cNvPicPr preferRelativeResize="0"/>
          <p:nvPr/>
        </p:nvPicPr>
        <p:blipFill>
          <a:blip r:embed="rId3">
            <a:alphaModFix/>
          </a:blip>
          <a:stretch>
            <a:fillRect/>
          </a:stretch>
        </p:blipFill>
        <p:spPr>
          <a:xfrm>
            <a:off x="2758488" y="3267275"/>
            <a:ext cx="939016" cy="945425"/>
          </a:xfrm>
          <a:prstGeom prst="rect">
            <a:avLst/>
          </a:prstGeom>
          <a:noFill/>
          <a:ln>
            <a:noFill/>
          </a:ln>
        </p:spPr>
      </p:pic>
      <p:cxnSp>
        <p:nvCxnSpPr>
          <p:cNvPr id="432" name="Google Shape;432;p47"/>
          <p:cNvCxnSpPr/>
          <p:nvPr/>
        </p:nvCxnSpPr>
        <p:spPr>
          <a:xfrm>
            <a:off x="4611025" y="3658150"/>
            <a:ext cx="427200" cy="0"/>
          </a:xfrm>
          <a:prstGeom prst="straightConnector1">
            <a:avLst/>
          </a:prstGeom>
          <a:noFill/>
          <a:ln w="28575" cap="flat" cmpd="sng">
            <a:solidFill>
              <a:srgbClr val="595959"/>
            </a:solidFill>
            <a:prstDash val="solid"/>
            <a:round/>
            <a:headEnd type="none" w="med" len="med"/>
            <a:tailEnd type="triangle" w="med" len="med"/>
          </a:ln>
        </p:spPr>
      </p:cxnSp>
      <p:cxnSp>
        <p:nvCxnSpPr>
          <p:cNvPr id="433" name="Google Shape;433;p47"/>
          <p:cNvCxnSpPr/>
          <p:nvPr/>
        </p:nvCxnSpPr>
        <p:spPr>
          <a:xfrm>
            <a:off x="7693625" y="3658150"/>
            <a:ext cx="427200" cy="0"/>
          </a:xfrm>
          <a:prstGeom prst="straightConnector1">
            <a:avLst/>
          </a:prstGeom>
          <a:noFill/>
          <a:ln w="28575" cap="flat" cmpd="sng">
            <a:solidFill>
              <a:srgbClr val="595959"/>
            </a:solidFill>
            <a:prstDash val="solid"/>
            <a:round/>
            <a:headEnd type="none" w="med" len="med"/>
            <a:tailEnd type="triangle" w="med" len="med"/>
          </a:ln>
        </p:spPr>
      </p:cxnSp>
      <p:sp>
        <p:nvSpPr>
          <p:cNvPr id="434" name="Google Shape;434;p47"/>
          <p:cNvSpPr/>
          <p:nvPr/>
        </p:nvSpPr>
        <p:spPr>
          <a:xfrm>
            <a:off x="2787300" y="2340100"/>
            <a:ext cx="828000" cy="8280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rgbClr val="CC0000"/>
                </a:solidFill>
                <a:latin typeface="Montserrat"/>
                <a:ea typeface="Montserrat"/>
                <a:cs typeface="Montserrat"/>
                <a:sym typeface="Montserrat"/>
              </a:rPr>
              <a:t>0</a:t>
            </a:r>
            <a:r>
              <a:rPr lang="fr-FR" sz="2200" b="1">
                <a:solidFill>
                  <a:srgbClr val="CC0000"/>
                </a:solidFill>
                <a:latin typeface="Montserrat"/>
                <a:ea typeface="Montserrat"/>
                <a:cs typeface="Montserrat"/>
                <a:sym typeface="Montserrat"/>
              </a:rPr>
              <a:t>1</a:t>
            </a:r>
            <a:endParaRPr sz="2200" b="1" i="0" u="none" strike="noStrike" cap="none">
              <a:solidFill>
                <a:srgbClr val="CC0000"/>
              </a:solidFill>
              <a:latin typeface="Montserrat"/>
              <a:ea typeface="Montserrat"/>
              <a:cs typeface="Montserrat"/>
              <a:sym typeface="Montserrat"/>
            </a:endParaRPr>
          </a:p>
        </p:txBody>
      </p:sp>
      <p:sp>
        <p:nvSpPr>
          <p:cNvPr id="435" name="Google Shape;435;p47"/>
          <p:cNvSpPr/>
          <p:nvPr/>
        </p:nvSpPr>
        <p:spPr>
          <a:xfrm>
            <a:off x="5976179" y="2340100"/>
            <a:ext cx="828000" cy="828000"/>
          </a:xfrm>
          <a:prstGeom prst="ellipse">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rgbClr val="1C4587"/>
                </a:solidFill>
                <a:latin typeface="Montserrat"/>
                <a:ea typeface="Montserrat"/>
                <a:cs typeface="Montserrat"/>
                <a:sym typeface="Montserrat"/>
              </a:rPr>
              <a:t>0</a:t>
            </a:r>
            <a:r>
              <a:rPr lang="fr-FR" sz="2200" b="1">
                <a:solidFill>
                  <a:srgbClr val="1C4587"/>
                </a:solidFill>
                <a:latin typeface="Montserrat"/>
                <a:ea typeface="Montserrat"/>
                <a:cs typeface="Montserrat"/>
                <a:sym typeface="Montserrat"/>
              </a:rPr>
              <a:t>2</a:t>
            </a:r>
            <a:endParaRPr sz="2200" b="1" i="0" u="none" strike="noStrike" cap="none">
              <a:solidFill>
                <a:srgbClr val="1C4587"/>
              </a:solidFill>
              <a:latin typeface="Montserrat"/>
              <a:ea typeface="Montserrat"/>
              <a:cs typeface="Montserrat"/>
              <a:sym typeface="Montserrat"/>
            </a:endParaRPr>
          </a:p>
        </p:txBody>
      </p:sp>
      <p:sp>
        <p:nvSpPr>
          <p:cNvPr id="436" name="Google Shape;436;p47"/>
          <p:cNvSpPr/>
          <p:nvPr/>
        </p:nvSpPr>
        <p:spPr>
          <a:xfrm>
            <a:off x="9168350" y="2340100"/>
            <a:ext cx="828000" cy="8280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rgbClr val="CC0000"/>
                </a:solidFill>
                <a:latin typeface="Montserrat"/>
                <a:ea typeface="Montserrat"/>
                <a:cs typeface="Montserrat"/>
                <a:sym typeface="Montserrat"/>
              </a:rPr>
              <a:t>0</a:t>
            </a:r>
            <a:r>
              <a:rPr lang="fr-FR" sz="2200" b="1">
                <a:solidFill>
                  <a:srgbClr val="CC0000"/>
                </a:solidFill>
                <a:latin typeface="Montserrat"/>
                <a:ea typeface="Montserrat"/>
                <a:cs typeface="Montserrat"/>
                <a:sym typeface="Montserrat"/>
              </a:rPr>
              <a:t>3</a:t>
            </a:r>
            <a:endParaRPr sz="2200" b="1" i="0" u="none" strike="noStrike" cap="none">
              <a:solidFill>
                <a:srgbClr val="CC0000"/>
              </a:solidFill>
              <a:latin typeface="Montserrat"/>
              <a:ea typeface="Montserrat"/>
              <a:cs typeface="Montserrat"/>
              <a:sym typeface="Montserrat"/>
            </a:endParaRPr>
          </a:p>
        </p:txBody>
      </p:sp>
      <p:cxnSp>
        <p:nvCxnSpPr>
          <p:cNvPr id="437" name="Google Shape;437;p47"/>
          <p:cNvCxnSpPr/>
          <p:nvPr/>
        </p:nvCxnSpPr>
        <p:spPr>
          <a:xfrm rot="10800000" flipH="1">
            <a:off x="2077850" y="4356075"/>
            <a:ext cx="8431200" cy="21600"/>
          </a:xfrm>
          <a:prstGeom prst="straightConnector1">
            <a:avLst/>
          </a:prstGeom>
          <a:noFill/>
          <a:ln w="38100" cap="flat" cmpd="sng">
            <a:solidFill>
              <a:srgbClr val="B7B7B7"/>
            </a:solidFill>
            <a:prstDash val="solid"/>
            <a:round/>
            <a:headEnd type="none" w="sm" len="sm"/>
            <a:tailEnd type="none" w="sm" len="sm"/>
          </a:ln>
        </p:spPr>
      </p:cxnSp>
      <p:sp>
        <p:nvSpPr>
          <p:cNvPr id="438" name="Google Shape;438;p47"/>
          <p:cNvSpPr txBox="1"/>
          <p:nvPr/>
        </p:nvSpPr>
        <p:spPr>
          <a:xfrm>
            <a:off x="1825950" y="4788775"/>
            <a:ext cx="3090000" cy="103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FR" sz="1800">
                <a:solidFill>
                  <a:srgbClr val="000000"/>
                </a:solidFill>
                <a:latin typeface="Gill Sans"/>
                <a:ea typeface="Gill Sans"/>
                <a:cs typeface="Gill Sans"/>
                <a:sym typeface="Gill Sans"/>
              </a:rPr>
              <a:t>Recherchez les prestataires correspondant à vos critères (besoin, géographie)</a:t>
            </a:r>
            <a:endParaRPr sz="1800">
              <a:solidFill>
                <a:srgbClr val="000000"/>
              </a:solidFill>
              <a:latin typeface="Gill Sans"/>
              <a:ea typeface="Gill Sans"/>
              <a:cs typeface="Gill Sans"/>
              <a:sym typeface="Gill Sans"/>
            </a:endParaRPr>
          </a:p>
        </p:txBody>
      </p:sp>
      <p:cxnSp>
        <p:nvCxnSpPr>
          <p:cNvPr id="439" name="Google Shape;439;p47"/>
          <p:cNvCxnSpPr/>
          <p:nvPr/>
        </p:nvCxnSpPr>
        <p:spPr>
          <a:xfrm rot="10800000">
            <a:off x="3201300" y="4432475"/>
            <a:ext cx="0" cy="301500"/>
          </a:xfrm>
          <a:prstGeom prst="straightConnector1">
            <a:avLst/>
          </a:prstGeom>
          <a:noFill/>
          <a:ln w="28575" cap="flat" cmpd="sng">
            <a:solidFill>
              <a:srgbClr val="CC0000"/>
            </a:solidFill>
            <a:prstDash val="solid"/>
            <a:round/>
            <a:headEnd type="none" w="sm" len="sm"/>
            <a:tailEnd type="none" w="sm" len="sm"/>
          </a:ln>
        </p:spPr>
      </p:cxnSp>
      <p:sp>
        <p:nvSpPr>
          <p:cNvPr id="440" name="Google Shape;440;p47"/>
          <p:cNvSpPr txBox="1"/>
          <p:nvPr/>
        </p:nvSpPr>
        <p:spPr>
          <a:xfrm>
            <a:off x="4992275" y="4788825"/>
            <a:ext cx="2899800" cy="103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800">
                <a:solidFill>
                  <a:srgbClr val="000000"/>
                </a:solidFill>
                <a:latin typeface="Gill Sans"/>
                <a:ea typeface="Gill Sans"/>
                <a:cs typeface="Gill Sans"/>
                <a:sym typeface="Gill Sans"/>
              </a:rPr>
              <a:t>Envoyez une simple demande en précisant les spécificités de votre besoin</a:t>
            </a:r>
            <a:endParaRPr sz="1800">
              <a:solidFill>
                <a:srgbClr val="000000"/>
              </a:solidFill>
              <a:latin typeface="Gill Sans"/>
              <a:ea typeface="Gill Sans"/>
              <a:cs typeface="Gill Sans"/>
              <a:sym typeface="Gill Sans"/>
            </a:endParaRPr>
          </a:p>
        </p:txBody>
      </p:sp>
      <p:cxnSp>
        <p:nvCxnSpPr>
          <p:cNvPr id="441" name="Google Shape;441;p47"/>
          <p:cNvCxnSpPr/>
          <p:nvPr/>
        </p:nvCxnSpPr>
        <p:spPr>
          <a:xfrm rot="10800000">
            <a:off x="6466374" y="4432500"/>
            <a:ext cx="0" cy="301500"/>
          </a:xfrm>
          <a:prstGeom prst="straightConnector1">
            <a:avLst/>
          </a:prstGeom>
          <a:noFill/>
          <a:ln w="28575" cap="flat" cmpd="sng">
            <a:solidFill>
              <a:srgbClr val="1C4587"/>
            </a:solidFill>
            <a:prstDash val="solid"/>
            <a:round/>
            <a:headEnd type="none" w="sm" len="sm"/>
            <a:tailEnd type="none" w="sm" len="sm"/>
          </a:ln>
        </p:spPr>
      </p:cxnSp>
      <p:sp>
        <p:nvSpPr>
          <p:cNvPr id="442" name="Google Shape;442;p47"/>
          <p:cNvSpPr txBox="1"/>
          <p:nvPr/>
        </p:nvSpPr>
        <p:spPr>
          <a:xfrm>
            <a:off x="8337050" y="4761250"/>
            <a:ext cx="2437200" cy="103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1800">
                <a:solidFill>
                  <a:srgbClr val="000000"/>
                </a:solidFill>
                <a:latin typeface="Gill Sans"/>
                <a:ea typeface="Gill Sans"/>
                <a:cs typeface="Gill Sans"/>
                <a:sym typeface="Gill Sans"/>
              </a:rPr>
              <a:t>Obtenez rapidement une réponse par notre interface de mise en contact</a:t>
            </a:r>
            <a:endParaRPr sz="1800">
              <a:solidFill>
                <a:srgbClr val="000000"/>
              </a:solidFill>
              <a:latin typeface="Gill Sans"/>
              <a:ea typeface="Gill Sans"/>
              <a:cs typeface="Gill Sans"/>
              <a:sym typeface="Gill Sans"/>
            </a:endParaRPr>
          </a:p>
        </p:txBody>
      </p:sp>
      <p:cxnSp>
        <p:nvCxnSpPr>
          <p:cNvPr id="443" name="Google Shape;443;p47"/>
          <p:cNvCxnSpPr/>
          <p:nvPr/>
        </p:nvCxnSpPr>
        <p:spPr>
          <a:xfrm rot="10800000">
            <a:off x="9555650" y="4432450"/>
            <a:ext cx="0" cy="301500"/>
          </a:xfrm>
          <a:prstGeom prst="straightConnector1">
            <a:avLst/>
          </a:prstGeom>
          <a:noFill/>
          <a:ln w="28575" cap="flat" cmpd="sng">
            <a:solidFill>
              <a:srgbClr val="CC0000"/>
            </a:solidFill>
            <a:prstDash val="solid"/>
            <a:round/>
            <a:headEnd type="none" w="sm" len="sm"/>
            <a:tailEnd type="none" w="sm" len="sm"/>
          </a:ln>
        </p:spPr>
      </p:cxnSp>
      <p:pic>
        <p:nvPicPr>
          <p:cNvPr id="444" name="Google Shape;444;p47"/>
          <p:cNvPicPr preferRelativeResize="0"/>
          <p:nvPr/>
        </p:nvPicPr>
        <p:blipFill rotWithShape="1">
          <a:blip r:embed="rId4">
            <a:alphaModFix/>
          </a:blip>
          <a:srcRect/>
          <a:stretch/>
        </p:blipFill>
        <p:spPr>
          <a:xfrm>
            <a:off x="9064099" y="3221726"/>
            <a:ext cx="1036499" cy="945423"/>
          </a:xfrm>
          <a:prstGeom prst="rect">
            <a:avLst/>
          </a:prstGeom>
          <a:noFill/>
          <a:ln>
            <a:noFill/>
          </a:ln>
        </p:spPr>
      </p:pic>
      <p:pic>
        <p:nvPicPr>
          <p:cNvPr id="445" name="Google Shape;445;p47"/>
          <p:cNvPicPr preferRelativeResize="0"/>
          <p:nvPr/>
        </p:nvPicPr>
        <p:blipFill>
          <a:blip r:embed="rId5">
            <a:alphaModFix/>
          </a:blip>
          <a:stretch>
            <a:fillRect/>
          </a:stretch>
        </p:blipFill>
        <p:spPr>
          <a:xfrm>
            <a:off x="5719523" y="3243838"/>
            <a:ext cx="1292800" cy="1036500"/>
          </a:xfrm>
          <a:prstGeom prst="rect">
            <a:avLst/>
          </a:prstGeom>
          <a:noFill/>
          <a:ln>
            <a:noFill/>
          </a:ln>
        </p:spPr>
      </p:pic>
      <p:sp>
        <p:nvSpPr>
          <p:cNvPr id="446" name="Google Shape;446;p47"/>
          <p:cNvSpPr/>
          <p:nvPr/>
        </p:nvSpPr>
        <p:spPr>
          <a:xfrm>
            <a:off x="3136625" y="4356100"/>
            <a:ext cx="120600" cy="120600"/>
          </a:xfrm>
          <a:prstGeom prst="ellipse">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7" name="Google Shape;447;p47"/>
          <p:cNvCxnSpPr/>
          <p:nvPr/>
        </p:nvCxnSpPr>
        <p:spPr>
          <a:xfrm rot="10800000" flipH="1">
            <a:off x="2266500" y="4746738"/>
            <a:ext cx="1893000" cy="1800"/>
          </a:xfrm>
          <a:prstGeom prst="straightConnector1">
            <a:avLst/>
          </a:prstGeom>
          <a:noFill/>
          <a:ln w="28575" cap="flat" cmpd="sng">
            <a:solidFill>
              <a:srgbClr val="CC0000"/>
            </a:solidFill>
            <a:prstDash val="solid"/>
            <a:round/>
            <a:headEnd type="none" w="sm" len="sm"/>
            <a:tailEnd type="none" w="sm" len="sm"/>
          </a:ln>
          <a:effectLst>
            <a:outerShdw blurRad="57150" dist="19050" dir="5400000" algn="bl" rotWithShape="0">
              <a:srgbClr val="000000">
                <a:alpha val="49800"/>
              </a:srgbClr>
            </a:outerShdw>
          </a:effectLst>
        </p:spPr>
      </p:cxnSp>
      <p:sp>
        <p:nvSpPr>
          <p:cNvPr id="448" name="Google Shape;448;p47"/>
          <p:cNvSpPr/>
          <p:nvPr/>
        </p:nvSpPr>
        <p:spPr>
          <a:xfrm>
            <a:off x="6401699" y="4356125"/>
            <a:ext cx="120600" cy="120600"/>
          </a:xfrm>
          <a:prstGeom prst="ellipse">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9" name="Google Shape;449;p47"/>
          <p:cNvCxnSpPr/>
          <p:nvPr/>
        </p:nvCxnSpPr>
        <p:spPr>
          <a:xfrm rot="10800000" flipH="1">
            <a:off x="5519875" y="4746738"/>
            <a:ext cx="1893000" cy="1800"/>
          </a:xfrm>
          <a:prstGeom prst="straightConnector1">
            <a:avLst/>
          </a:prstGeom>
          <a:noFill/>
          <a:ln w="28575" cap="flat" cmpd="sng">
            <a:solidFill>
              <a:srgbClr val="1C4587"/>
            </a:solidFill>
            <a:prstDash val="solid"/>
            <a:round/>
            <a:headEnd type="none" w="sm" len="sm"/>
            <a:tailEnd type="none" w="sm" len="sm"/>
          </a:ln>
          <a:effectLst>
            <a:outerShdw blurRad="57150" dist="19050" dir="5400000" algn="bl" rotWithShape="0">
              <a:srgbClr val="000000">
                <a:alpha val="49800"/>
              </a:srgbClr>
            </a:outerShdw>
          </a:effectLst>
        </p:spPr>
      </p:cxnSp>
      <p:sp>
        <p:nvSpPr>
          <p:cNvPr id="450" name="Google Shape;450;p47"/>
          <p:cNvSpPr/>
          <p:nvPr/>
        </p:nvSpPr>
        <p:spPr>
          <a:xfrm>
            <a:off x="9490975" y="4356075"/>
            <a:ext cx="120600" cy="120600"/>
          </a:xfrm>
          <a:prstGeom prst="ellipse">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1" name="Google Shape;451;p47"/>
          <p:cNvCxnSpPr/>
          <p:nvPr/>
        </p:nvCxnSpPr>
        <p:spPr>
          <a:xfrm rot="10800000" flipH="1">
            <a:off x="8620850" y="4746713"/>
            <a:ext cx="1893000" cy="1800"/>
          </a:xfrm>
          <a:prstGeom prst="straightConnector1">
            <a:avLst/>
          </a:prstGeom>
          <a:noFill/>
          <a:ln w="28575" cap="flat" cmpd="sng">
            <a:solidFill>
              <a:srgbClr val="CC0000"/>
            </a:solidFill>
            <a:prstDash val="solid"/>
            <a:round/>
            <a:headEnd type="none" w="sm" len="sm"/>
            <a:tailEnd type="none" w="sm" len="sm"/>
          </a:ln>
          <a:effectLst>
            <a:outerShdw blurRad="57150" dist="19050" dir="5400000" algn="bl" rotWithShape="0">
              <a:srgbClr val="000000">
                <a:alpha val="49800"/>
              </a:srgbClr>
            </a:outerShdw>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p:nvPr/>
        </p:nvSpPr>
        <p:spPr>
          <a:xfrm>
            <a:off x="2326125" y="1220700"/>
            <a:ext cx="8520600" cy="189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FR" sz="4100" b="1">
                <a:latin typeface="Gill Sans"/>
                <a:ea typeface="Gill Sans"/>
                <a:cs typeface="Gill Sans"/>
                <a:sym typeface="Gill Sans"/>
              </a:rPr>
              <a:t>Trouvez facilement et gratuitement un prestataire responsable pour vos achats</a:t>
            </a:r>
            <a:endParaRPr sz="4100" b="1">
              <a:latin typeface="Gill Sans"/>
              <a:ea typeface="Gill Sans"/>
              <a:cs typeface="Gill Sans"/>
              <a:sym typeface="Gill Sans"/>
            </a:endParaRPr>
          </a:p>
          <a:p>
            <a:pPr marL="0" lvl="0" indent="0" algn="ctr" rtl="0">
              <a:lnSpc>
                <a:spcPct val="115000"/>
              </a:lnSpc>
              <a:spcBef>
                <a:spcPts val="0"/>
              </a:spcBef>
              <a:spcAft>
                <a:spcPts val="0"/>
              </a:spcAft>
              <a:buNone/>
            </a:pPr>
            <a:endParaRPr sz="4100" b="1">
              <a:latin typeface="Gill Sans"/>
              <a:ea typeface="Gill Sans"/>
              <a:cs typeface="Gill Sans"/>
              <a:sym typeface="Gill Sans"/>
            </a:endParaRPr>
          </a:p>
          <a:p>
            <a:pPr marL="0" lvl="0" indent="0" algn="ctr" rtl="0">
              <a:lnSpc>
                <a:spcPct val="115000"/>
              </a:lnSpc>
              <a:spcBef>
                <a:spcPts val="0"/>
              </a:spcBef>
              <a:spcAft>
                <a:spcPts val="1600"/>
              </a:spcAft>
              <a:buNone/>
            </a:pPr>
            <a:r>
              <a:rPr lang="fr-FR" sz="4100" u="sng">
                <a:latin typeface="Gill Sans"/>
                <a:ea typeface="Gill Sans"/>
                <a:cs typeface="Gill Sans"/>
                <a:sym typeface="Gill Sans"/>
                <a:hlinkClick r:id="rId3"/>
              </a:rPr>
              <a:t>lemarche.inclusion.beta.gouv.fr</a:t>
            </a:r>
            <a:endParaRPr sz="4100" u="sng">
              <a:latin typeface="Gill Sans"/>
              <a:ea typeface="Gill Sans"/>
              <a:cs typeface="Gill Sans"/>
              <a:sym typeface="Gill Sans"/>
            </a:endParaRPr>
          </a:p>
        </p:txBody>
      </p:sp>
      <p:pic>
        <p:nvPicPr>
          <p:cNvPr id="458" name="Google Shape;458;p48"/>
          <p:cNvPicPr preferRelativeResize="0"/>
          <p:nvPr/>
        </p:nvPicPr>
        <p:blipFill>
          <a:blip r:embed="rId4">
            <a:alphaModFix/>
          </a:blip>
          <a:stretch>
            <a:fillRect/>
          </a:stretch>
        </p:blipFill>
        <p:spPr>
          <a:xfrm>
            <a:off x="10313325" y="4259725"/>
            <a:ext cx="839425" cy="801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9"/>
          <p:cNvSpPr txBox="1">
            <a:spLocks noGrp="1"/>
          </p:cNvSpPr>
          <p:nvPr>
            <p:ph type="body" idx="1"/>
          </p:nvPr>
        </p:nvSpPr>
        <p:spPr>
          <a:xfrm>
            <a:off x="2154869" y="1028800"/>
            <a:ext cx="9147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endParaRPr sz="3700">
              <a:solidFill>
                <a:srgbClr val="434343"/>
              </a:solidFill>
              <a:latin typeface="Gill Sans"/>
              <a:ea typeface="Gill Sans"/>
              <a:cs typeface="Gill Sans"/>
              <a:sym typeface="Gill Sans"/>
            </a:endParaRPr>
          </a:p>
          <a:p>
            <a:pPr marL="0" lvl="0" indent="0" algn="ctr" rtl="0">
              <a:lnSpc>
                <a:spcPct val="100000"/>
              </a:lnSpc>
              <a:spcBef>
                <a:spcPts val="0"/>
              </a:spcBef>
              <a:spcAft>
                <a:spcPts val="0"/>
              </a:spcAft>
              <a:buNone/>
            </a:pPr>
            <a:endParaRPr sz="3700">
              <a:solidFill>
                <a:srgbClr val="434343"/>
              </a:solidFill>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1100"/>
              <a:buFont typeface="Arial"/>
              <a:buNone/>
            </a:pPr>
            <a:r>
              <a:rPr lang="fr-FR" sz="3700">
                <a:solidFill>
                  <a:srgbClr val="434343"/>
                </a:solidFill>
                <a:latin typeface="Gill Sans"/>
                <a:ea typeface="Gill Sans"/>
                <a:cs typeface="Gill Sans"/>
                <a:sym typeface="Gill Sans"/>
              </a:rPr>
              <a:t>Contactez-nous et construisons ensemble </a:t>
            </a:r>
            <a:endParaRPr sz="3700">
              <a:solidFill>
                <a:srgbClr val="434343"/>
              </a:solidFill>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1100"/>
              <a:buFont typeface="Arial"/>
              <a:buNone/>
            </a:pPr>
            <a:r>
              <a:rPr lang="fr-FR" sz="3700">
                <a:solidFill>
                  <a:srgbClr val="434343"/>
                </a:solidFill>
                <a:latin typeface="Gill Sans"/>
                <a:ea typeface="Gill Sans"/>
                <a:cs typeface="Gill Sans"/>
                <a:sym typeface="Gill Sans"/>
              </a:rPr>
              <a:t>une économie inclusive et durable </a:t>
            </a:r>
            <a:endParaRPr sz="3700">
              <a:solidFill>
                <a:srgbClr val="434343"/>
              </a:solidFill>
              <a:latin typeface="Gill Sans"/>
              <a:ea typeface="Gill Sans"/>
              <a:cs typeface="Gill Sans"/>
              <a:sym typeface="Gill Sans"/>
            </a:endParaRPr>
          </a:p>
          <a:p>
            <a:pPr marL="0" lvl="0" indent="0" algn="ctr" rtl="0">
              <a:lnSpc>
                <a:spcPct val="115000"/>
              </a:lnSpc>
              <a:spcBef>
                <a:spcPts val="0"/>
              </a:spcBef>
              <a:spcAft>
                <a:spcPts val="0"/>
              </a:spcAft>
              <a:buNone/>
            </a:pPr>
            <a:r>
              <a:rPr lang="fr-FR" sz="3700">
                <a:solidFill>
                  <a:srgbClr val="434343"/>
                </a:solidFill>
                <a:latin typeface="Gill Sans"/>
                <a:ea typeface="Gill Sans"/>
                <a:cs typeface="Gill Sans"/>
                <a:sym typeface="Gill Sans"/>
              </a:rPr>
              <a:t>Fanny Dauchez </a:t>
            </a:r>
            <a:endParaRPr sz="3700">
              <a:solidFill>
                <a:srgbClr val="434343"/>
              </a:solidFill>
              <a:latin typeface="Gill Sans"/>
              <a:ea typeface="Gill Sans"/>
              <a:cs typeface="Gill Sans"/>
              <a:sym typeface="Gill Sans"/>
            </a:endParaRPr>
          </a:p>
          <a:p>
            <a:pPr marL="0" lvl="0" indent="0" algn="ctr" rtl="0">
              <a:lnSpc>
                <a:spcPct val="115000"/>
              </a:lnSpc>
              <a:spcBef>
                <a:spcPts val="1600"/>
              </a:spcBef>
              <a:spcAft>
                <a:spcPts val="0"/>
              </a:spcAft>
              <a:buClr>
                <a:schemeClr val="dk1"/>
              </a:buClr>
              <a:buSzPts val="1100"/>
              <a:buFont typeface="Arial"/>
              <a:buNone/>
            </a:pPr>
            <a:r>
              <a:rPr lang="fr-FR" sz="3700">
                <a:solidFill>
                  <a:srgbClr val="434343"/>
                </a:solidFill>
                <a:latin typeface="Gill Sans"/>
                <a:ea typeface="Gill Sans"/>
                <a:cs typeface="Gill Sans"/>
                <a:sym typeface="Gill Sans"/>
              </a:rPr>
              <a:t>07 60 19 68 06</a:t>
            </a:r>
            <a:endParaRPr sz="3700">
              <a:solidFill>
                <a:srgbClr val="434343"/>
              </a:solidFill>
              <a:latin typeface="Gill Sans"/>
              <a:ea typeface="Gill Sans"/>
              <a:cs typeface="Gill Sans"/>
              <a:sym typeface="Gill Sans"/>
            </a:endParaRPr>
          </a:p>
          <a:p>
            <a:pPr marL="0" lvl="0" indent="0" algn="ctr" rtl="0">
              <a:lnSpc>
                <a:spcPct val="115000"/>
              </a:lnSpc>
              <a:spcBef>
                <a:spcPts val="1600"/>
              </a:spcBef>
              <a:spcAft>
                <a:spcPts val="0"/>
              </a:spcAft>
              <a:buClr>
                <a:schemeClr val="dk1"/>
              </a:buClr>
              <a:buSzPts val="1100"/>
              <a:buFont typeface="Arial"/>
              <a:buNone/>
            </a:pPr>
            <a:r>
              <a:rPr lang="fr-FR" sz="3700">
                <a:solidFill>
                  <a:srgbClr val="434343"/>
                </a:solidFill>
                <a:latin typeface="Gill Sans"/>
                <a:ea typeface="Gill Sans"/>
                <a:cs typeface="Gill Sans"/>
                <a:sym typeface="Gill Sans"/>
              </a:rPr>
              <a:t>fanny.dauchez@beta.gouv.fr</a:t>
            </a:r>
            <a:endParaRPr sz="3700">
              <a:solidFill>
                <a:srgbClr val="434343"/>
              </a:solidFill>
              <a:latin typeface="Gill Sans"/>
              <a:ea typeface="Gill Sans"/>
              <a:cs typeface="Gill Sans"/>
              <a:sym typeface="Gill Sans"/>
            </a:endParaRPr>
          </a:p>
          <a:p>
            <a:pPr marL="0" lvl="0" indent="0" algn="ctr" rtl="0">
              <a:lnSpc>
                <a:spcPct val="115000"/>
              </a:lnSpc>
              <a:spcBef>
                <a:spcPts val="1600"/>
              </a:spcBef>
              <a:spcAft>
                <a:spcPts val="0"/>
              </a:spcAft>
              <a:buClr>
                <a:schemeClr val="dk1"/>
              </a:buClr>
              <a:buSzPts val="1100"/>
              <a:buFont typeface="Arial"/>
              <a:buNone/>
            </a:pPr>
            <a:endParaRPr sz="3700">
              <a:solidFill>
                <a:srgbClr val="434343"/>
              </a:solidFill>
              <a:latin typeface="Gill Sans"/>
              <a:ea typeface="Gill Sans"/>
              <a:cs typeface="Gill Sans"/>
              <a:sym typeface="Gill Sans"/>
            </a:endParaRPr>
          </a:p>
          <a:p>
            <a:pPr marL="0" lvl="0" indent="0" algn="l" rtl="0">
              <a:spcBef>
                <a:spcPts val="1600"/>
              </a:spcBef>
              <a:spcAft>
                <a:spcPts val="0"/>
              </a:spcAft>
              <a:buNone/>
            </a:pPr>
            <a:endParaRPr sz="4200">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p:nvPr/>
        </p:nvSpPr>
        <p:spPr>
          <a:xfrm>
            <a:off x="1741795" y="152400"/>
            <a:ext cx="9840605" cy="86151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3600" b="1" i="0" u="none" strike="noStrike" cap="none">
                <a:solidFill>
                  <a:srgbClr val="302C6B"/>
                </a:solidFill>
                <a:latin typeface="Gill Sans"/>
                <a:ea typeface="Gill Sans"/>
                <a:cs typeface="Gill Sans"/>
                <a:sym typeface="Gill Sans"/>
              </a:rPr>
              <a:t>Les bénéfices de l’inclusion pour l’entreprise</a:t>
            </a:r>
            <a:endParaRPr/>
          </a:p>
          <a:p>
            <a:pPr marL="0" marR="0" lvl="0" indent="0" algn="ctr" rtl="0">
              <a:lnSpc>
                <a:spcPct val="90000"/>
              </a:lnSpc>
              <a:spcBef>
                <a:spcPts val="0"/>
              </a:spcBef>
              <a:spcAft>
                <a:spcPts val="0"/>
              </a:spcAft>
              <a:buNone/>
            </a:pPr>
            <a:endParaRPr sz="3600" b="0" i="0" u="none" strike="noStrike" cap="none">
              <a:solidFill>
                <a:srgbClr val="FF0000"/>
              </a:solidFill>
              <a:latin typeface="Gill Sans"/>
              <a:ea typeface="Gill Sans"/>
              <a:cs typeface="Gill Sans"/>
              <a:sym typeface="Gill Sans"/>
            </a:endParaRPr>
          </a:p>
        </p:txBody>
      </p:sp>
      <p:grpSp>
        <p:nvGrpSpPr>
          <p:cNvPr id="112" name="Google Shape;112;p17"/>
          <p:cNvGrpSpPr/>
          <p:nvPr/>
        </p:nvGrpSpPr>
        <p:grpSpPr>
          <a:xfrm>
            <a:off x="1880233" y="1154198"/>
            <a:ext cx="9248386" cy="5213975"/>
            <a:chOff x="2540095" y="1521695"/>
            <a:chExt cx="7675307" cy="4872433"/>
          </a:xfrm>
        </p:grpSpPr>
        <p:sp>
          <p:nvSpPr>
            <p:cNvPr id="113" name="Google Shape;113;p17"/>
            <p:cNvSpPr/>
            <p:nvPr/>
          </p:nvSpPr>
          <p:spPr>
            <a:xfrm>
              <a:off x="4842493" y="2757054"/>
              <a:ext cx="2594890" cy="2607413"/>
            </a:xfrm>
            <a:prstGeom prst="ellipse">
              <a:avLst/>
            </a:prstGeom>
            <a:noFill/>
            <a:ln w="12700" cap="flat" cmpd="sng">
              <a:solidFill>
                <a:srgbClr val="42719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7"/>
            <p:cNvSpPr txBox="1"/>
            <p:nvPr/>
          </p:nvSpPr>
          <p:spPr>
            <a:xfrm>
              <a:off x="5190240" y="3629484"/>
              <a:ext cx="1899395" cy="776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400"/>
                <a:buFont typeface="Calibri"/>
                <a:buNone/>
              </a:pPr>
              <a:r>
                <a:rPr lang="fr-FR" sz="2400" b="1" i="0" u="none" strike="noStrike" cap="none">
                  <a:solidFill>
                    <a:srgbClr val="FF0000"/>
                  </a:solidFill>
                  <a:latin typeface="Calibri"/>
                  <a:ea typeface="Calibri"/>
                  <a:cs typeface="Calibri"/>
                  <a:sym typeface="Calibri"/>
                </a:rPr>
                <a:t>Les bénéfices</a:t>
              </a:r>
              <a:endParaRPr/>
            </a:p>
            <a:p>
              <a:pPr marL="0" marR="0" lvl="0" indent="0" algn="ctr" rtl="0">
                <a:spcBef>
                  <a:spcPts val="0"/>
                </a:spcBef>
                <a:spcAft>
                  <a:spcPts val="0"/>
                </a:spcAft>
                <a:buClr>
                  <a:srgbClr val="FF0000"/>
                </a:buClr>
                <a:buSzPts val="2400"/>
                <a:buFont typeface="Calibri"/>
                <a:buNone/>
              </a:pPr>
              <a:r>
                <a:rPr lang="fr-FR" sz="2400" b="1" i="0" u="none" strike="noStrike" cap="none">
                  <a:solidFill>
                    <a:srgbClr val="FF0000"/>
                  </a:solidFill>
                  <a:latin typeface="Calibri"/>
                  <a:ea typeface="Calibri"/>
                  <a:cs typeface="Calibri"/>
                  <a:sym typeface="Calibri"/>
                </a:rPr>
                <a:t>de l’inclusion</a:t>
              </a:r>
              <a:endParaRPr sz="2400" b="0" i="0" u="none" strike="noStrike" cap="none">
                <a:solidFill>
                  <a:schemeClr val="dk1"/>
                </a:solidFill>
                <a:latin typeface="Calibri"/>
                <a:ea typeface="Calibri"/>
                <a:cs typeface="Calibri"/>
                <a:sym typeface="Calibri"/>
              </a:endParaRPr>
            </a:p>
          </p:txBody>
        </p:sp>
        <p:sp>
          <p:nvSpPr>
            <p:cNvPr id="115" name="Google Shape;115;p17"/>
            <p:cNvSpPr txBox="1"/>
            <p:nvPr/>
          </p:nvSpPr>
          <p:spPr>
            <a:xfrm>
              <a:off x="4842492" y="1521695"/>
              <a:ext cx="2039282" cy="8916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Attirer et retenir de nouveaux talents</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L’apprentissage des jeunes</a:t>
              </a:r>
              <a:endParaRPr/>
            </a:p>
          </p:txBody>
        </p:sp>
        <p:sp>
          <p:nvSpPr>
            <p:cNvPr id="116" name="Google Shape;116;p17"/>
            <p:cNvSpPr txBox="1"/>
            <p:nvPr/>
          </p:nvSpPr>
          <p:spPr>
            <a:xfrm>
              <a:off x="2540095" y="2615968"/>
              <a:ext cx="2470484" cy="11217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Valoriser l’action des salariés et de l’entreprise</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 mécénat de compétences, </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 parrainage</a:t>
              </a:r>
              <a:endParaRPr/>
            </a:p>
          </p:txBody>
        </p:sp>
        <p:sp>
          <p:nvSpPr>
            <p:cNvPr id="117" name="Google Shape;117;p17"/>
            <p:cNvSpPr txBox="1"/>
            <p:nvPr/>
          </p:nvSpPr>
          <p:spPr>
            <a:xfrm>
              <a:off x="2540095" y="4833329"/>
              <a:ext cx="2470484" cy="8340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Innover et se différencier</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Parcours de préqualification pour des métiers en tension</a:t>
              </a:r>
              <a:endParaRPr/>
            </a:p>
          </p:txBody>
        </p:sp>
        <p:sp>
          <p:nvSpPr>
            <p:cNvPr id="118" name="Google Shape;118;p17"/>
            <p:cNvSpPr txBox="1"/>
            <p:nvPr/>
          </p:nvSpPr>
          <p:spPr>
            <a:xfrm>
              <a:off x="5190240" y="5502520"/>
              <a:ext cx="2247143" cy="8916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Renforcer son ancrage territorial</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Les QPV, les emplois francs</a:t>
              </a:r>
              <a:endParaRPr/>
            </a:p>
          </p:txBody>
        </p:sp>
        <p:sp>
          <p:nvSpPr>
            <p:cNvPr id="119" name="Google Shape;119;p17"/>
            <p:cNvSpPr txBox="1"/>
            <p:nvPr/>
          </p:nvSpPr>
          <p:spPr>
            <a:xfrm>
              <a:off x="7055795" y="2306933"/>
              <a:ext cx="3114577" cy="11217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Anticiper et diversifier les compétences</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Découverte des métiers auprès des jeunes, susciter des vocations</a:t>
              </a:r>
              <a:endParaRPr/>
            </a:p>
          </p:txBody>
        </p:sp>
        <p:sp>
          <p:nvSpPr>
            <p:cNvPr id="120" name="Google Shape;120;p17"/>
            <p:cNvSpPr txBox="1"/>
            <p:nvPr/>
          </p:nvSpPr>
          <p:spPr>
            <a:xfrm>
              <a:off x="7487226" y="4323296"/>
              <a:ext cx="2728176" cy="11792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Accéder à de nouveaux marchés et diversifier ses partenaires et fournisseurs</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Les SIAE, ESAT et EA</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2154869" y="365125"/>
            <a:ext cx="9147540" cy="94116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Une démarche gouvernementale</a:t>
            </a:r>
            <a:endParaRPr/>
          </a:p>
        </p:txBody>
      </p:sp>
      <p:sp>
        <p:nvSpPr>
          <p:cNvPr id="126" name="Google Shape;126;p18"/>
          <p:cNvSpPr txBox="1">
            <a:spLocks noGrp="1"/>
          </p:cNvSpPr>
          <p:nvPr>
            <p:ph type="body" idx="1"/>
          </p:nvPr>
        </p:nvSpPr>
        <p:spPr>
          <a:xfrm>
            <a:off x="1993284" y="1615878"/>
            <a:ext cx="9309125" cy="48706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fr-FR" sz="3200"/>
              <a:t>Pour </a:t>
            </a:r>
            <a:r>
              <a:rPr lang="fr-FR" sz="3200" b="1">
                <a:solidFill>
                  <a:srgbClr val="0070C0"/>
                </a:solidFill>
              </a:rPr>
              <a:t>développer</a:t>
            </a:r>
            <a:r>
              <a:rPr lang="fr-FR" sz="3200"/>
              <a:t> et renforcer </a:t>
            </a:r>
            <a:r>
              <a:rPr lang="fr-FR" sz="3200" b="1">
                <a:solidFill>
                  <a:srgbClr val="0070C0"/>
                </a:solidFill>
              </a:rPr>
              <a:t>l’inclusion dans l’emploi </a:t>
            </a:r>
            <a:r>
              <a:rPr lang="fr-FR" sz="3200"/>
              <a:t>et favoriser l’insertion professionnelle des </a:t>
            </a:r>
            <a:r>
              <a:rPr lang="fr-FR" sz="3200" b="1">
                <a:solidFill>
                  <a:srgbClr val="0070C0"/>
                </a:solidFill>
              </a:rPr>
              <a:t>publics les plus éloignés</a:t>
            </a:r>
            <a:r>
              <a:rPr lang="fr-FR" sz="3200">
                <a:solidFill>
                  <a:srgbClr val="0070C0"/>
                </a:solidFill>
              </a:rPr>
              <a:t> </a:t>
            </a:r>
            <a:r>
              <a:rPr lang="fr-FR" sz="3200"/>
              <a:t>du marché du travail.</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r>
              <a:rPr lang="fr-FR" sz="3200"/>
              <a:t>Au sein de laquelle </a:t>
            </a:r>
            <a:r>
              <a:rPr lang="fr-FR" sz="3200" b="1">
                <a:solidFill>
                  <a:srgbClr val="0070C0"/>
                </a:solidFill>
              </a:rPr>
              <a:t>l’Entreprise</a:t>
            </a:r>
            <a:r>
              <a:rPr lang="fr-FR" sz="3200" b="1">
                <a:solidFill>
                  <a:srgbClr val="FF0000"/>
                </a:solidFill>
              </a:rPr>
              <a:t> </a:t>
            </a:r>
            <a:r>
              <a:rPr lang="fr-FR" sz="3200"/>
              <a:t>joue un </a:t>
            </a:r>
            <a:r>
              <a:rPr lang="fr-FR" sz="3200" b="1">
                <a:solidFill>
                  <a:srgbClr val="0070C0"/>
                </a:solidFill>
              </a:rPr>
              <a:t>rôle majeur </a:t>
            </a:r>
            <a:r>
              <a:rPr lang="fr-FR" sz="3200"/>
              <a:t>aux côtés de l’Etat et des acteurs territoriaux.</a:t>
            </a:r>
            <a:endParaRPr/>
          </a:p>
          <a:p>
            <a:pPr marL="0" lvl="0" indent="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3200"/>
              <a:buNone/>
            </a:pPr>
            <a:r>
              <a:rPr lang="fr-FR" sz="3200"/>
              <a:t>Une </a:t>
            </a:r>
            <a:r>
              <a:rPr lang="fr-FR" sz="3200" b="1">
                <a:solidFill>
                  <a:srgbClr val="0070C0"/>
                </a:solidFill>
              </a:rPr>
              <a:t>mobilisation volontaire </a:t>
            </a:r>
            <a:r>
              <a:rPr lang="fr-FR" sz="3200"/>
              <a:t>des entreprises : choix libre des mesures et de publics</a:t>
            </a:r>
            <a:endParaRPr/>
          </a:p>
          <a:p>
            <a:pPr marL="678180" lvl="0" indent="-271780" algn="just" rtl="0">
              <a:lnSpc>
                <a:spcPct val="107000"/>
              </a:lnSpc>
              <a:spcBef>
                <a:spcPts val="1000"/>
              </a:spcBef>
              <a:spcAft>
                <a:spcPts val="0"/>
              </a:spcAft>
              <a:buClr>
                <a:schemeClr val="dk1"/>
              </a:buClr>
              <a:buSzPts val="2800"/>
              <a:buNone/>
            </a:pPr>
            <a:endParaRPr sz="28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2154869" y="52663"/>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Un réseau d’acteurs engagés</a:t>
            </a:r>
            <a:endParaRPr/>
          </a:p>
        </p:txBody>
      </p:sp>
      <p:sp>
        <p:nvSpPr>
          <p:cNvPr id="132" name="Google Shape;132;p19"/>
          <p:cNvSpPr txBox="1">
            <a:spLocks noGrp="1"/>
          </p:cNvSpPr>
          <p:nvPr>
            <p:ph type="body" idx="1"/>
          </p:nvPr>
        </p:nvSpPr>
        <p:spPr>
          <a:xfrm>
            <a:off x="1718366" y="1099752"/>
            <a:ext cx="9584043" cy="5526335"/>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dk1"/>
              </a:buClr>
              <a:buSzPts val="24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fr-FR"/>
              <a:t>Un </a:t>
            </a:r>
            <a:r>
              <a:rPr lang="fr-FR" b="1">
                <a:solidFill>
                  <a:srgbClr val="0070C0"/>
                </a:solidFill>
              </a:rPr>
              <a:t>club national </a:t>
            </a:r>
            <a:r>
              <a:rPr lang="fr-FR"/>
              <a:t>animé par le Haut-Commissariat à l’Inclusion dans l’Emploi et l’Engagement des Entreprises</a:t>
            </a:r>
            <a:endParaRPr/>
          </a:p>
          <a:p>
            <a:pPr marL="685800" lvl="1" indent="-228600" algn="l" rtl="0">
              <a:lnSpc>
                <a:spcPct val="90000"/>
              </a:lnSpc>
              <a:spcBef>
                <a:spcPts val="500"/>
              </a:spcBef>
              <a:spcAft>
                <a:spcPts val="0"/>
              </a:spcAft>
              <a:buClr>
                <a:schemeClr val="dk1"/>
              </a:buClr>
              <a:buSzPts val="2400"/>
              <a:buChar char="•"/>
            </a:pPr>
            <a:r>
              <a:rPr lang="fr-FR"/>
              <a:t>Des </a:t>
            </a:r>
            <a:r>
              <a:rPr lang="fr-FR" b="1">
                <a:solidFill>
                  <a:srgbClr val="0070C0"/>
                </a:solidFill>
              </a:rPr>
              <a:t>clubs départementaux </a:t>
            </a:r>
            <a:endParaRPr>
              <a:solidFill>
                <a:srgbClr val="0070C0"/>
              </a:solidFill>
            </a:endParaRPr>
          </a:p>
          <a:p>
            <a:pPr marL="685800" lvl="1" indent="-228600" algn="l" rtl="0">
              <a:lnSpc>
                <a:spcPct val="90000"/>
              </a:lnSpc>
              <a:spcBef>
                <a:spcPts val="500"/>
              </a:spcBef>
              <a:spcAft>
                <a:spcPts val="0"/>
              </a:spcAft>
              <a:buClr>
                <a:schemeClr val="dk1"/>
              </a:buClr>
              <a:buSzPts val="2400"/>
              <a:buChar char="•"/>
            </a:pPr>
            <a:r>
              <a:rPr lang="fr-FR"/>
              <a:t>Avec le soutien de la</a:t>
            </a:r>
            <a:r>
              <a:rPr lang="fr-FR" b="1">
                <a:solidFill>
                  <a:srgbClr val="FF0000"/>
                </a:solidFill>
              </a:rPr>
              <a:t> </a:t>
            </a:r>
            <a:r>
              <a:rPr lang="fr-FR" b="1">
                <a:solidFill>
                  <a:srgbClr val="0070C0"/>
                </a:solidFill>
              </a:rPr>
              <a:t>Préfecture</a:t>
            </a:r>
            <a:r>
              <a:rPr lang="fr-FR" b="1">
                <a:solidFill>
                  <a:srgbClr val="FF0000"/>
                </a:solidFill>
              </a:rPr>
              <a:t> </a:t>
            </a:r>
            <a:r>
              <a:rPr lang="fr-FR"/>
              <a:t>et</a:t>
            </a:r>
            <a:r>
              <a:rPr lang="fr-FR" b="1">
                <a:solidFill>
                  <a:srgbClr val="FF0000"/>
                </a:solidFill>
              </a:rPr>
              <a:t> </a:t>
            </a:r>
            <a:r>
              <a:rPr lang="fr-FR"/>
              <a:t>la </a:t>
            </a:r>
            <a:r>
              <a:rPr lang="fr-FR" b="1">
                <a:solidFill>
                  <a:srgbClr val="0070C0"/>
                </a:solidFill>
              </a:rPr>
              <a:t>Direccte</a:t>
            </a:r>
            <a:r>
              <a:rPr lang="fr-FR" b="1">
                <a:solidFill>
                  <a:srgbClr val="FF0000"/>
                </a:solidFill>
              </a:rPr>
              <a:t> </a:t>
            </a:r>
            <a:endParaRPr/>
          </a:p>
          <a:p>
            <a:pPr marL="685800" lvl="1" indent="-228600" algn="l" rtl="0">
              <a:lnSpc>
                <a:spcPct val="90000"/>
              </a:lnSpc>
              <a:spcBef>
                <a:spcPts val="500"/>
              </a:spcBef>
              <a:spcAft>
                <a:spcPts val="0"/>
              </a:spcAft>
              <a:buClr>
                <a:schemeClr val="dk1"/>
              </a:buClr>
              <a:buSzPts val="2400"/>
              <a:buChar char="•"/>
            </a:pPr>
            <a:r>
              <a:rPr lang="fr-FR"/>
              <a:t>En partenariat avec les </a:t>
            </a:r>
            <a:r>
              <a:rPr lang="fr-FR" b="1">
                <a:solidFill>
                  <a:srgbClr val="0070C0"/>
                </a:solidFill>
              </a:rPr>
              <a:t>réseaux d’entreprises </a:t>
            </a:r>
            <a:endParaRPr/>
          </a:p>
          <a:p>
            <a:pPr marL="685800" lvl="1" indent="-228600" algn="l" rtl="0">
              <a:lnSpc>
                <a:spcPct val="90000"/>
              </a:lnSpc>
              <a:spcBef>
                <a:spcPts val="500"/>
              </a:spcBef>
              <a:spcAft>
                <a:spcPts val="0"/>
              </a:spcAft>
              <a:buClr>
                <a:schemeClr val="dk1"/>
              </a:buClr>
              <a:buSzPts val="2400"/>
              <a:buChar char="•"/>
            </a:pPr>
            <a:r>
              <a:rPr lang="fr-FR"/>
              <a:t>En interaction avec les </a:t>
            </a:r>
            <a:r>
              <a:rPr lang="fr-FR" b="1">
                <a:solidFill>
                  <a:srgbClr val="0070C0"/>
                </a:solidFill>
              </a:rPr>
              <a:t>acteurs publics, associatifs…</a:t>
            </a:r>
            <a:endParaRPr/>
          </a:p>
          <a:p>
            <a:pPr marL="1143000" lvl="2" indent="-101600" algn="l" rtl="0">
              <a:lnSpc>
                <a:spcPct val="90000"/>
              </a:lnSpc>
              <a:spcBef>
                <a:spcPts val="500"/>
              </a:spcBef>
              <a:spcAft>
                <a:spcPts val="0"/>
              </a:spcAft>
              <a:buClr>
                <a:schemeClr val="dk1"/>
              </a:buClr>
              <a:buSzPts val="2000"/>
              <a:buNone/>
            </a:pPr>
            <a:endParaRPr/>
          </a:p>
          <a:p>
            <a:pPr marL="685800" lvl="1" indent="-76200" algn="l" rtl="0">
              <a:lnSpc>
                <a:spcPct val="90000"/>
              </a:lnSpc>
              <a:spcBef>
                <a:spcPts val="500"/>
              </a:spcBef>
              <a:spcAft>
                <a:spcPts val="0"/>
              </a:spcAft>
              <a:buClr>
                <a:schemeClr val="dk1"/>
              </a:buClr>
              <a:buSzPts val="2400"/>
              <a:buNone/>
            </a:pPr>
            <a:endParaRPr/>
          </a:p>
          <a:p>
            <a:pPr marL="1143000" lvl="2" indent="-101600" algn="l" rtl="0">
              <a:lnSpc>
                <a:spcPct val="90000"/>
              </a:lnSpc>
              <a:spcBef>
                <a:spcPts val="500"/>
              </a:spcBef>
              <a:spcAft>
                <a:spcPts val="0"/>
              </a:spcAft>
              <a:buClr>
                <a:schemeClr val="dk1"/>
              </a:buClr>
              <a:buSzPts val="20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cxnSp>
        <p:nvCxnSpPr>
          <p:cNvPr id="133" name="Google Shape;133;p19"/>
          <p:cNvCxnSpPr/>
          <p:nvPr/>
        </p:nvCxnSpPr>
        <p:spPr>
          <a:xfrm>
            <a:off x="8322364" y="2087962"/>
            <a:ext cx="1" cy="178905"/>
          </a:xfrm>
          <a:prstGeom prst="straightConnector1">
            <a:avLst/>
          </a:prstGeom>
          <a:noFill/>
          <a:ln w="9525" cap="flat" cmpd="sng">
            <a:solidFill>
              <a:srgbClr val="FF0000"/>
            </a:solidFill>
            <a:prstDash val="solid"/>
            <a:miter lim="800000"/>
            <a:headEnd type="none" w="sm" len="sm"/>
            <a:tailEnd type="none" w="sm" len="sm"/>
          </a:ln>
        </p:spPr>
      </p:cxnSp>
      <p:grpSp>
        <p:nvGrpSpPr>
          <p:cNvPr id="134" name="Google Shape;134;p19"/>
          <p:cNvGrpSpPr/>
          <p:nvPr/>
        </p:nvGrpSpPr>
        <p:grpSpPr>
          <a:xfrm>
            <a:off x="2273129" y="1371970"/>
            <a:ext cx="3283763" cy="2630186"/>
            <a:chOff x="161595" y="115544"/>
            <a:chExt cx="2964311" cy="2158819"/>
          </a:xfrm>
        </p:grpSpPr>
        <p:sp>
          <p:nvSpPr>
            <p:cNvPr id="135" name="Google Shape;135;p19"/>
            <p:cNvSpPr/>
            <p:nvPr/>
          </p:nvSpPr>
          <p:spPr>
            <a:xfrm>
              <a:off x="161595" y="115544"/>
              <a:ext cx="2964311" cy="2158819"/>
            </a:xfrm>
            <a:prstGeom prst="roundRect">
              <a:avLst>
                <a:gd name="adj" fmla="val 16667"/>
              </a:avLst>
            </a:prstGeom>
            <a:solidFill>
              <a:schemeClr val="accent5"/>
            </a:solidFill>
            <a:ln w="12700" cap="flat" cmpd="sng">
              <a:solidFill>
                <a:srgbClr val="0070C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txBox="1"/>
            <p:nvPr/>
          </p:nvSpPr>
          <p:spPr>
            <a:xfrm>
              <a:off x="266980" y="220929"/>
              <a:ext cx="2753541" cy="1948049"/>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0000"/>
                </a:buClr>
                <a:buSzPts val="2800"/>
                <a:buFont typeface="Arial"/>
                <a:buNone/>
              </a:pPr>
              <a:r>
                <a:rPr lang="fr-FR" sz="2800" b="1" i="0" u="none" strike="noStrike" cap="none">
                  <a:solidFill>
                    <a:srgbClr val="FF0000"/>
                  </a:solidFill>
                  <a:latin typeface="Arial"/>
                  <a:ea typeface="Arial"/>
                  <a:cs typeface="Arial"/>
                  <a:sym typeface="Arial"/>
                </a:rPr>
                <a:t>Un volet national </a:t>
              </a:r>
              <a:r>
                <a:rPr lang="fr-FR" sz="24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980"/>
                </a:spcBef>
                <a:spcAft>
                  <a:spcPts val="0"/>
                </a:spcAft>
                <a:buClr>
                  <a:schemeClr val="lt1"/>
                </a:buClr>
                <a:buSzPts val="2400"/>
                <a:buFont typeface="Calibri"/>
                <a:buNone/>
              </a:pPr>
              <a:r>
                <a:rPr lang="fr-FR" sz="2400" b="0" i="0" u="none" strike="noStrike" cap="none">
                  <a:solidFill>
                    <a:schemeClr val="lt1"/>
                  </a:solidFill>
                  <a:latin typeface="Calibri"/>
                  <a:ea typeface="Calibri"/>
                  <a:cs typeface="Calibri"/>
                  <a:sym typeface="Calibri"/>
                </a:rPr>
                <a:t>mobiliser 100 grandes entreprises</a:t>
              </a:r>
              <a:endParaRPr/>
            </a:p>
          </p:txBody>
        </p:sp>
      </p:grpSp>
      <p:grpSp>
        <p:nvGrpSpPr>
          <p:cNvPr id="137" name="Google Shape;137;p19"/>
          <p:cNvGrpSpPr/>
          <p:nvPr/>
        </p:nvGrpSpPr>
        <p:grpSpPr>
          <a:xfrm>
            <a:off x="5782780" y="1371970"/>
            <a:ext cx="5519629" cy="2630186"/>
            <a:chOff x="1316346" y="616"/>
            <a:chExt cx="6263695" cy="2388676"/>
          </a:xfrm>
        </p:grpSpPr>
        <p:sp>
          <p:nvSpPr>
            <p:cNvPr id="138" name="Google Shape;138;p19"/>
            <p:cNvSpPr/>
            <p:nvPr/>
          </p:nvSpPr>
          <p:spPr>
            <a:xfrm>
              <a:off x="1316346" y="616"/>
              <a:ext cx="6263695" cy="2388676"/>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1432952" y="117222"/>
              <a:ext cx="6030483" cy="2155464"/>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0000"/>
                </a:buClr>
                <a:buSzPts val="2800"/>
                <a:buFont typeface="Arial"/>
                <a:buNone/>
              </a:pPr>
              <a:r>
                <a:rPr lang="fr-FR" sz="2800" b="1" i="0" u="none" strike="noStrike" cap="none">
                  <a:solidFill>
                    <a:srgbClr val="FF0000"/>
                  </a:solidFill>
                  <a:latin typeface="Arial"/>
                  <a:ea typeface="Arial"/>
                  <a:cs typeface="Arial"/>
                  <a:sym typeface="Arial"/>
                </a:rPr>
                <a:t>Un volet territorial </a:t>
              </a:r>
              <a:endParaRPr/>
            </a:p>
            <a:p>
              <a:pPr marL="0" marR="0" lvl="0" indent="0" algn="ctr" rtl="0">
                <a:lnSpc>
                  <a:spcPct val="90000"/>
                </a:lnSpc>
                <a:spcBef>
                  <a:spcPts val="980"/>
                </a:spcBef>
                <a:spcAft>
                  <a:spcPts val="0"/>
                </a:spcAft>
                <a:buClr>
                  <a:schemeClr val="lt1"/>
                </a:buClr>
                <a:buSzPts val="2400"/>
                <a:buFont typeface="Calibri"/>
                <a:buNone/>
              </a:pPr>
              <a:r>
                <a:rPr lang="fr-FR" sz="2400" b="0" i="0" u="none" strike="noStrike" cap="none">
                  <a:solidFill>
                    <a:schemeClr val="lt1"/>
                  </a:solidFill>
                  <a:latin typeface="Calibri"/>
                  <a:ea typeface="Calibri"/>
                  <a:cs typeface="Calibri"/>
                  <a:sym typeface="Calibri"/>
                </a:rPr>
                <a:t>mobiliser 10 000 entreprises </a:t>
              </a:r>
              <a:endParaRPr/>
            </a:p>
            <a:p>
              <a:pPr marL="0" marR="0" lvl="0" indent="0" algn="ctr" rtl="0">
                <a:lnSpc>
                  <a:spcPct val="90000"/>
                </a:lnSpc>
                <a:spcBef>
                  <a:spcPts val="840"/>
                </a:spcBef>
                <a:spcAft>
                  <a:spcPts val="0"/>
                </a:spcAft>
                <a:buClr>
                  <a:schemeClr val="lt1"/>
                </a:buClr>
                <a:buSzPts val="2400"/>
                <a:buFont typeface="Calibri"/>
                <a:buNone/>
              </a:pPr>
              <a:r>
                <a:rPr lang="fr-FR" sz="2400" b="0" i="0" u="none" strike="noStrike" cap="none">
                  <a:solidFill>
                    <a:schemeClr val="lt1"/>
                  </a:solidFill>
                  <a:latin typeface="Calibri"/>
                  <a:ea typeface="Calibri"/>
                  <a:cs typeface="Calibri"/>
                  <a:sym typeface="Calibri"/>
                </a:rPr>
                <a:t>(PME, ETI, filiales de grandes entreprises)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20"/>
          <p:cNvGrpSpPr/>
          <p:nvPr/>
        </p:nvGrpSpPr>
        <p:grpSpPr>
          <a:xfrm>
            <a:off x="1578077" y="796414"/>
            <a:ext cx="9280277" cy="5884606"/>
            <a:chOff x="1818021" y="1520332"/>
            <a:chExt cx="8760848" cy="4893772"/>
          </a:xfrm>
        </p:grpSpPr>
        <p:sp>
          <p:nvSpPr>
            <p:cNvPr id="146" name="Google Shape;146;p20"/>
            <p:cNvSpPr/>
            <p:nvPr/>
          </p:nvSpPr>
          <p:spPr>
            <a:xfrm>
              <a:off x="6366869" y="2961738"/>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10. Formation et insertion dans l’emploi de personnes (dont jeunes) placées sous main de justice</a:t>
              </a:r>
              <a:endParaRPr/>
            </a:p>
          </p:txBody>
        </p:sp>
        <p:sp>
          <p:nvSpPr>
            <p:cNvPr id="147" name="Google Shape;147;p20"/>
            <p:cNvSpPr/>
            <p:nvPr/>
          </p:nvSpPr>
          <p:spPr>
            <a:xfrm>
              <a:off x="6366869" y="3682441"/>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11. Mise en place de démarches innovantes en faveur de « l’emploi/inclusion »</a:t>
              </a:r>
              <a:endParaRPr/>
            </a:p>
          </p:txBody>
        </p:sp>
        <p:sp>
          <p:nvSpPr>
            <p:cNvPr id="148" name="Google Shape;148;p20"/>
            <p:cNvSpPr/>
            <p:nvPr/>
          </p:nvSpPr>
          <p:spPr>
            <a:xfrm>
              <a:off x="6366869" y="4403146"/>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12. Participation au changement d’échelle dans l’offre d’insertion par l’économique (clauses sociales marchés publics, politiques d’achats responsables, etc.)</a:t>
              </a:r>
              <a:endParaRPr/>
            </a:p>
          </p:txBody>
        </p:sp>
        <p:sp>
          <p:nvSpPr>
            <p:cNvPr id="149" name="Google Shape;149;p20"/>
            <p:cNvSpPr/>
            <p:nvPr/>
          </p:nvSpPr>
          <p:spPr>
            <a:xfrm>
              <a:off x="6366869" y="2241035"/>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9. Accompagnement et recrutement de réfugiés (programme Hope, etc.)</a:t>
              </a:r>
              <a:endParaRPr/>
            </a:p>
          </p:txBody>
        </p:sp>
        <p:sp>
          <p:nvSpPr>
            <p:cNvPr id="150" name="Google Shape;150;p20"/>
            <p:cNvSpPr/>
            <p:nvPr/>
          </p:nvSpPr>
          <p:spPr>
            <a:xfrm>
              <a:off x="6366869" y="15203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8. Recrutement dans le cadre de l’expérimentation </a:t>
              </a:r>
              <a:endParaRPr/>
            </a:p>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 Emplois francs »</a:t>
              </a:r>
              <a:endParaRPr/>
            </a:p>
          </p:txBody>
        </p:sp>
        <p:sp>
          <p:nvSpPr>
            <p:cNvPr id="151" name="Google Shape;151;p20"/>
            <p:cNvSpPr/>
            <p:nvPr/>
          </p:nvSpPr>
          <p:spPr>
            <a:xfrm>
              <a:off x="6366869" y="5133371"/>
              <a:ext cx="4212000" cy="578086"/>
            </a:xfrm>
            <a:prstGeom prst="rect">
              <a:avLst/>
            </a:prstGeom>
            <a:solidFill>
              <a:srgbClr val="00A3E0"/>
            </a:solidFill>
            <a:ln>
              <a:noFill/>
            </a:ln>
          </p:spPr>
          <p:txBody>
            <a:bodyPr spcFirstLastPara="1" wrap="square" lIns="88900" tIns="88900" rIns="88900" bIns="88900" anchor="ctr" anchorCtr="0">
              <a:noAutofit/>
            </a:bodyPr>
            <a:lstStyle/>
            <a:p>
              <a:pPr marL="0" marR="0" lvl="0" indent="0" algn="ctr"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13. Mises en situation professionnelle, recrutement de personnes en parcours d’insertion ou issues de parcours d’insertion</a:t>
              </a:r>
              <a:endParaRPr/>
            </a:p>
          </p:txBody>
        </p:sp>
        <p:sp>
          <p:nvSpPr>
            <p:cNvPr id="152" name="Google Shape;152;p20"/>
            <p:cNvSpPr/>
            <p:nvPr/>
          </p:nvSpPr>
          <p:spPr>
            <a:xfrm>
              <a:off x="1818021" y="298078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3. Accès de tous les jeunes à l’apprentissage et à l’alternance </a:t>
              </a:r>
              <a:endParaRPr/>
            </a:p>
          </p:txBody>
        </p:sp>
        <p:sp>
          <p:nvSpPr>
            <p:cNvPr id="153" name="Google Shape;153;p20"/>
            <p:cNvSpPr/>
            <p:nvPr/>
          </p:nvSpPr>
          <p:spPr>
            <a:xfrm>
              <a:off x="1818021" y="371100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4. Réalisation de parrainages</a:t>
              </a:r>
              <a:endParaRPr/>
            </a:p>
          </p:txBody>
        </p:sp>
        <p:sp>
          <p:nvSpPr>
            <p:cNvPr id="154" name="Google Shape;154;p20"/>
            <p:cNvSpPr/>
            <p:nvPr/>
          </p:nvSpPr>
          <p:spPr>
            <a:xfrm>
              <a:off x="1818021" y="44412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5. Accompagnement et recrutement de jeunes en parcours d’insertion (E2C, EPIDE, GJ…)</a:t>
              </a:r>
              <a:endParaRPr/>
            </a:p>
          </p:txBody>
        </p:sp>
        <p:sp>
          <p:nvSpPr>
            <p:cNvPr id="155" name="Google Shape;155;p20"/>
            <p:cNvSpPr/>
            <p:nvPr/>
          </p:nvSpPr>
          <p:spPr>
            <a:xfrm>
              <a:off x="1818021" y="15203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 Stages de 3</a:t>
              </a:r>
              <a:r>
                <a:rPr lang="fr-FR" sz="1200" b="1" i="0" u="none" strike="noStrike" cap="none" baseline="30000">
                  <a:solidFill>
                    <a:srgbClr val="FFFFFF"/>
                  </a:solidFill>
                  <a:latin typeface="Gill Sans"/>
                  <a:ea typeface="Gill Sans"/>
                  <a:cs typeface="Gill Sans"/>
                  <a:sym typeface="Gill Sans"/>
                </a:rPr>
                <a:t>eme </a:t>
              </a:r>
              <a:r>
                <a:rPr lang="fr-FR" sz="1200" b="1" i="0" u="none" strike="noStrike" cap="none">
                  <a:solidFill>
                    <a:srgbClr val="FFFFFF"/>
                  </a:solidFill>
                  <a:latin typeface="Gill Sans"/>
                  <a:ea typeface="Gill Sans"/>
                  <a:cs typeface="Gill Sans"/>
                  <a:sym typeface="Gill Sans"/>
                </a:rPr>
                <a:t>pour les jeunes de QPV</a:t>
              </a:r>
              <a:endParaRPr sz="1200" b="1" i="0" u="none" strike="noStrike" cap="none">
                <a:solidFill>
                  <a:srgbClr val="FFFFFF"/>
                </a:solidFill>
                <a:latin typeface="Gill Sans"/>
                <a:ea typeface="Gill Sans"/>
                <a:cs typeface="Gill Sans"/>
                <a:sym typeface="Gill Sans"/>
              </a:endParaRPr>
            </a:p>
          </p:txBody>
        </p:sp>
        <p:sp>
          <p:nvSpPr>
            <p:cNvPr id="156" name="Google Shape;156;p20"/>
            <p:cNvSpPr/>
            <p:nvPr/>
          </p:nvSpPr>
          <p:spPr>
            <a:xfrm>
              <a:off x="1818021" y="517145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6. Partenariats renforcés avec les réseaux de l’inclusion (accompagnement, formation, recrutement)</a:t>
              </a:r>
              <a:endParaRPr/>
            </a:p>
          </p:txBody>
        </p:sp>
        <p:sp>
          <p:nvSpPr>
            <p:cNvPr id="157" name="Google Shape;157;p20"/>
            <p:cNvSpPr/>
            <p:nvPr/>
          </p:nvSpPr>
          <p:spPr>
            <a:xfrm>
              <a:off x="1818021" y="5874104"/>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7. Accompagnement et recrutement de personnes handicapées</a:t>
              </a:r>
              <a:endParaRPr/>
            </a:p>
          </p:txBody>
        </p:sp>
        <p:sp>
          <p:nvSpPr>
            <p:cNvPr id="158" name="Google Shape;158;p20"/>
            <p:cNvSpPr/>
            <p:nvPr/>
          </p:nvSpPr>
          <p:spPr>
            <a:xfrm>
              <a:off x="1818021" y="225055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2. Contribution à l’orientation et aux « parcours avenir » de découverte de l’entreprise</a:t>
              </a:r>
              <a:endParaRPr/>
            </a:p>
          </p:txBody>
        </p:sp>
        <p:sp>
          <p:nvSpPr>
            <p:cNvPr id="159" name="Google Shape;159;p20"/>
            <p:cNvSpPr/>
            <p:nvPr/>
          </p:nvSpPr>
          <p:spPr>
            <a:xfrm>
              <a:off x="6366869" y="5874104"/>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ctr"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14. Engagements pour l’accès solidaire aux produits et services (alimentation, énergie, eau, etc.)</a:t>
              </a:r>
              <a:endParaRPr/>
            </a:p>
          </p:txBody>
        </p:sp>
      </p:grpSp>
      <p:sp>
        <p:nvSpPr>
          <p:cNvPr id="160" name="Google Shape;160;p20"/>
          <p:cNvSpPr txBox="1">
            <a:spLocks noGrp="1"/>
          </p:cNvSpPr>
          <p:nvPr>
            <p:ph type="title"/>
          </p:nvPr>
        </p:nvSpPr>
        <p:spPr>
          <a:xfrm>
            <a:off x="2045216" y="29166"/>
            <a:ext cx="9147540" cy="6353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959"/>
              <a:buFont typeface="Gill Sans"/>
              <a:buNone/>
            </a:pPr>
            <a:r>
              <a:rPr lang="fr-FR" sz="3959">
                <a:solidFill>
                  <a:srgbClr val="FF0000"/>
                </a:solidFill>
              </a:rPr>
              <a:t>14 thématiques proposées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1637059" y="-49035"/>
            <a:ext cx="914754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a:t>Le Club des Yvelines</a:t>
            </a:r>
            <a:endParaRPr/>
          </a:p>
        </p:txBody>
      </p:sp>
      <p:sp>
        <p:nvSpPr>
          <p:cNvPr id="167" name="Google Shape;167;p21"/>
          <p:cNvSpPr txBox="1">
            <a:spLocks noGrp="1"/>
          </p:cNvSpPr>
          <p:nvPr>
            <p:ph type="body" idx="1"/>
          </p:nvPr>
        </p:nvSpPr>
        <p:spPr>
          <a:xfrm>
            <a:off x="1407401" y="853314"/>
            <a:ext cx="10595428" cy="6004686"/>
          </a:xfrm>
          <a:prstGeom prst="rect">
            <a:avLst/>
          </a:prstGeom>
          <a:noFill/>
          <a:ln>
            <a:noFill/>
          </a:ln>
        </p:spPr>
        <p:txBody>
          <a:bodyPr spcFirstLastPara="1" wrap="square" lIns="91425" tIns="45700" rIns="91425" bIns="45700" anchor="t" anchorCtr="0">
            <a:noAutofit/>
          </a:bodyPr>
          <a:lstStyle/>
          <a:p>
            <a:pPr marL="1828800" lvl="4" indent="0" algn="l" rtl="0">
              <a:lnSpc>
                <a:spcPct val="90000"/>
              </a:lnSpc>
              <a:spcBef>
                <a:spcPts val="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800"/>
              <a:buNone/>
            </a:pPr>
            <a:endParaRPr/>
          </a:p>
        </p:txBody>
      </p:sp>
      <p:sp>
        <p:nvSpPr>
          <p:cNvPr id="168" name="Google Shape;168;p21"/>
          <p:cNvSpPr/>
          <p:nvPr/>
        </p:nvSpPr>
        <p:spPr>
          <a:xfrm>
            <a:off x="8751885" y="1647950"/>
            <a:ext cx="442184" cy="442184"/>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66"/>
                </a:moveTo>
                <a:cubicBezTo>
                  <a:pt x="416" y="272"/>
                  <a:pt x="411" y="277"/>
                  <a:pt x="405" y="277"/>
                </a:cubicBezTo>
                <a:cubicBezTo>
                  <a:pt x="394" y="277"/>
                  <a:pt x="394" y="277"/>
                  <a:pt x="394" y="277"/>
                </a:cubicBezTo>
                <a:cubicBezTo>
                  <a:pt x="394" y="373"/>
                  <a:pt x="394" y="373"/>
                  <a:pt x="394" y="373"/>
                </a:cubicBezTo>
                <a:cubicBezTo>
                  <a:pt x="394" y="379"/>
                  <a:pt x="390" y="384"/>
                  <a:pt x="384" y="384"/>
                </a:cubicBezTo>
                <a:cubicBezTo>
                  <a:pt x="128" y="384"/>
                  <a:pt x="128" y="384"/>
                  <a:pt x="128" y="384"/>
                </a:cubicBezTo>
                <a:cubicBezTo>
                  <a:pt x="122" y="384"/>
                  <a:pt x="117" y="379"/>
                  <a:pt x="117" y="373"/>
                </a:cubicBezTo>
                <a:cubicBezTo>
                  <a:pt x="117" y="277"/>
                  <a:pt x="117" y="277"/>
                  <a:pt x="117" y="277"/>
                </a:cubicBezTo>
                <a:cubicBezTo>
                  <a:pt x="106" y="277"/>
                  <a:pt x="106" y="277"/>
                  <a:pt x="106" y="277"/>
                </a:cubicBezTo>
                <a:cubicBezTo>
                  <a:pt x="100" y="277"/>
                  <a:pt x="96" y="272"/>
                  <a:pt x="96" y="266"/>
                </a:cubicBezTo>
                <a:cubicBezTo>
                  <a:pt x="96" y="160"/>
                  <a:pt x="96" y="160"/>
                  <a:pt x="96" y="160"/>
                </a:cubicBezTo>
                <a:cubicBezTo>
                  <a:pt x="96" y="154"/>
                  <a:pt x="100" y="149"/>
                  <a:pt x="106" y="149"/>
                </a:cubicBezTo>
                <a:cubicBezTo>
                  <a:pt x="202" y="149"/>
                  <a:pt x="202" y="149"/>
                  <a:pt x="202" y="149"/>
                </a:cubicBezTo>
                <a:cubicBezTo>
                  <a:pt x="202" y="117"/>
                  <a:pt x="202" y="117"/>
                  <a:pt x="202" y="117"/>
                </a:cubicBezTo>
                <a:cubicBezTo>
                  <a:pt x="202" y="111"/>
                  <a:pt x="207" y="106"/>
                  <a:pt x="213" y="106"/>
                </a:cubicBezTo>
                <a:cubicBezTo>
                  <a:pt x="298" y="106"/>
                  <a:pt x="298" y="106"/>
                  <a:pt x="298" y="106"/>
                </a:cubicBezTo>
                <a:cubicBezTo>
                  <a:pt x="304" y="106"/>
                  <a:pt x="309" y="111"/>
                  <a:pt x="309" y="117"/>
                </a:cubicBezTo>
                <a:cubicBezTo>
                  <a:pt x="309" y="149"/>
                  <a:pt x="309" y="149"/>
                  <a:pt x="309" y="149"/>
                </a:cubicBezTo>
                <a:cubicBezTo>
                  <a:pt x="405" y="149"/>
                  <a:pt x="405" y="149"/>
                  <a:pt x="405" y="149"/>
                </a:cubicBezTo>
                <a:cubicBezTo>
                  <a:pt x="411" y="149"/>
                  <a:pt x="416" y="154"/>
                  <a:pt x="416" y="160"/>
                </a:cubicBezTo>
                <a:lnTo>
                  <a:pt x="416" y="266"/>
                </a:lnTo>
                <a:close/>
                <a:moveTo>
                  <a:pt x="330" y="277"/>
                </a:moveTo>
                <a:cubicBezTo>
                  <a:pt x="373" y="277"/>
                  <a:pt x="373" y="277"/>
                  <a:pt x="373" y="277"/>
                </a:cubicBezTo>
                <a:cubicBezTo>
                  <a:pt x="373" y="362"/>
                  <a:pt x="373" y="362"/>
                  <a:pt x="373" y="362"/>
                </a:cubicBezTo>
                <a:cubicBezTo>
                  <a:pt x="138" y="362"/>
                  <a:pt x="138" y="362"/>
                  <a:pt x="138" y="362"/>
                </a:cubicBezTo>
                <a:cubicBezTo>
                  <a:pt x="138" y="277"/>
                  <a:pt x="138" y="277"/>
                  <a:pt x="138" y="277"/>
                </a:cubicBezTo>
                <a:cubicBezTo>
                  <a:pt x="181" y="277"/>
                  <a:pt x="181" y="277"/>
                  <a:pt x="181" y="277"/>
                </a:cubicBezTo>
                <a:cubicBezTo>
                  <a:pt x="181" y="288"/>
                  <a:pt x="181" y="288"/>
                  <a:pt x="181" y="288"/>
                </a:cubicBezTo>
                <a:cubicBezTo>
                  <a:pt x="181" y="294"/>
                  <a:pt x="186" y="298"/>
                  <a:pt x="192" y="298"/>
                </a:cubicBezTo>
                <a:cubicBezTo>
                  <a:pt x="198" y="298"/>
                  <a:pt x="202" y="294"/>
                  <a:pt x="202" y="288"/>
                </a:cubicBezTo>
                <a:cubicBezTo>
                  <a:pt x="202" y="277"/>
                  <a:pt x="202" y="277"/>
                  <a:pt x="202" y="277"/>
                </a:cubicBezTo>
                <a:cubicBezTo>
                  <a:pt x="309" y="277"/>
                  <a:pt x="309" y="277"/>
                  <a:pt x="309" y="277"/>
                </a:cubicBezTo>
                <a:cubicBezTo>
                  <a:pt x="309" y="288"/>
                  <a:pt x="309" y="288"/>
                  <a:pt x="309" y="288"/>
                </a:cubicBezTo>
                <a:cubicBezTo>
                  <a:pt x="309" y="294"/>
                  <a:pt x="314" y="298"/>
                  <a:pt x="320" y="298"/>
                </a:cubicBezTo>
                <a:cubicBezTo>
                  <a:pt x="326" y="298"/>
                  <a:pt x="330" y="294"/>
                  <a:pt x="330" y="288"/>
                </a:cubicBezTo>
                <a:lnTo>
                  <a:pt x="330" y="277"/>
                </a:lnTo>
                <a:close/>
                <a:moveTo>
                  <a:pt x="288" y="149"/>
                </a:moveTo>
                <a:cubicBezTo>
                  <a:pt x="224" y="149"/>
                  <a:pt x="224" y="149"/>
                  <a:pt x="224" y="149"/>
                </a:cubicBezTo>
                <a:cubicBezTo>
                  <a:pt x="224" y="128"/>
                  <a:pt x="224" y="128"/>
                  <a:pt x="224" y="128"/>
                </a:cubicBezTo>
                <a:cubicBezTo>
                  <a:pt x="288" y="128"/>
                  <a:pt x="288" y="128"/>
                  <a:pt x="288" y="128"/>
                </a:cubicBezTo>
                <a:lnTo>
                  <a:pt x="288" y="149"/>
                </a:lnTo>
                <a:close/>
                <a:moveTo>
                  <a:pt x="117" y="170"/>
                </a:moveTo>
                <a:cubicBezTo>
                  <a:pt x="394" y="170"/>
                  <a:pt x="394" y="170"/>
                  <a:pt x="394" y="170"/>
                </a:cubicBezTo>
                <a:cubicBezTo>
                  <a:pt x="394" y="256"/>
                  <a:pt x="394" y="256"/>
                  <a:pt x="394" y="256"/>
                </a:cubicBezTo>
                <a:cubicBezTo>
                  <a:pt x="330" y="256"/>
                  <a:pt x="330" y="256"/>
                  <a:pt x="330" y="256"/>
                </a:cubicBezTo>
                <a:cubicBezTo>
                  <a:pt x="330" y="245"/>
                  <a:pt x="330" y="245"/>
                  <a:pt x="330" y="245"/>
                </a:cubicBezTo>
                <a:cubicBezTo>
                  <a:pt x="330" y="239"/>
                  <a:pt x="326" y="234"/>
                  <a:pt x="320" y="234"/>
                </a:cubicBezTo>
                <a:cubicBezTo>
                  <a:pt x="314" y="234"/>
                  <a:pt x="309" y="239"/>
                  <a:pt x="309" y="245"/>
                </a:cubicBezTo>
                <a:cubicBezTo>
                  <a:pt x="309" y="256"/>
                  <a:pt x="309" y="256"/>
                  <a:pt x="309" y="256"/>
                </a:cubicBezTo>
                <a:cubicBezTo>
                  <a:pt x="202" y="256"/>
                  <a:pt x="202" y="256"/>
                  <a:pt x="202" y="256"/>
                </a:cubicBezTo>
                <a:cubicBezTo>
                  <a:pt x="202" y="245"/>
                  <a:pt x="202" y="245"/>
                  <a:pt x="202" y="245"/>
                </a:cubicBezTo>
                <a:cubicBezTo>
                  <a:pt x="202" y="239"/>
                  <a:pt x="198" y="234"/>
                  <a:pt x="192" y="234"/>
                </a:cubicBezTo>
                <a:cubicBezTo>
                  <a:pt x="186" y="234"/>
                  <a:pt x="181" y="239"/>
                  <a:pt x="181" y="245"/>
                </a:cubicBezTo>
                <a:cubicBezTo>
                  <a:pt x="181" y="256"/>
                  <a:pt x="181" y="256"/>
                  <a:pt x="181" y="256"/>
                </a:cubicBezTo>
                <a:cubicBezTo>
                  <a:pt x="117" y="256"/>
                  <a:pt x="117" y="256"/>
                  <a:pt x="117" y="256"/>
                </a:cubicBezTo>
                <a:lnTo>
                  <a:pt x="117" y="1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9" name="Google Shape;169;p21"/>
          <p:cNvSpPr/>
          <p:nvPr/>
        </p:nvSpPr>
        <p:spPr>
          <a:xfrm>
            <a:off x="4456575" y="5197120"/>
            <a:ext cx="440938" cy="440938"/>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277"/>
                </a:moveTo>
                <a:cubicBezTo>
                  <a:pt x="117" y="283"/>
                  <a:pt x="112" y="288"/>
                  <a:pt x="106" y="288"/>
                </a:cubicBezTo>
                <a:cubicBezTo>
                  <a:pt x="100" y="288"/>
                  <a:pt x="96" y="283"/>
                  <a:pt x="96" y="277"/>
                </a:cubicBezTo>
                <a:cubicBezTo>
                  <a:pt x="96" y="234"/>
                  <a:pt x="96" y="234"/>
                  <a:pt x="96" y="234"/>
                </a:cubicBezTo>
                <a:cubicBezTo>
                  <a:pt x="96" y="228"/>
                  <a:pt x="100" y="224"/>
                  <a:pt x="106" y="224"/>
                </a:cubicBezTo>
                <a:cubicBezTo>
                  <a:pt x="112" y="224"/>
                  <a:pt x="117" y="228"/>
                  <a:pt x="117" y="234"/>
                </a:cubicBezTo>
                <a:lnTo>
                  <a:pt x="117" y="277"/>
                </a:lnTo>
                <a:close/>
                <a:moveTo>
                  <a:pt x="160" y="320"/>
                </a:moveTo>
                <a:cubicBezTo>
                  <a:pt x="160" y="326"/>
                  <a:pt x="155" y="330"/>
                  <a:pt x="149" y="330"/>
                </a:cubicBezTo>
                <a:cubicBezTo>
                  <a:pt x="143" y="330"/>
                  <a:pt x="138" y="326"/>
                  <a:pt x="138" y="320"/>
                </a:cubicBezTo>
                <a:cubicBezTo>
                  <a:pt x="138" y="192"/>
                  <a:pt x="138" y="192"/>
                  <a:pt x="138" y="192"/>
                </a:cubicBezTo>
                <a:cubicBezTo>
                  <a:pt x="138" y="186"/>
                  <a:pt x="143" y="181"/>
                  <a:pt x="149" y="181"/>
                </a:cubicBezTo>
                <a:cubicBezTo>
                  <a:pt x="155" y="181"/>
                  <a:pt x="160" y="186"/>
                  <a:pt x="160" y="192"/>
                </a:cubicBezTo>
                <a:lnTo>
                  <a:pt x="160" y="320"/>
                </a:lnTo>
                <a:close/>
                <a:moveTo>
                  <a:pt x="202" y="352"/>
                </a:moveTo>
                <a:cubicBezTo>
                  <a:pt x="202" y="358"/>
                  <a:pt x="198" y="362"/>
                  <a:pt x="192" y="362"/>
                </a:cubicBezTo>
                <a:cubicBezTo>
                  <a:pt x="186" y="362"/>
                  <a:pt x="181" y="358"/>
                  <a:pt x="181" y="352"/>
                </a:cubicBezTo>
                <a:cubicBezTo>
                  <a:pt x="181" y="160"/>
                  <a:pt x="181" y="160"/>
                  <a:pt x="181" y="160"/>
                </a:cubicBezTo>
                <a:cubicBezTo>
                  <a:pt x="181" y="154"/>
                  <a:pt x="186" y="149"/>
                  <a:pt x="192" y="149"/>
                </a:cubicBezTo>
                <a:cubicBezTo>
                  <a:pt x="198" y="149"/>
                  <a:pt x="202" y="154"/>
                  <a:pt x="202" y="160"/>
                </a:cubicBezTo>
                <a:lnTo>
                  <a:pt x="202" y="352"/>
                </a:lnTo>
                <a:close/>
                <a:moveTo>
                  <a:pt x="245" y="309"/>
                </a:moveTo>
                <a:cubicBezTo>
                  <a:pt x="245" y="315"/>
                  <a:pt x="240" y="320"/>
                  <a:pt x="234" y="320"/>
                </a:cubicBezTo>
                <a:cubicBezTo>
                  <a:pt x="228" y="320"/>
                  <a:pt x="224" y="315"/>
                  <a:pt x="224" y="309"/>
                </a:cubicBezTo>
                <a:cubicBezTo>
                  <a:pt x="224" y="202"/>
                  <a:pt x="224" y="202"/>
                  <a:pt x="224" y="202"/>
                </a:cubicBezTo>
                <a:cubicBezTo>
                  <a:pt x="224" y="196"/>
                  <a:pt x="228" y="192"/>
                  <a:pt x="234" y="192"/>
                </a:cubicBezTo>
                <a:cubicBezTo>
                  <a:pt x="240" y="192"/>
                  <a:pt x="245" y="196"/>
                  <a:pt x="245" y="202"/>
                </a:cubicBezTo>
                <a:lnTo>
                  <a:pt x="245" y="309"/>
                </a:lnTo>
                <a:close/>
                <a:moveTo>
                  <a:pt x="288" y="362"/>
                </a:moveTo>
                <a:cubicBezTo>
                  <a:pt x="288" y="368"/>
                  <a:pt x="283" y="373"/>
                  <a:pt x="277" y="373"/>
                </a:cubicBezTo>
                <a:cubicBezTo>
                  <a:pt x="271" y="373"/>
                  <a:pt x="266" y="368"/>
                  <a:pt x="266" y="362"/>
                </a:cubicBezTo>
                <a:cubicBezTo>
                  <a:pt x="266" y="149"/>
                  <a:pt x="266" y="149"/>
                  <a:pt x="266" y="149"/>
                </a:cubicBezTo>
                <a:cubicBezTo>
                  <a:pt x="266" y="143"/>
                  <a:pt x="271" y="138"/>
                  <a:pt x="277" y="138"/>
                </a:cubicBezTo>
                <a:cubicBezTo>
                  <a:pt x="283" y="138"/>
                  <a:pt x="288" y="143"/>
                  <a:pt x="288" y="149"/>
                </a:cubicBezTo>
                <a:lnTo>
                  <a:pt x="288" y="362"/>
                </a:lnTo>
                <a:close/>
                <a:moveTo>
                  <a:pt x="330" y="320"/>
                </a:moveTo>
                <a:cubicBezTo>
                  <a:pt x="330" y="326"/>
                  <a:pt x="326" y="330"/>
                  <a:pt x="320" y="330"/>
                </a:cubicBezTo>
                <a:cubicBezTo>
                  <a:pt x="314" y="330"/>
                  <a:pt x="309" y="326"/>
                  <a:pt x="309" y="320"/>
                </a:cubicBezTo>
                <a:cubicBezTo>
                  <a:pt x="309" y="192"/>
                  <a:pt x="309" y="192"/>
                  <a:pt x="309" y="192"/>
                </a:cubicBezTo>
                <a:cubicBezTo>
                  <a:pt x="309" y="186"/>
                  <a:pt x="314" y="181"/>
                  <a:pt x="320" y="181"/>
                </a:cubicBezTo>
                <a:cubicBezTo>
                  <a:pt x="326" y="181"/>
                  <a:pt x="330" y="186"/>
                  <a:pt x="330" y="192"/>
                </a:cubicBezTo>
                <a:lnTo>
                  <a:pt x="330" y="320"/>
                </a:lnTo>
                <a:close/>
                <a:moveTo>
                  <a:pt x="373" y="298"/>
                </a:moveTo>
                <a:cubicBezTo>
                  <a:pt x="373" y="304"/>
                  <a:pt x="368" y="309"/>
                  <a:pt x="362" y="309"/>
                </a:cubicBezTo>
                <a:cubicBezTo>
                  <a:pt x="356" y="309"/>
                  <a:pt x="352" y="304"/>
                  <a:pt x="352" y="298"/>
                </a:cubicBezTo>
                <a:cubicBezTo>
                  <a:pt x="352" y="213"/>
                  <a:pt x="352" y="213"/>
                  <a:pt x="352" y="213"/>
                </a:cubicBezTo>
                <a:cubicBezTo>
                  <a:pt x="352" y="207"/>
                  <a:pt x="356" y="202"/>
                  <a:pt x="362" y="202"/>
                </a:cubicBezTo>
                <a:cubicBezTo>
                  <a:pt x="368" y="202"/>
                  <a:pt x="373" y="207"/>
                  <a:pt x="373" y="213"/>
                </a:cubicBezTo>
                <a:lnTo>
                  <a:pt x="373" y="298"/>
                </a:lnTo>
                <a:close/>
                <a:moveTo>
                  <a:pt x="416" y="266"/>
                </a:moveTo>
                <a:cubicBezTo>
                  <a:pt x="416" y="272"/>
                  <a:pt x="411" y="277"/>
                  <a:pt x="405" y="277"/>
                </a:cubicBezTo>
                <a:cubicBezTo>
                  <a:pt x="399" y="277"/>
                  <a:pt x="394" y="272"/>
                  <a:pt x="394" y="266"/>
                </a:cubicBezTo>
                <a:cubicBezTo>
                  <a:pt x="394" y="245"/>
                  <a:pt x="394" y="245"/>
                  <a:pt x="394" y="245"/>
                </a:cubicBezTo>
                <a:cubicBezTo>
                  <a:pt x="394" y="239"/>
                  <a:pt x="399" y="234"/>
                  <a:pt x="405" y="234"/>
                </a:cubicBezTo>
                <a:cubicBezTo>
                  <a:pt x="411" y="234"/>
                  <a:pt x="416" y="239"/>
                  <a:pt x="416" y="245"/>
                </a:cubicBezTo>
                <a:lnTo>
                  <a:pt x="416" y="2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0" name="Google Shape;170;p21"/>
          <p:cNvSpPr/>
          <p:nvPr/>
        </p:nvSpPr>
        <p:spPr>
          <a:xfrm>
            <a:off x="8948730"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1" name="Google Shape;171;p21"/>
          <p:cNvSpPr/>
          <p:nvPr/>
        </p:nvSpPr>
        <p:spPr>
          <a:xfrm>
            <a:off x="7065374"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2" name="Google Shape;172;p21"/>
          <p:cNvSpPr/>
          <p:nvPr/>
        </p:nvSpPr>
        <p:spPr>
          <a:xfrm>
            <a:off x="6767281"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 name="Google Shape;173;p21"/>
          <p:cNvSpPr txBox="1"/>
          <p:nvPr/>
        </p:nvSpPr>
        <p:spPr>
          <a:xfrm>
            <a:off x="1407401" y="-256981"/>
            <a:ext cx="10595428" cy="5450113"/>
          </a:xfrm>
          <a:prstGeom prst="rect">
            <a:avLst/>
          </a:prstGeom>
          <a:noFill/>
          <a:ln>
            <a:noFill/>
          </a:ln>
        </p:spPr>
        <p:txBody>
          <a:bodyPr spcFirstLastPara="1" wrap="square" lIns="91425" tIns="45700" rIns="91425" bIns="45700" anchor="t" anchorCtr="0">
            <a:noAutofit/>
          </a:bodyPr>
          <a:lstStyle/>
          <a:p>
            <a:pPr marL="1828800" marR="0" lvl="4" indent="0" algn="l" rtl="0">
              <a:lnSpc>
                <a:spcPct val="9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4" name="Google Shape;174;p21"/>
          <p:cNvSpPr/>
          <p:nvPr/>
        </p:nvSpPr>
        <p:spPr>
          <a:xfrm>
            <a:off x="2419024" y="1248137"/>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lt1"/>
              </a:buClr>
              <a:buSzPts val="750"/>
              <a:buFont typeface="Calibri"/>
              <a:buNone/>
            </a:pPr>
            <a:endParaRPr sz="750" b="1" i="0" u="none" strike="noStrike" cap="none">
              <a:solidFill>
                <a:srgbClr val="FFFFFF"/>
              </a:solidFill>
              <a:latin typeface="Calibri"/>
              <a:ea typeface="Calibri"/>
              <a:cs typeface="Calibri"/>
              <a:sym typeface="Calibri"/>
            </a:endParaRPr>
          </a:p>
        </p:txBody>
      </p:sp>
      <p:sp>
        <p:nvSpPr>
          <p:cNvPr id="175" name="Google Shape;175;p21"/>
          <p:cNvSpPr/>
          <p:nvPr/>
        </p:nvSpPr>
        <p:spPr>
          <a:xfrm>
            <a:off x="2765978" y="1515717"/>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6" name="Google Shape;176;p21"/>
          <p:cNvSpPr/>
          <p:nvPr/>
        </p:nvSpPr>
        <p:spPr>
          <a:xfrm>
            <a:off x="2192692" y="973762"/>
            <a:ext cx="1629403" cy="24622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00000"/>
              </a:buClr>
              <a:buSzPts val="1600"/>
              <a:buFont typeface="Calibri"/>
              <a:buNone/>
            </a:pPr>
            <a:r>
              <a:rPr lang="fr-FR" sz="1600" b="1" i="0" u="none" strike="noStrike" cap="none">
                <a:solidFill>
                  <a:srgbClr val="C00000"/>
                </a:solidFill>
                <a:latin typeface="Calibri"/>
                <a:ea typeface="Calibri"/>
                <a:cs typeface="Calibri"/>
                <a:sym typeface="Calibri"/>
              </a:rPr>
              <a:t>Mise en relation</a:t>
            </a:r>
            <a:endParaRPr sz="1600" b="0" i="0" u="none" strike="noStrike" cap="none">
              <a:solidFill>
                <a:srgbClr val="C00000"/>
              </a:solidFill>
              <a:latin typeface="Calibri"/>
              <a:ea typeface="Calibri"/>
              <a:cs typeface="Calibri"/>
              <a:sym typeface="Calibri"/>
            </a:endParaRPr>
          </a:p>
        </p:txBody>
      </p:sp>
      <p:sp>
        <p:nvSpPr>
          <p:cNvPr id="177" name="Google Shape;177;p21"/>
          <p:cNvSpPr/>
          <p:nvPr/>
        </p:nvSpPr>
        <p:spPr>
          <a:xfrm>
            <a:off x="5463829" y="1221902"/>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lt1"/>
              </a:buClr>
              <a:buSzPts val="750"/>
              <a:buFont typeface="Calibri"/>
              <a:buNone/>
            </a:pPr>
            <a:endParaRPr sz="750" b="1" i="0" u="none" strike="noStrike" cap="none">
              <a:solidFill>
                <a:srgbClr val="FFFFFF"/>
              </a:solidFill>
              <a:latin typeface="Calibri"/>
              <a:ea typeface="Calibri"/>
              <a:cs typeface="Calibri"/>
              <a:sym typeface="Calibri"/>
            </a:endParaRPr>
          </a:p>
        </p:txBody>
      </p:sp>
      <p:sp>
        <p:nvSpPr>
          <p:cNvPr id="178" name="Google Shape;178;p21"/>
          <p:cNvSpPr/>
          <p:nvPr/>
        </p:nvSpPr>
        <p:spPr>
          <a:xfrm>
            <a:off x="4752352" y="932705"/>
            <a:ext cx="2687301" cy="24622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00000"/>
              </a:buClr>
              <a:buSzPts val="1600"/>
              <a:buFont typeface="Calibri"/>
              <a:buNone/>
            </a:pPr>
            <a:r>
              <a:rPr lang="fr-FR" sz="1600" b="1" i="0" u="none" strike="noStrike" cap="none">
                <a:solidFill>
                  <a:srgbClr val="C00000"/>
                </a:solidFill>
                <a:latin typeface="Calibri"/>
                <a:ea typeface="Calibri"/>
                <a:cs typeface="Calibri"/>
                <a:sym typeface="Calibri"/>
              </a:rPr>
              <a:t>Espace communautaire</a:t>
            </a:r>
            <a:endParaRPr sz="1400" b="0" i="0" u="none" strike="noStrike" cap="none">
              <a:solidFill>
                <a:srgbClr val="C00000"/>
              </a:solidFill>
              <a:latin typeface="Calibri"/>
              <a:ea typeface="Calibri"/>
              <a:cs typeface="Calibri"/>
              <a:sym typeface="Calibri"/>
            </a:endParaRPr>
          </a:p>
        </p:txBody>
      </p:sp>
      <p:pic>
        <p:nvPicPr>
          <p:cNvPr id="179" name="Google Shape;179;p21"/>
          <p:cNvPicPr preferRelativeResize="0"/>
          <p:nvPr/>
        </p:nvPicPr>
        <p:blipFill rotWithShape="1">
          <a:blip r:embed="rId3">
            <a:alphaModFix/>
          </a:blip>
          <a:srcRect r="-16442" b="-6412"/>
          <a:stretch/>
        </p:blipFill>
        <p:spPr>
          <a:xfrm>
            <a:off x="5810864" y="1458003"/>
            <a:ext cx="483791" cy="454715"/>
          </a:xfrm>
          <a:prstGeom prst="ellipse">
            <a:avLst/>
          </a:prstGeom>
          <a:solidFill>
            <a:schemeClr val="lt1"/>
          </a:solidFill>
          <a:ln>
            <a:noFill/>
          </a:ln>
          <a:effectLst>
            <a:outerShdw blurRad="381000" dist="292100" dir="5400000" sx="-80000" sy="-18000" rotWithShape="0">
              <a:schemeClr val="lt1">
                <a:alpha val="21960"/>
              </a:schemeClr>
            </a:outerShdw>
          </a:effectLst>
        </p:spPr>
      </p:pic>
      <p:sp>
        <p:nvSpPr>
          <p:cNvPr id="180" name="Google Shape;180;p21"/>
          <p:cNvSpPr/>
          <p:nvPr/>
        </p:nvSpPr>
        <p:spPr>
          <a:xfrm>
            <a:off x="9080269" y="1246939"/>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lt1"/>
              </a:buClr>
              <a:buSzPts val="750"/>
              <a:buFont typeface="Calibri"/>
              <a:buNone/>
            </a:pPr>
            <a:endParaRPr sz="750" b="1" i="0" u="none" strike="noStrike" cap="none">
              <a:solidFill>
                <a:srgbClr val="FFFFFF"/>
              </a:solidFill>
              <a:latin typeface="Calibri"/>
              <a:ea typeface="Calibri"/>
              <a:cs typeface="Calibri"/>
              <a:sym typeface="Calibri"/>
            </a:endParaRPr>
          </a:p>
        </p:txBody>
      </p:sp>
      <p:sp>
        <p:nvSpPr>
          <p:cNvPr id="181" name="Google Shape;181;p21"/>
          <p:cNvSpPr/>
          <p:nvPr/>
        </p:nvSpPr>
        <p:spPr>
          <a:xfrm>
            <a:off x="8176875" y="942254"/>
            <a:ext cx="2970324" cy="24622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00000"/>
              </a:buClr>
              <a:buSzPts val="1600"/>
              <a:buFont typeface="Calibri"/>
              <a:buNone/>
            </a:pPr>
            <a:r>
              <a:rPr lang="fr-FR" sz="1600" b="1" i="0" u="none" strike="noStrike" cap="none">
                <a:solidFill>
                  <a:srgbClr val="C00000"/>
                </a:solidFill>
                <a:latin typeface="Calibri"/>
                <a:ea typeface="Calibri"/>
                <a:cs typeface="Calibri"/>
                <a:sym typeface="Calibri"/>
              </a:rPr>
              <a:t>Accompagnement des entreprises</a:t>
            </a:r>
            <a:endParaRPr/>
          </a:p>
        </p:txBody>
      </p:sp>
      <p:sp>
        <p:nvSpPr>
          <p:cNvPr id="182" name="Google Shape;182;p21"/>
          <p:cNvSpPr txBox="1"/>
          <p:nvPr/>
        </p:nvSpPr>
        <p:spPr>
          <a:xfrm>
            <a:off x="1833621" y="2526606"/>
            <a:ext cx="2538688" cy="40010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472C4"/>
              </a:buClr>
              <a:buSzPts val="2000"/>
              <a:buFont typeface="Calibri"/>
              <a:buNone/>
            </a:pPr>
            <a:r>
              <a:rPr lang="fr-FR" sz="2000" b="1" i="0" u="none" strike="noStrike" cap="none">
                <a:solidFill>
                  <a:srgbClr val="4472C4"/>
                </a:solidFill>
                <a:latin typeface="Calibri"/>
                <a:ea typeface="Calibri"/>
                <a:cs typeface="Calibri"/>
                <a:sym typeface="Calibri"/>
              </a:rPr>
              <a:t>Connecteur</a:t>
            </a:r>
            <a:endParaRPr/>
          </a:p>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rgbClr val="4472C4"/>
              </a:solidFill>
              <a:latin typeface="Calibri"/>
              <a:ea typeface="Calibri"/>
              <a:cs typeface="Calibri"/>
              <a:sym typeface="Calibri"/>
            </a:endParaRPr>
          </a:p>
          <a:p>
            <a:pPr marL="0" marR="0" lvl="0" indent="0" algn="just" rtl="0">
              <a:lnSpc>
                <a:spcPct val="100000"/>
              </a:lnSpc>
              <a:spcBef>
                <a:spcPts val="0"/>
              </a:spcBef>
              <a:spcAft>
                <a:spcPts val="0"/>
              </a:spcAft>
              <a:buNone/>
            </a:pPr>
            <a:r>
              <a:rPr lang="fr-FR" sz="2000" b="0" i="0" u="none" strike="noStrike" cap="none">
                <a:solidFill>
                  <a:srgbClr val="00000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Mise en contact </a:t>
            </a:r>
            <a:r>
              <a:rPr lang="fr-FR" sz="2000" b="0" i="0" u="none" strike="noStrike" cap="none">
                <a:solidFill>
                  <a:srgbClr val="000000"/>
                </a:solidFill>
                <a:latin typeface="Calibri"/>
                <a:ea typeface="Calibri"/>
                <a:cs typeface="Calibri"/>
                <a:sym typeface="Calibri"/>
              </a:rPr>
              <a:t>entre les entreprises et le bon interlocuteur des services institutionnels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Calibri"/>
              <a:buNone/>
            </a:pPr>
            <a:r>
              <a:rPr lang="fr-FR" sz="2000" b="0" i="0" u="none" strike="noStrike" cap="none">
                <a:solidFill>
                  <a:srgbClr val="00000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Relais</a:t>
            </a:r>
            <a:r>
              <a:rPr lang="fr-FR" sz="2000" b="0" i="0" u="none" strike="noStrike" cap="none">
                <a:solidFill>
                  <a:srgbClr val="000000"/>
                </a:solidFill>
                <a:latin typeface="Calibri"/>
                <a:ea typeface="Calibri"/>
                <a:cs typeface="Calibri"/>
                <a:sym typeface="Calibri"/>
              </a:rPr>
              <a:t> des informations sur  les évènements de nos partenaires et les  entreprises du réseau</a:t>
            </a:r>
            <a:endParaRPr sz="2400" b="0" i="0" u="none" strike="noStrike" cap="none">
              <a:solidFill>
                <a:srgbClr val="000000"/>
              </a:solidFill>
              <a:latin typeface="Calibri"/>
              <a:ea typeface="Calibri"/>
              <a:cs typeface="Calibri"/>
              <a:sym typeface="Calibri"/>
            </a:endParaRPr>
          </a:p>
        </p:txBody>
      </p:sp>
      <p:sp>
        <p:nvSpPr>
          <p:cNvPr id="183" name="Google Shape;183;p21"/>
          <p:cNvSpPr txBox="1"/>
          <p:nvPr/>
        </p:nvSpPr>
        <p:spPr>
          <a:xfrm>
            <a:off x="4677044" y="2517775"/>
            <a:ext cx="2539009" cy="37856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472C4"/>
              </a:buClr>
              <a:buSzPts val="2000"/>
              <a:buFont typeface="Calibri"/>
              <a:buNone/>
            </a:pPr>
            <a:r>
              <a:rPr lang="fr-FR" sz="2000" b="1" i="0" u="none" strike="noStrike" cap="none">
                <a:solidFill>
                  <a:srgbClr val="4472C4"/>
                </a:solidFill>
                <a:latin typeface="Calibri"/>
                <a:ea typeface="Calibri"/>
                <a:cs typeface="Calibri"/>
                <a:sym typeface="Calibri"/>
              </a:rPr>
              <a:t>Animateur</a:t>
            </a:r>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4472C4"/>
              </a:solidFill>
              <a:latin typeface="Calibri"/>
              <a:ea typeface="Calibri"/>
              <a:cs typeface="Calibri"/>
              <a:sym typeface="Calibri"/>
            </a:endParaRPr>
          </a:p>
          <a:p>
            <a:pPr marL="0" marR="0" lvl="0" indent="0" algn="just" rtl="0">
              <a:spcBef>
                <a:spcPts val="0"/>
              </a:spcBef>
              <a:spcAft>
                <a:spcPts val="0"/>
              </a:spcAft>
              <a:buNone/>
            </a:pPr>
            <a:r>
              <a:rPr lang="fr-FR" sz="1800" b="0" i="0" u="none" strike="noStrike" cap="none">
                <a:solidFill>
                  <a:srgbClr val="00000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Les matinales de l’inclusion : </a:t>
            </a:r>
            <a:r>
              <a:rPr lang="fr-FR" sz="2000" b="1" i="0" u="none" strike="noStrike" cap="none">
                <a:solidFill>
                  <a:srgbClr val="000000"/>
                </a:solidFill>
                <a:latin typeface="Calibri"/>
                <a:ea typeface="Calibri"/>
                <a:cs typeface="Calibri"/>
                <a:sym typeface="Calibri"/>
              </a:rPr>
              <a:t>EA/ESAT,  </a:t>
            </a:r>
            <a:r>
              <a:rPr lang="fr-FR" sz="2000" b="0" i="0" u="none" strike="noStrike" cap="none">
                <a:solidFill>
                  <a:srgbClr val="000000"/>
                </a:solidFill>
                <a:latin typeface="Calibri"/>
                <a:ea typeface="Calibri"/>
                <a:cs typeface="Calibri"/>
                <a:sym typeface="Calibri"/>
              </a:rPr>
              <a:t>les </a:t>
            </a:r>
            <a:r>
              <a:rPr lang="fr-FR" sz="2000" b="1" i="0" u="none" strike="noStrike" cap="none">
                <a:solidFill>
                  <a:srgbClr val="000000"/>
                </a:solidFill>
                <a:latin typeface="Calibri"/>
                <a:ea typeface="Calibri"/>
                <a:cs typeface="Calibri"/>
                <a:sym typeface="Calibri"/>
              </a:rPr>
              <a:t>SIAE</a:t>
            </a: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fr-FR" sz="1800" b="0" i="0" u="none" strike="noStrike" cap="none">
                <a:solidFill>
                  <a:srgbClr val="00000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Webinaires</a:t>
            </a:r>
            <a:r>
              <a:rPr lang="fr-FR" sz="1800" b="1" i="0" u="none" strike="noStrike" cap="none">
                <a:solidFill>
                  <a:srgbClr val="0070C0"/>
                </a:solidFill>
                <a:latin typeface="Calibri"/>
                <a:ea typeface="Calibri"/>
                <a:cs typeface="Calibri"/>
                <a:sym typeface="Calibri"/>
              </a:rPr>
              <a:t> </a:t>
            </a:r>
            <a:r>
              <a:rPr lang="fr-FR" sz="2000" b="0" i="0" u="none" strike="noStrike" cap="none">
                <a:solidFill>
                  <a:srgbClr val="000000"/>
                </a:solidFill>
                <a:latin typeface="Calibri"/>
                <a:ea typeface="Calibri"/>
                <a:cs typeface="Calibri"/>
                <a:sym typeface="Calibri"/>
              </a:rPr>
              <a:t>coanimés avec nos partenaires CCI</a:t>
            </a: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fr-FR" sz="1800" b="0" i="0" u="none" strike="noStrike" cap="none">
                <a:solidFill>
                  <a:srgbClr val="00000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Forums</a:t>
            </a:r>
            <a:r>
              <a:rPr lang="fr-FR" sz="1800" b="1" i="0" u="none" strike="noStrike" cap="none">
                <a:solidFill>
                  <a:srgbClr val="0070C0"/>
                </a:solidFill>
                <a:latin typeface="Calibri"/>
                <a:ea typeface="Calibri"/>
                <a:cs typeface="Calibri"/>
                <a:sym typeface="Calibri"/>
              </a:rPr>
              <a:t> </a:t>
            </a:r>
            <a:r>
              <a:rPr lang="fr-FR" sz="2000" b="0" i="0" u="none" strike="noStrike" cap="none">
                <a:solidFill>
                  <a:srgbClr val="000000"/>
                </a:solidFill>
                <a:latin typeface="Calibri"/>
                <a:ea typeface="Calibri"/>
                <a:cs typeface="Calibri"/>
                <a:sym typeface="Calibri"/>
              </a:rPr>
              <a:t>avec Pôle Emploi,</a:t>
            </a:r>
            <a:r>
              <a:rPr lang="fr-FR" sz="2000" b="1" i="0" u="none" strike="noStrike" cap="none">
                <a:solidFill>
                  <a:srgbClr val="0070C0"/>
                </a:solidFill>
                <a:latin typeface="Calibri"/>
                <a:ea typeface="Calibri"/>
                <a:cs typeface="Calibri"/>
                <a:sym typeface="Calibri"/>
              </a:rPr>
              <a:t> </a:t>
            </a:r>
            <a:endParaRPr sz="1800" b="1" i="0" u="none" strike="noStrike" cap="none">
              <a:solidFill>
                <a:srgbClr val="0070C0"/>
              </a:solidFill>
              <a:latin typeface="Calibri"/>
              <a:ea typeface="Calibri"/>
              <a:cs typeface="Calibri"/>
              <a:sym typeface="Calibri"/>
            </a:endParaRPr>
          </a:p>
          <a:p>
            <a:pPr marL="0" marR="0" lvl="0" indent="0" algn="just" rtl="0">
              <a:spcBef>
                <a:spcPts val="0"/>
              </a:spcBef>
              <a:spcAft>
                <a:spcPts val="0"/>
              </a:spcAft>
              <a:buNone/>
            </a:pPr>
            <a:r>
              <a:rPr lang="fr-FR" sz="1800" b="0" i="0" u="none" strike="noStrike" cap="none">
                <a:solidFill>
                  <a:srgbClr val="00000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Afterwork</a:t>
            </a:r>
            <a:r>
              <a:rPr lang="fr-FR" sz="1800" b="1" i="0" u="none" strike="noStrike" cap="none">
                <a:solidFill>
                  <a:srgbClr val="0070C0"/>
                </a:solidFill>
                <a:latin typeface="Calibri"/>
                <a:ea typeface="Calibri"/>
                <a:cs typeface="Calibri"/>
                <a:sym typeface="Calibri"/>
              </a:rPr>
              <a:t> </a:t>
            </a:r>
            <a:r>
              <a:rPr lang="fr-FR" sz="2000" b="0" i="0" u="none" strike="noStrike" cap="none">
                <a:solidFill>
                  <a:srgbClr val="000000"/>
                </a:solidFill>
                <a:latin typeface="Calibri"/>
                <a:ea typeface="Calibri"/>
                <a:cs typeface="Calibri"/>
                <a:sym typeface="Calibri"/>
              </a:rPr>
              <a:t>avec la cpme</a:t>
            </a:r>
            <a:endParaRPr sz="1800" b="0" i="0" u="none" strike="noStrike" cap="none">
              <a:solidFill>
                <a:srgbClr val="000000"/>
              </a:solidFill>
              <a:latin typeface="Calibri"/>
              <a:ea typeface="Calibri"/>
              <a:cs typeface="Calibri"/>
              <a:sym typeface="Calibri"/>
            </a:endParaRPr>
          </a:p>
        </p:txBody>
      </p:sp>
      <p:sp>
        <p:nvSpPr>
          <p:cNvPr id="184" name="Google Shape;184;p21"/>
          <p:cNvSpPr txBox="1"/>
          <p:nvPr/>
        </p:nvSpPr>
        <p:spPr>
          <a:xfrm>
            <a:off x="8269916" y="2514885"/>
            <a:ext cx="2679050" cy="3477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472C4"/>
              </a:buClr>
              <a:buSzPts val="2000"/>
              <a:buFont typeface="Calibri"/>
              <a:buNone/>
            </a:pPr>
            <a:r>
              <a:rPr lang="fr-FR" sz="2000" b="1" i="0" u="none" strike="noStrike" cap="none">
                <a:solidFill>
                  <a:srgbClr val="4472C4"/>
                </a:solidFill>
                <a:latin typeface="Calibri"/>
                <a:ea typeface="Calibri"/>
                <a:cs typeface="Calibri"/>
                <a:sym typeface="Calibri"/>
              </a:rPr>
              <a:t>Facilitateur</a:t>
            </a:r>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4472C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 </a:t>
            </a:r>
            <a:r>
              <a:rPr lang="fr-FR" sz="2000" b="0" i="0" u="none" strike="noStrike" cap="none">
                <a:solidFill>
                  <a:srgbClr val="000000"/>
                </a:solidFill>
                <a:latin typeface="Calibri"/>
                <a:ea typeface="Calibri"/>
                <a:cs typeface="Calibri"/>
                <a:sym typeface="Calibri"/>
              </a:rPr>
              <a:t>Accompagnement de GTT sur le </a:t>
            </a:r>
            <a:r>
              <a:rPr lang="fr-FR" sz="2000" b="1" i="0" u="none" strike="noStrike" cap="none">
                <a:solidFill>
                  <a:srgbClr val="4472C4"/>
                </a:solidFill>
                <a:latin typeface="Calibri"/>
                <a:ea typeface="Calibri"/>
                <a:cs typeface="Calibri"/>
                <a:sym typeface="Calibri"/>
              </a:rPr>
              <a:t>parrainage</a:t>
            </a:r>
            <a:endParaRPr/>
          </a:p>
          <a:p>
            <a:pPr marL="0" marR="0" lvl="0" indent="0" algn="just"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70C0"/>
              </a:buClr>
              <a:buSzPts val="2000"/>
              <a:buFont typeface="Calibri"/>
              <a:buNone/>
            </a:pPr>
            <a:r>
              <a:rPr lang="fr-FR" sz="2000" b="1" i="0" u="none" strike="noStrike" cap="none">
                <a:solidFill>
                  <a:srgbClr val="0070C0"/>
                </a:solidFill>
                <a:latin typeface="Calibri"/>
                <a:ea typeface="Calibri"/>
                <a:cs typeface="Calibri"/>
                <a:sym typeface="Calibri"/>
              </a:rPr>
              <a:t>* </a:t>
            </a:r>
            <a:r>
              <a:rPr lang="fr-FR" sz="2000" b="1" i="0" u="none" strike="noStrike" cap="none">
                <a:solidFill>
                  <a:srgbClr val="4472C4"/>
                </a:solidFill>
                <a:latin typeface="Calibri"/>
                <a:ea typeface="Calibri"/>
                <a:cs typeface="Calibri"/>
                <a:sym typeface="Calibri"/>
              </a:rPr>
              <a:t>Métiers en tension</a:t>
            </a:r>
            <a:r>
              <a:rPr lang="fr-FR" sz="1800" b="1" i="0" u="none" strike="noStrike" cap="none">
                <a:solidFill>
                  <a:srgbClr val="4472C4"/>
                </a:solidFill>
                <a:latin typeface="Calibri"/>
                <a:ea typeface="Calibri"/>
                <a:cs typeface="Calibri"/>
                <a:sym typeface="Calibri"/>
              </a:rPr>
              <a:t>, </a:t>
            </a:r>
            <a:r>
              <a:rPr lang="fr-FR" sz="2000" b="0" i="0" u="none" strike="noStrike" cap="none">
                <a:solidFill>
                  <a:srgbClr val="000000"/>
                </a:solidFill>
                <a:latin typeface="Calibri"/>
                <a:ea typeface="Calibri"/>
                <a:cs typeface="Calibri"/>
                <a:sym typeface="Calibri"/>
              </a:rPr>
              <a:t>recrutement et parcours de formation de préqualification mécanicien véhicules industriels /Transdev</a:t>
            </a:r>
            <a:r>
              <a:rPr lang="fr-FR" sz="1800" b="0" i="0" u="none" strike="noStrike" cap="none">
                <a:solidFill>
                  <a:srgbClr val="000000"/>
                </a:solidFill>
                <a:latin typeface="Calibri"/>
                <a:ea typeface="Calibri"/>
                <a:cs typeface="Calibri"/>
                <a:sym typeface="Calibri"/>
              </a:rPr>
              <a:t> </a:t>
            </a:r>
            <a:endParaRPr/>
          </a:p>
        </p:txBody>
      </p:sp>
      <p:sp>
        <p:nvSpPr>
          <p:cNvPr id="185" name="Google Shape;185;p21"/>
          <p:cNvSpPr/>
          <p:nvPr/>
        </p:nvSpPr>
        <p:spPr>
          <a:xfrm>
            <a:off x="9313986" y="1454149"/>
            <a:ext cx="592642" cy="592513"/>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6" name="Google Shape;186;p21"/>
          <p:cNvPicPr preferRelativeResize="0"/>
          <p:nvPr/>
        </p:nvPicPr>
        <p:blipFill rotWithShape="1">
          <a:blip r:embed="rId4">
            <a:alphaModFix/>
          </a:blip>
          <a:srcRect/>
          <a:stretch/>
        </p:blipFill>
        <p:spPr>
          <a:xfrm>
            <a:off x="9452525" y="1571076"/>
            <a:ext cx="315565" cy="3331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body" idx="1"/>
          </p:nvPr>
        </p:nvSpPr>
        <p:spPr>
          <a:xfrm>
            <a:off x="1498599" y="1533832"/>
            <a:ext cx="9762435" cy="529467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3600"/>
              <a:buChar char="•"/>
            </a:pPr>
            <a:r>
              <a:rPr lang="fr-FR" sz="3600">
                <a:solidFill>
                  <a:srgbClr val="002060"/>
                </a:solidFill>
                <a:latin typeface="Gill Sans"/>
                <a:ea typeface="Gill Sans"/>
                <a:cs typeface="Gill Sans"/>
                <a:sym typeface="Gill Sans"/>
              </a:rPr>
              <a:t>Valoriser </a:t>
            </a:r>
            <a:r>
              <a:rPr lang="fr-FR" sz="3600" b="1">
                <a:solidFill>
                  <a:srgbClr val="0070C0"/>
                </a:solidFill>
                <a:latin typeface="Gill Sans"/>
                <a:ea typeface="Gill Sans"/>
                <a:cs typeface="Gill Sans"/>
                <a:sym typeface="Gill Sans"/>
              </a:rPr>
              <a:t>son</a:t>
            </a:r>
            <a:r>
              <a:rPr lang="fr-FR" sz="3600">
                <a:solidFill>
                  <a:srgbClr val="0070C0"/>
                </a:solidFill>
                <a:latin typeface="Gill Sans"/>
                <a:ea typeface="Gill Sans"/>
                <a:cs typeface="Gill Sans"/>
                <a:sym typeface="Gill Sans"/>
              </a:rPr>
              <a:t> </a:t>
            </a:r>
            <a:r>
              <a:rPr lang="fr-FR" sz="3600" b="1">
                <a:solidFill>
                  <a:srgbClr val="0070C0"/>
                </a:solidFill>
                <a:latin typeface="Gill Sans"/>
                <a:ea typeface="Gill Sans"/>
                <a:cs typeface="Gill Sans"/>
                <a:sym typeface="Gill Sans"/>
              </a:rPr>
              <a:t>image</a:t>
            </a:r>
            <a:r>
              <a:rPr lang="fr-FR" sz="3600">
                <a:solidFill>
                  <a:srgbClr val="0070C0"/>
                </a:solidFill>
                <a:latin typeface="Gill Sans"/>
                <a:ea typeface="Gill Sans"/>
                <a:cs typeface="Gill Sans"/>
                <a:sym typeface="Gill Sans"/>
              </a:rPr>
              <a:t> </a:t>
            </a:r>
            <a:r>
              <a:rPr lang="fr-FR" sz="3600">
                <a:solidFill>
                  <a:srgbClr val="002060"/>
                </a:solidFill>
                <a:latin typeface="Gill Sans"/>
                <a:ea typeface="Gill Sans"/>
                <a:cs typeface="Gill Sans"/>
                <a:sym typeface="Gill Sans"/>
              </a:rPr>
              <a:t>d’entreprise engagée</a:t>
            </a:r>
            <a:endParaRPr/>
          </a:p>
          <a:p>
            <a:pPr marL="228600" lvl="0" indent="0" algn="l" rtl="0">
              <a:lnSpc>
                <a:spcPct val="100000"/>
              </a:lnSpc>
              <a:spcBef>
                <a:spcPts val="0"/>
              </a:spcBef>
              <a:spcAft>
                <a:spcPts val="0"/>
              </a:spcAft>
              <a:buClr>
                <a:schemeClr val="dk1"/>
              </a:buClr>
              <a:buSzPts val="3600"/>
              <a:buNone/>
            </a:pPr>
            <a:endParaRPr sz="360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2060"/>
              </a:buClr>
              <a:buSzPts val="3600"/>
              <a:buChar char="•"/>
            </a:pPr>
            <a:r>
              <a:rPr lang="fr-FR" sz="3600">
                <a:solidFill>
                  <a:srgbClr val="002060"/>
                </a:solidFill>
                <a:latin typeface="Gill Sans"/>
                <a:ea typeface="Gill Sans"/>
                <a:cs typeface="Gill Sans"/>
                <a:sym typeface="Gill Sans"/>
              </a:rPr>
              <a:t>Renforcer son </a:t>
            </a:r>
            <a:r>
              <a:rPr lang="fr-FR" sz="3600" b="1">
                <a:solidFill>
                  <a:srgbClr val="0070C0"/>
                </a:solidFill>
                <a:latin typeface="Gill Sans"/>
                <a:ea typeface="Gill Sans"/>
                <a:cs typeface="Gill Sans"/>
                <a:sym typeface="Gill Sans"/>
              </a:rPr>
              <a:t>ancrage</a:t>
            </a:r>
            <a:r>
              <a:rPr lang="fr-FR" sz="3600">
                <a:solidFill>
                  <a:srgbClr val="002060"/>
                </a:solidFill>
                <a:latin typeface="Gill Sans"/>
                <a:ea typeface="Gill Sans"/>
                <a:cs typeface="Gill Sans"/>
                <a:sym typeface="Gill Sans"/>
              </a:rPr>
              <a:t> territorial</a:t>
            </a:r>
            <a:endParaRPr/>
          </a:p>
          <a:p>
            <a:pPr marL="0" lvl="0" indent="0" algn="l" rtl="0">
              <a:lnSpc>
                <a:spcPct val="100000"/>
              </a:lnSpc>
              <a:spcBef>
                <a:spcPts val="0"/>
              </a:spcBef>
              <a:spcAft>
                <a:spcPts val="0"/>
              </a:spcAft>
              <a:buClr>
                <a:schemeClr val="dk1"/>
              </a:buClr>
              <a:buSzPts val="3600"/>
              <a:buNone/>
            </a:pPr>
            <a:endParaRPr sz="360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70C0"/>
              </a:buClr>
              <a:buSzPts val="3600"/>
              <a:buChar char="•"/>
            </a:pPr>
            <a:r>
              <a:rPr lang="fr-FR" sz="3600" b="1">
                <a:solidFill>
                  <a:srgbClr val="0070C0"/>
                </a:solidFill>
                <a:latin typeface="Gill Sans"/>
                <a:ea typeface="Gill Sans"/>
                <a:cs typeface="Gill Sans"/>
                <a:sym typeface="Gill Sans"/>
              </a:rPr>
              <a:t>Partager</a:t>
            </a:r>
            <a:r>
              <a:rPr lang="fr-FR" sz="3600">
                <a:solidFill>
                  <a:srgbClr val="002060"/>
                </a:solidFill>
                <a:latin typeface="Gill Sans"/>
                <a:ea typeface="Gill Sans"/>
                <a:cs typeface="Gill Sans"/>
                <a:sym typeface="Gill Sans"/>
              </a:rPr>
              <a:t> des Bonnes Pratiques au sein du réseau d’entreprises inclusives</a:t>
            </a:r>
            <a:endParaRPr/>
          </a:p>
          <a:p>
            <a:pPr marL="0" lvl="0" indent="0" algn="l" rtl="0">
              <a:lnSpc>
                <a:spcPct val="100000"/>
              </a:lnSpc>
              <a:spcBef>
                <a:spcPts val="0"/>
              </a:spcBef>
              <a:spcAft>
                <a:spcPts val="0"/>
              </a:spcAft>
              <a:buClr>
                <a:schemeClr val="dk1"/>
              </a:buClr>
              <a:buSzPts val="3600"/>
              <a:buNone/>
            </a:pPr>
            <a:endParaRPr sz="360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2060"/>
              </a:buClr>
              <a:buSzPts val="3600"/>
              <a:buChar char="•"/>
            </a:pPr>
            <a:r>
              <a:rPr lang="fr-FR" sz="3600">
                <a:solidFill>
                  <a:srgbClr val="002060"/>
                </a:solidFill>
                <a:latin typeface="Gill Sans"/>
                <a:ea typeface="Gill Sans"/>
                <a:cs typeface="Gill Sans"/>
                <a:sym typeface="Gill Sans"/>
              </a:rPr>
              <a:t>Bénéficier de </a:t>
            </a:r>
            <a:r>
              <a:rPr lang="fr-FR" sz="3600" b="1">
                <a:solidFill>
                  <a:srgbClr val="0070C0"/>
                </a:solidFill>
                <a:latin typeface="Gill Sans"/>
                <a:ea typeface="Gill Sans"/>
                <a:cs typeface="Gill Sans"/>
                <a:sym typeface="Gill Sans"/>
              </a:rPr>
              <a:t>l’appui</a:t>
            </a:r>
            <a:r>
              <a:rPr lang="fr-FR" sz="3600" b="1">
                <a:solidFill>
                  <a:srgbClr val="FF0000"/>
                </a:solidFill>
                <a:latin typeface="Gill Sans"/>
                <a:ea typeface="Gill Sans"/>
                <a:cs typeface="Gill Sans"/>
                <a:sym typeface="Gill Sans"/>
              </a:rPr>
              <a:t> </a:t>
            </a:r>
            <a:r>
              <a:rPr lang="fr-FR" sz="3600">
                <a:solidFill>
                  <a:srgbClr val="002060"/>
                </a:solidFill>
                <a:latin typeface="Gill Sans"/>
                <a:ea typeface="Gill Sans"/>
                <a:cs typeface="Gill Sans"/>
                <a:sym typeface="Gill Sans"/>
              </a:rPr>
              <a:t>des services de l’Etat et </a:t>
            </a:r>
            <a:endParaRPr/>
          </a:p>
          <a:p>
            <a:pPr marL="0" lvl="0" indent="0" algn="l" rtl="0">
              <a:lnSpc>
                <a:spcPct val="100000"/>
              </a:lnSpc>
              <a:spcBef>
                <a:spcPts val="0"/>
              </a:spcBef>
              <a:spcAft>
                <a:spcPts val="0"/>
              </a:spcAft>
              <a:buClr>
                <a:srgbClr val="002060"/>
              </a:buClr>
              <a:buSzPts val="3600"/>
              <a:buNone/>
            </a:pPr>
            <a:r>
              <a:rPr lang="fr-FR" sz="3600">
                <a:solidFill>
                  <a:srgbClr val="002060"/>
                </a:solidFill>
                <a:latin typeface="Gill Sans"/>
                <a:ea typeface="Gill Sans"/>
                <a:cs typeface="Gill Sans"/>
                <a:sym typeface="Gill Sans"/>
              </a:rPr>
              <a:t>des services de l’emploi </a:t>
            </a:r>
            <a:endParaRPr/>
          </a:p>
        </p:txBody>
      </p:sp>
      <p:sp>
        <p:nvSpPr>
          <p:cNvPr id="192" name="Google Shape;192;p22"/>
          <p:cNvSpPr txBox="1"/>
          <p:nvPr/>
        </p:nvSpPr>
        <p:spPr>
          <a:xfrm>
            <a:off x="1498599" y="282777"/>
            <a:ext cx="10491840" cy="7496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4000" b="1" i="0" u="none" strike="noStrike" cap="none">
                <a:solidFill>
                  <a:srgbClr val="302C6B"/>
                </a:solidFill>
                <a:latin typeface="Gill Sans"/>
                <a:ea typeface="Gill Sans"/>
                <a:cs typeface="Gill Sans"/>
                <a:sym typeface="Gill Sans"/>
              </a:rPr>
              <a:t>Pourquoi rejoindre le club de son département ?</a:t>
            </a:r>
            <a:endParaRPr/>
          </a:p>
        </p:txBody>
      </p:sp>
    </p:spTree>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1928</Words>
  <Application>Microsoft Macintosh PowerPoint</Application>
  <PresentationFormat>Grand écran</PresentationFormat>
  <Paragraphs>345</Paragraphs>
  <Slides>36</Slides>
  <Notes>36</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Gill Sans</vt:lpstr>
      <vt:lpstr>Calibri</vt:lpstr>
      <vt:lpstr>Noto Sans Symbols</vt:lpstr>
      <vt:lpstr>Arial</vt:lpstr>
      <vt:lpstr>Montserrat SemiBold</vt:lpstr>
      <vt:lpstr>Montserrat</vt:lpstr>
      <vt:lpstr>Times New Roman</vt:lpstr>
      <vt:lpstr>1_Thème Office</vt:lpstr>
      <vt:lpstr>Présentation PowerPoint</vt:lpstr>
      <vt:lpstr>Présentation PowerPoint</vt:lpstr>
      <vt:lpstr>Penser et agir inclusif </vt:lpstr>
      <vt:lpstr>Présentation PowerPoint</vt:lpstr>
      <vt:lpstr>Une démarche gouvernementale</vt:lpstr>
      <vt:lpstr>Un réseau d’acteurs engagés</vt:lpstr>
      <vt:lpstr>14 thématiques proposées</vt:lpstr>
      <vt:lpstr>Le Club des Yvelines</vt:lpstr>
      <vt:lpstr>Présentation PowerPoint</vt:lpstr>
      <vt:lpstr>39 entreprises engagées</vt:lpstr>
      <vt:lpstr>Présentation PowerPoint</vt:lpstr>
      <vt:lpstr>Présentation PowerPoint</vt:lpstr>
      <vt:lpstr>Présentation PowerPoint</vt:lpstr>
      <vt:lpstr>Les grands principes</vt:lpstr>
      <vt:lpstr>Un secteur dynamique</vt:lpstr>
      <vt:lpstr>Un cadre juridique</vt:lpstr>
      <vt:lpstr>Critères d’éligibilité à l’IAE</vt:lpstr>
      <vt:lpstr>Une véritable préparation à l’emploi</vt:lpstr>
      <vt:lpstr>Les différentes SIAE :  les Entreprises d’Insertion (EI)</vt:lpstr>
      <vt:lpstr>Les différentes SIAE :  les Entreprises de Travail Temporaire d’Insertion (ETTI)</vt:lpstr>
      <vt:lpstr>Les différentes SIAE :  les Ateliers &amp; Chantiers d’Insertion (ACI)</vt:lpstr>
      <vt:lpstr>Les différentes SIAE :  les Associations Intermédiaires (AI)</vt:lpstr>
      <vt:lpstr>Les différentes SIAE :  les Entreprises d’Insertion par le Travail Indépendant (EITI)</vt:lpstr>
      <vt:lpstr>Pour aller plus loin…</vt:lpstr>
      <vt:lpstr>DEFI Services +</vt:lpstr>
      <vt:lpstr>Présentation PowerPoint</vt:lpstr>
      <vt:lpstr>Présentation PowerPoint</vt:lpstr>
      <vt:lpstr>Qui sommes nous?</vt:lpstr>
      <vt:lpstr>Une démarche de co-construction</vt:lpstr>
      <vt:lpstr>Une place de marché pour vos besoins d’achats! </vt:lpstr>
      <vt:lpstr>Une phase d’expérimentation</vt:lpstr>
      <vt:lpstr>Une réponse pour vos besoins ! </vt:lpstr>
      <vt:lpstr>Des fournisseurs 100% responsables</vt:lpstr>
      <vt:lpstr>Une démarche simple et rapide!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Microsoft Office User</cp:lastModifiedBy>
  <cp:revision>3</cp:revision>
  <dcterms:modified xsi:type="dcterms:W3CDTF">2020-12-17T12:35:09Z</dcterms:modified>
</cp:coreProperties>
</file>